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66" r:id="rId2"/>
    <p:sldId id="384" r:id="rId3"/>
    <p:sldId id="338" r:id="rId4"/>
    <p:sldId id="294" r:id="rId5"/>
    <p:sldId id="427" r:id="rId6"/>
    <p:sldId id="357" r:id="rId7"/>
    <p:sldId id="467" r:id="rId8"/>
    <p:sldId id="456" r:id="rId9"/>
    <p:sldId id="351" r:id="rId10"/>
    <p:sldId id="352" r:id="rId11"/>
    <p:sldId id="374" r:id="rId12"/>
    <p:sldId id="483" r:id="rId13"/>
    <p:sldId id="455" r:id="rId14"/>
    <p:sldId id="354" r:id="rId15"/>
    <p:sldId id="389" r:id="rId16"/>
    <p:sldId id="482" r:id="rId17"/>
    <p:sldId id="479" r:id="rId18"/>
    <p:sldId id="470" r:id="rId19"/>
    <p:sldId id="478" r:id="rId20"/>
    <p:sldId id="465" r:id="rId21"/>
    <p:sldId id="457" r:id="rId22"/>
    <p:sldId id="458" r:id="rId23"/>
    <p:sldId id="460" r:id="rId24"/>
    <p:sldId id="380" r:id="rId25"/>
    <p:sldId id="468" r:id="rId26"/>
    <p:sldId id="433" r:id="rId27"/>
    <p:sldId id="434" r:id="rId28"/>
    <p:sldId id="378" r:id="rId29"/>
    <p:sldId id="379" r:id="rId30"/>
    <p:sldId id="377" r:id="rId31"/>
    <p:sldId id="269" r:id="rId32"/>
    <p:sldId id="480" r:id="rId33"/>
    <p:sldId id="419" r:id="rId34"/>
    <p:sldId id="421" r:id="rId35"/>
    <p:sldId id="420" r:id="rId36"/>
    <p:sldId id="423" r:id="rId37"/>
    <p:sldId id="424" r:id="rId38"/>
    <p:sldId id="484" r:id="rId39"/>
    <p:sldId id="485" r:id="rId40"/>
    <p:sldId id="486" r:id="rId41"/>
    <p:sldId id="337" r:id="rId42"/>
    <p:sldId id="339" r:id="rId43"/>
    <p:sldId id="410" r:id="rId44"/>
    <p:sldId id="411" r:id="rId45"/>
    <p:sldId id="412" r:id="rId46"/>
    <p:sldId id="477" r:id="rId47"/>
    <p:sldId id="487" r:id="rId48"/>
    <p:sldId id="489" r:id="rId49"/>
    <p:sldId id="488" r:id="rId50"/>
    <p:sldId id="476" r:id="rId51"/>
    <p:sldId id="430" r:id="rId52"/>
    <p:sldId id="431" r:id="rId53"/>
    <p:sldId id="432" r:id="rId54"/>
    <p:sldId id="348" r:id="rId55"/>
    <p:sldId id="414" r:id="rId56"/>
    <p:sldId id="416" r:id="rId57"/>
    <p:sldId id="415" r:id="rId58"/>
    <p:sldId id="340" r:id="rId59"/>
    <p:sldId id="341" r:id="rId60"/>
    <p:sldId id="347" r:id="rId61"/>
    <p:sldId id="367" r:id="rId62"/>
    <p:sldId id="342" r:id="rId63"/>
    <p:sldId id="356" r:id="rId64"/>
    <p:sldId id="343" r:id="rId65"/>
    <p:sldId id="426" r:id="rId66"/>
    <p:sldId id="344" r:id="rId67"/>
    <p:sldId id="428" r:id="rId68"/>
    <p:sldId id="469" r:id="rId69"/>
    <p:sldId id="375" r:id="rId70"/>
    <p:sldId id="259" r:id="rId71"/>
    <p:sldId id="292" r:id="rId72"/>
    <p:sldId id="293" r:id="rId73"/>
    <p:sldId id="481" r:id="rId74"/>
    <p:sldId id="474" r:id="rId75"/>
    <p:sldId id="475" r:id="rId76"/>
    <p:sldId id="258" r:id="rId77"/>
    <p:sldId id="262" r:id="rId78"/>
    <p:sldId id="302" r:id="rId79"/>
    <p:sldId id="429" r:id="rId80"/>
    <p:sldId id="381" r:id="rId81"/>
    <p:sldId id="385" r:id="rId82"/>
    <p:sldId id="382" r:id="rId83"/>
    <p:sldId id="304" r:id="rId84"/>
    <p:sldId id="473" r:id="rId85"/>
    <p:sldId id="366" r:id="rId86"/>
    <p:sldId id="371" r:id="rId87"/>
    <p:sldId id="306" r:id="rId88"/>
    <p:sldId id="261" r:id="rId89"/>
    <p:sldId id="288" r:id="rId90"/>
    <p:sldId id="297" r:id="rId91"/>
    <p:sldId id="289" r:id="rId92"/>
    <p:sldId id="422" r:id="rId93"/>
    <p:sldId id="401" r:id="rId94"/>
    <p:sldId id="404" r:id="rId95"/>
    <p:sldId id="402" r:id="rId96"/>
    <p:sldId id="403" r:id="rId97"/>
    <p:sldId id="290" r:id="rId98"/>
    <p:sldId id="298" r:id="rId99"/>
    <p:sldId id="490" r:id="rId100"/>
    <p:sldId id="359" r:id="rId101"/>
    <p:sldId id="301" r:id="rId102"/>
    <p:sldId id="391" r:id="rId103"/>
    <p:sldId id="393" r:id="rId104"/>
    <p:sldId id="407" r:id="rId105"/>
    <p:sldId id="395" r:id="rId106"/>
    <p:sldId id="396" r:id="rId107"/>
    <p:sldId id="471" r:id="rId108"/>
    <p:sldId id="264" r:id="rId109"/>
    <p:sldId id="425" r:id="rId110"/>
    <p:sldId id="397" r:id="rId111"/>
    <p:sldId id="399" r:id="rId112"/>
    <p:sldId id="400" r:id="rId113"/>
    <p:sldId id="405" r:id="rId114"/>
    <p:sldId id="406" r:id="rId115"/>
    <p:sldId id="263" r:id="rId116"/>
    <p:sldId id="305" r:id="rId117"/>
    <p:sldId id="358" r:id="rId118"/>
    <p:sldId id="365" r:id="rId119"/>
    <p:sldId id="277" r:id="rId120"/>
    <p:sldId id="278" r:id="rId121"/>
    <p:sldId id="296" r:id="rId122"/>
    <p:sldId id="364" r:id="rId1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1324C"/>
    <a:srgbClr val="EE4D3F"/>
    <a:srgbClr val="9C6EAC"/>
    <a:srgbClr val="F709DB"/>
    <a:srgbClr val="FFE26D"/>
    <a:srgbClr val="E293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72" autoAdjust="0"/>
    <p:restoredTop sz="93048" autoAdjust="0"/>
  </p:normalViewPr>
  <p:slideViewPr>
    <p:cSldViewPr snapToGrid="0">
      <p:cViewPr varScale="1">
        <p:scale>
          <a:sx n="54" d="100"/>
          <a:sy n="54" d="100"/>
        </p:scale>
        <p:origin x="232" y="81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wnloads\1_mag_aprel__.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05555555555555"/>
          <c:y val="0"/>
          <c:w val="0.64722222222222225"/>
          <c:h val="1"/>
        </c:manualLayout>
      </c:layout>
      <c:doughnutChart>
        <c:varyColors val="1"/>
        <c:ser>
          <c:idx val="0"/>
          <c:order val="0"/>
          <c:tx>
            <c:strRef>
              <c:f>Лист1!$A$5:$F$5</c:f>
              <c:strCache>
                <c:ptCount val="1"/>
                <c:pt idx="0">
                  <c:v>контент направлений на продаж</c:v>
                </c:pt>
              </c:strCache>
            </c:strRef>
          </c:tx>
          <c:dPt>
            <c:idx val="0"/>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F0B-4E17-8516-468800391C3C}"/>
              </c:ext>
            </c:extLst>
          </c:dPt>
          <c:dPt>
            <c:idx val="1"/>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F0B-4E17-8516-468800391C3C}"/>
              </c:ext>
            </c:extLst>
          </c:dPt>
          <c:dPt>
            <c:idx val="2"/>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F0B-4E17-8516-468800391C3C}"/>
              </c:ext>
            </c:extLst>
          </c:dPt>
          <c:dLbls>
            <c:dLbl>
              <c:idx val="0"/>
              <c:spPr>
                <a:solidFill>
                  <a:schemeClr val="bg2"/>
                </a:solid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ru-UA"/>
                </a:p>
              </c:txPr>
              <c:showLegendKey val="0"/>
              <c:showVal val="0"/>
              <c:showCatName val="1"/>
              <c:showSerName val="0"/>
              <c:showPercent val="1"/>
              <c:showBubbleSize val="0"/>
              <c:extLst>
                <c:ext xmlns:c15="http://schemas.microsoft.com/office/drawing/2012/chart" uri="{CE6537A1-D6FC-4f65-9D91-7224C49458BB}">
                  <c15:layout>
                    <c:manualLayout>
                      <c:w val="0.26858407079646018"/>
                      <c:h val="0.20349555263925342"/>
                    </c:manualLayout>
                  </c15:layout>
                </c:ext>
                <c:ext xmlns:c16="http://schemas.microsoft.com/office/drawing/2014/chart" uri="{C3380CC4-5D6E-409C-BE32-E72D297353CC}">
                  <c16:uniqueId val="{00000001-FF0B-4E17-8516-468800391C3C}"/>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313805077462661"/>
                      <c:h val="0.26817147856517937"/>
                    </c:manualLayout>
                  </c15:layout>
                </c:ext>
                <c:ext xmlns:c16="http://schemas.microsoft.com/office/drawing/2014/chart" uri="{C3380CC4-5D6E-409C-BE32-E72D297353CC}">
                  <c16:uniqueId val="{00000003-FF0B-4E17-8516-468800391C3C}"/>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6945073514040835"/>
                      <c:h val="0.26817147856517937"/>
                    </c:manualLayout>
                  </c15:layout>
                </c:ext>
                <c:ext xmlns:c16="http://schemas.microsoft.com/office/drawing/2014/chart" uri="{C3380CC4-5D6E-409C-BE32-E72D297353CC}">
                  <c16:uniqueId val="{00000005-FF0B-4E17-8516-468800391C3C}"/>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ru-UA"/>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Лист1!$A$4:$F$6</c:f>
              <c:strCache>
                <c:ptCount val="3"/>
                <c:pt idx="0">
                  <c:v> інформаційного контенту </c:v>
                </c:pt>
                <c:pt idx="1">
                  <c:v>контент направлений на продаж</c:v>
                </c:pt>
                <c:pt idx="2">
                  <c:v> контент направлений на залучення</c:v>
                </c:pt>
              </c:strCache>
            </c:strRef>
          </c:cat>
          <c:val>
            <c:numRef>
              <c:f>Лист1!$G$4:$G$6</c:f>
              <c:numCache>
                <c:formatCode>0%</c:formatCode>
                <c:ptCount val="3"/>
                <c:pt idx="0">
                  <c:v>0.4</c:v>
                </c:pt>
                <c:pt idx="1">
                  <c:v>0.4</c:v>
                </c:pt>
                <c:pt idx="2">
                  <c:v>0.2</c:v>
                </c:pt>
              </c:numCache>
            </c:numRef>
          </c:val>
          <c:extLst>
            <c:ext xmlns:c16="http://schemas.microsoft.com/office/drawing/2014/chart" uri="{C3380CC4-5D6E-409C-BE32-E72D297353CC}">
              <c16:uniqueId val="{00000006-FF0B-4E17-8516-468800391C3C}"/>
            </c:ext>
          </c:extLst>
        </c:ser>
        <c:dLbls>
          <c:showLegendKey val="0"/>
          <c:showVal val="0"/>
          <c:showCatName val="0"/>
          <c:showSerName val="0"/>
          <c:showPercent val="1"/>
          <c:showBubbleSize val="0"/>
          <c:showLeaderLines val="1"/>
        </c:dLbls>
        <c:firstSliceAng val="0"/>
        <c:holeSize val="7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ru-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63176895306861E-2"/>
          <c:y val="2.5943396226415096E-2"/>
          <c:w val="0.95036101083032487"/>
          <c:h val="0.79999350022284954"/>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F0F-467D-B5CC-6ECD4C5B193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F0F-467D-B5CC-6ECD4C5B193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F0F-467D-B5CC-6ECD4C5B193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UA"/>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магістри!$B$103:$E$107</c:f>
              <c:strCache>
                <c:ptCount val="3"/>
                <c:pt idx="0">
                  <c:v>контенту направленого на продаж </c:v>
                </c:pt>
                <c:pt idx="1">
                  <c:v>інформаційного</c:v>
                </c:pt>
                <c:pt idx="2">
                  <c:v>розважального (направленого на залучення ЦА, взаємодію)</c:v>
                </c:pt>
              </c:strCache>
            </c:strRef>
          </c:cat>
          <c:val>
            <c:numRef>
              <c:f>магістри!$F$103:$F$105</c:f>
              <c:numCache>
                <c:formatCode>0%</c:formatCode>
                <c:ptCount val="3"/>
                <c:pt idx="0">
                  <c:v>0.4</c:v>
                </c:pt>
                <c:pt idx="1">
                  <c:v>0.4</c:v>
                </c:pt>
                <c:pt idx="2">
                  <c:v>0.2</c:v>
                </c:pt>
              </c:numCache>
            </c:numRef>
          </c:val>
          <c:extLst>
            <c:ext xmlns:c16="http://schemas.microsoft.com/office/drawing/2014/chart" uri="{C3380CC4-5D6E-409C-BE32-E72D297353CC}">
              <c16:uniqueId val="{00000006-5F0F-467D-B5CC-6ECD4C5B193A}"/>
            </c:ext>
          </c:extLst>
        </c:ser>
        <c:dLbls>
          <c:dLblPos val="ctr"/>
          <c:showLegendKey val="0"/>
          <c:showVal val="0"/>
          <c:showCatName val="0"/>
          <c:showSerName val="0"/>
          <c:showPercent val="1"/>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ru-UA"/>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Лист1!$B$1</c:f>
              <c:strCache>
                <c:ptCount val="1"/>
                <c:pt idx="0">
                  <c:v>Столбец1</c:v>
                </c:pt>
              </c:strCache>
            </c:strRef>
          </c:tx>
          <c:dPt>
            <c:idx val="0"/>
            <c:bubble3D val="0"/>
            <c:explosion val="7"/>
            <c:spPr>
              <a:gradFill>
                <a:gsLst>
                  <a:gs pos="100000">
                    <a:schemeClr val="accent4">
                      <a:shade val="76000"/>
                      <a:lumMod val="60000"/>
                      <a:lumOff val="40000"/>
                    </a:schemeClr>
                  </a:gs>
                  <a:gs pos="0">
                    <a:schemeClr val="accent4">
                      <a:shade val="76000"/>
                    </a:schemeClr>
                  </a:gs>
                </a:gsLst>
                <a:lin ang="5400000" scaled="0"/>
              </a:gradFill>
              <a:ln w="19050">
                <a:solidFill>
                  <a:schemeClr val="lt1"/>
                </a:solidFill>
              </a:ln>
              <a:effectLst/>
            </c:spPr>
            <c:extLst>
              <c:ext xmlns:c16="http://schemas.microsoft.com/office/drawing/2014/chart" uri="{C3380CC4-5D6E-409C-BE32-E72D297353CC}">
                <c16:uniqueId val="{00000001-49EC-4E6D-98F1-683475BED264}"/>
              </c:ext>
            </c:extLst>
          </c:dPt>
          <c:dPt>
            <c:idx val="1"/>
            <c:bubble3D val="0"/>
            <c:spPr>
              <a:gradFill>
                <a:gsLst>
                  <a:gs pos="100000">
                    <a:schemeClr val="accent4">
                      <a:tint val="77000"/>
                      <a:lumMod val="60000"/>
                      <a:lumOff val="40000"/>
                    </a:schemeClr>
                  </a:gs>
                  <a:gs pos="0">
                    <a:schemeClr val="accent4">
                      <a:tint val="77000"/>
                    </a:schemeClr>
                  </a:gs>
                </a:gsLst>
                <a:lin ang="5400000" scaled="0"/>
              </a:gradFill>
              <a:ln w="19050">
                <a:solidFill>
                  <a:schemeClr val="lt1"/>
                </a:solidFill>
              </a:ln>
              <a:effectLst/>
            </c:spPr>
            <c:extLst>
              <c:ext xmlns:c16="http://schemas.microsoft.com/office/drawing/2014/chart" uri="{C3380CC4-5D6E-409C-BE32-E72D297353CC}">
                <c16:uniqueId val="{00000002-49EC-4E6D-98F1-683475BED264}"/>
              </c:ext>
            </c:extLst>
          </c:dPt>
          <c:dLbls>
            <c:dLbl>
              <c:idx val="0"/>
              <c:spPr>
                <a:noFill/>
                <a:ln>
                  <a:noFill/>
                </a:ln>
                <a:effectLst/>
              </c:spPr>
              <c:txPr>
                <a:bodyPr rot="0" spcFirstLastPara="1" vertOverflow="ellipsis" vert="horz" wrap="square" lIns="38100" tIns="19050" rIns="38100" bIns="19050" anchor="ctr" anchorCtr="1">
                  <a:noAutofit/>
                </a:bodyPr>
                <a:lstStyle/>
                <a:p>
                  <a:pPr>
                    <a:defRPr sz="5000" b="0" i="0" u="none" strike="noStrike" kern="1200" baseline="0">
                      <a:solidFill>
                        <a:schemeClr val="dk1">
                          <a:lumMod val="75000"/>
                          <a:lumOff val="25000"/>
                        </a:schemeClr>
                      </a:solidFill>
                      <a:latin typeface="+mn-lt"/>
                      <a:ea typeface="+mn-ea"/>
                      <a:cs typeface="+mn-cs"/>
                    </a:defRPr>
                  </a:pPr>
                  <a:endParaRPr lang="ru-UA"/>
                </a:p>
              </c:txPr>
              <c:dLblPos val="inEnd"/>
              <c:showLegendKey val="0"/>
              <c:showVal val="0"/>
              <c:showCatName val="0"/>
              <c:showSerName val="0"/>
              <c:showPercent val="1"/>
              <c:showBubbleSize val="0"/>
              <c:extLst>
                <c:ext xmlns:c15="http://schemas.microsoft.com/office/drawing/2012/chart" uri="{CE6537A1-D6FC-4f65-9D91-7224C49458BB}">
                  <c15:layout>
                    <c:manualLayout>
                      <c:w val="0.21395299236148527"/>
                      <c:h val="0.46511713705958313"/>
                    </c:manualLayout>
                  </c15:layout>
                </c:ext>
                <c:ext xmlns:c16="http://schemas.microsoft.com/office/drawing/2014/chart" uri="{C3380CC4-5D6E-409C-BE32-E72D297353CC}">
                  <c16:uniqueId val="{00000001-49EC-4E6D-98F1-683475BED264}"/>
                </c:ext>
              </c:extLst>
            </c:dLbl>
            <c:dLbl>
              <c:idx val="1"/>
              <c:dLblPos val="inEnd"/>
              <c:showLegendKey val="0"/>
              <c:showVal val="0"/>
              <c:showCatName val="0"/>
              <c:showSerName val="0"/>
              <c:showPercent val="1"/>
              <c:showBubbleSize val="0"/>
              <c:extLst>
                <c:ext xmlns:c15="http://schemas.microsoft.com/office/drawing/2012/chart" uri="{CE6537A1-D6FC-4f65-9D91-7224C49458BB}">
                  <c15:layout>
                    <c:manualLayout>
                      <c:w val="0.22723100181710082"/>
                      <c:h val="0.46142778085224129"/>
                    </c:manualLayout>
                  </c15:layout>
                </c:ext>
                <c:ext xmlns:c16="http://schemas.microsoft.com/office/drawing/2014/chart" uri="{C3380CC4-5D6E-409C-BE32-E72D297353CC}">
                  <c16:uniqueId val="{00000002-49EC-4E6D-98F1-683475BED264}"/>
                </c:ext>
              </c:extLst>
            </c:dLbl>
            <c:spPr>
              <a:noFill/>
              <a:ln>
                <a:noFill/>
              </a:ln>
              <a:effectLst/>
            </c:spPr>
            <c:txPr>
              <a:bodyPr rot="0" spcFirstLastPara="1" vertOverflow="ellipsis" vert="horz" wrap="square" lIns="38100" tIns="19050" rIns="38100" bIns="19050" anchor="ctr" anchorCtr="1">
                <a:spAutoFit/>
              </a:bodyPr>
              <a:lstStyle/>
              <a:p>
                <a:pPr>
                  <a:defRPr sz="5000" b="0" i="0" u="none" strike="noStrike" kern="1200" baseline="0">
                    <a:solidFill>
                      <a:schemeClr val="dk1">
                        <a:lumMod val="75000"/>
                        <a:lumOff val="25000"/>
                      </a:schemeClr>
                    </a:solidFill>
                    <a:latin typeface="+mn-lt"/>
                    <a:ea typeface="+mn-ea"/>
                    <a:cs typeface="+mn-cs"/>
                  </a:defRPr>
                </a:pPr>
                <a:endParaRPr lang="ru-UA"/>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Лист1!$A$2:$A$5</c:f>
              <c:strCache>
                <c:ptCount val="2"/>
                <c:pt idx="0">
                  <c:v>Україномовний контент</c:v>
                </c:pt>
                <c:pt idx="1">
                  <c:v>Російськомовний контент</c:v>
                </c:pt>
              </c:strCache>
            </c:strRef>
          </c:cat>
          <c:val>
            <c:numRef>
              <c:f>Лист1!$B$2:$B$5</c:f>
              <c:numCache>
                <c:formatCode>0%</c:formatCode>
                <c:ptCount val="2"/>
                <c:pt idx="0">
                  <c:v>0.6</c:v>
                </c:pt>
                <c:pt idx="1">
                  <c:v>0.4</c:v>
                </c:pt>
              </c:numCache>
            </c:numRef>
          </c:val>
          <c:extLst>
            <c:ext xmlns:c16="http://schemas.microsoft.com/office/drawing/2014/chart" uri="{C3380CC4-5D6E-409C-BE32-E72D297353CC}">
              <c16:uniqueId val="{00000000-49EC-4E6D-98F1-683475BED26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ru-U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Лист1!$B$1</c:f>
              <c:strCache>
                <c:ptCount val="1"/>
                <c:pt idx="0">
                  <c:v>Столбец1</c:v>
                </c:pt>
              </c:strCache>
            </c:strRef>
          </c:tx>
          <c:dPt>
            <c:idx val="0"/>
            <c:bubble3D val="0"/>
            <c:explosion val="7"/>
            <c:spPr>
              <a:gradFill>
                <a:gsLst>
                  <a:gs pos="100000">
                    <a:schemeClr val="accent4">
                      <a:shade val="76000"/>
                      <a:lumMod val="60000"/>
                      <a:lumOff val="40000"/>
                    </a:schemeClr>
                  </a:gs>
                  <a:gs pos="0">
                    <a:schemeClr val="accent4">
                      <a:shade val="76000"/>
                    </a:schemeClr>
                  </a:gs>
                </a:gsLst>
                <a:lin ang="5400000" scaled="0"/>
              </a:gradFill>
              <a:ln w="19050">
                <a:solidFill>
                  <a:schemeClr val="lt1"/>
                </a:solidFill>
              </a:ln>
              <a:effectLst/>
            </c:spPr>
            <c:extLst>
              <c:ext xmlns:c16="http://schemas.microsoft.com/office/drawing/2014/chart" uri="{C3380CC4-5D6E-409C-BE32-E72D297353CC}">
                <c16:uniqueId val="{00000001-D6CD-4A1F-AD02-BD8D979758FA}"/>
              </c:ext>
            </c:extLst>
          </c:dPt>
          <c:dPt>
            <c:idx val="1"/>
            <c:bubble3D val="0"/>
            <c:spPr>
              <a:gradFill>
                <a:gsLst>
                  <a:gs pos="100000">
                    <a:schemeClr val="accent4">
                      <a:tint val="77000"/>
                      <a:lumMod val="60000"/>
                      <a:lumOff val="40000"/>
                    </a:schemeClr>
                  </a:gs>
                  <a:gs pos="0">
                    <a:schemeClr val="accent4">
                      <a:tint val="77000"/>
                    </a:schemeClr>
                  </a:gs>
                </a:gsLst>
                <a:lin ang="5400000" scaled="0"/>
              </a:gradFill>
              <a:ln w="19050">
                <a:solidFill>
                  <a:schemeClr val="lt1"/>
                </a:solidFill>
              </a:ln>
              <a:effectLst/>
            </c:spPr>
            <c:extLst>
              <c:ext xmlns:c16="http://schemas.microsoft.com/office/drawing/2014/chart" uri="{C3380CC4-5D6E-409C-BE32-E72D297353CC}">
                <c16:uniqueId val="{00000003-D6CD-4A1F-AD02-BD8D979758FA}"/>
              </c:ext>
            </c:extLst>
          </c:dPt>
          <c:dPt>
            <c:idx val="2"/>
            <c:bubble3D val="0"/>
            <c:spPr>
              <a:gradFill>
                <a:gsLst>
                  <a:gs pos="100000">
                    <a:schemeClr val="accent4">
                      <a:tint val="86000"/>
                      <a:lumMod val="60000"/>
                      <a:lumOff val="40000"/>
                    </a:schemeClr>
                  </a:gs>
                  <a:gs pos="0">
                    <a:schemeClr val="accent4">
                      <a:tint val="86000"/>
                    </a:schemeClr>
                  </a:gs>
                </a:gsLst>
                <a:lin ang="5400000" scaled="0"/>
              </a:gradFill>
              <a:ln w="19050">
                <a:solidFill>
                  <a:schemeClr val="lt1"/>
                </a:solidFill>
              </a:ln>
              <a:effectLst/>
            </c:spPr>
            <c:extLst>
              <c:ext xmlns:c16="http://schemas.microsoft.com/office/drawing/2014/chart" uri="{C3380CC4-5D6E-409C-BE32-E72D297353CC}">
                <c16:uniqueId val="{00000005-6E28-41AE-9280-7A83717AEDF4}"/>
              </c:ext>
            </c:extLst>
          </c:dPt>
          <c:dPt>
            <c:idx val="3"/>
            <c:bubble3D val="0"/>
            <c:spPr>
              <a:gradFill>
                <a:gsLst>
                  <a:gs pos="100000">
                    <a:schemeClr val="accent4">
                      <a:tint val="58000"/>
                      <a:lumMod val="60000"/>
                      <a:lumOff val="40000"/>
                    </a:schemeClr>
                  </a:gs>
                  <a:gs pos="0">
                    <a:schemeClr val="accent4">
                      <a:tint val="58000"/>
                    </a:schemeClr>
                  </a:gs>
                </a:gsLst>
                <a:lin ang="5400000" scaled="0"/>
              </a:gradFill>
              <a:ln w="19050">
                <a:solidFill>
                  <a:schemeClr val="lt1"/>
                </a:solidFill>
              </a:ln>
              <a:effectLst/>
            </c:spPr>
            <c:extLst>
              <c:ext xmlns:c16="http://schemas.microsoft.com/office/drawing/2014/chart" uri="{C3380CC4-5D6E-409C-BE32-E72D297353CC}">
                <c16:uniqueId val="{00000007-6E28-41AE-9280-7A83717AEDF4}"/>
              </c:ext>
            </c:extLst>
          </c:dPt>
          <c:dLbls>
            <c:dLbl>
              <c:idx val="0"/>
              <c:spPr>
                <a:noFill/>
                <a:ln>
                  <a:noFill/>
                </a:ln>
                <a:effectLst/>
              </c:spPr>
              <c:txPr>
                <a:bodyPr rot="0" spcFirstLastPara="1" vertOverflow="ellipsis" vert="horz" wrap="square" lIns="38100" tIns="19050" rIns="38100" bIns="19050" anchor="ctr" anchorCtr="1">
                  <a:noAutofit/>
                </a:bodyPr>
                <a:lstStyle/>
                <a:p>
                  <a:pPr>
                    <a:defRPr sz="5000" b="0" i="0" u="none" strike="noStrike" kern="1200" baseline="0">
                      <a:solidFill>
                        <a:schemeClr val="dk1">
                          <a:lumMod val="75000"/>
                          <a:lumOff val="25000"/>
                        </a:schemeClr>
                      </a:solidFill>
                      <a:latin typeface="+mn-lt"/>
                      <a:ea typeface="+mn-ea"/>
                      <a:cs typeface="+mn-cs"/>
                    </a:defRPr>
                  </a:pPr>
                  <a:endParaRPr lang="ru-UA"/>
                </a:p>
              </c:txPr>
              <c:dLblPos val="inEnd"/>
              <c:showLegendKey val="0"/>
              <c:showVal val="0"/>
              <c:showCatName val="0"/>
              <c:showSerName val="0"/>
              <c:showPercent val="1"/>
              <c:showBubbleSize val="0"/>
              <c:extLst>
                <c:ext xmlns:c15="http://schemas.microsoft.com/office/drawing/2012/chart" uri="{CE6537A1-D6FC-4f65-9D91-7224C49458BB}">
                  <c15:layout>
                    <c:manualLayout>
                      <c:w val="0.21395299236148527"/>
                      <c:h val="0.46511713705958313"/>
                    </c:manualLayout>
                  </c15:layout>
                </c:ext>
                <c:ext xmlns:c16="http://schemas.microsoft.com/office/drawing/2014/chart" uri="{C3380CC4-5D6E-409C-BE32-E72D297353CC}">
                  <c16:uniqueId val="{00000001-D6CD-4A1F-AD02-BD8D979758FA}"/>
                </c:ext>
              </c:extLst>
            </c:dLbl>
            <c:dLbl>
              <c:idx val="1"/>
              <c:layout>
                <c:manualLayout>
                  <c:x val="0.13453442995144776"/>
                  <c:y val="0"/>
                </c:manualLayout>
              </c:layout>
              <c:tx>
                <c:rich>
                  <a:bodyPr/>
                  <a:lstStyle/>
                  <a:p>
                    <a:fld id="{BFC78F50-218B-49EF-BDA3-C2934CAD7F17}" type="PERCENTAGE">
                      <a:rPr lang="en-US" sz="2500"/>
                      <a:pPr/>
                      <a:t>[ПРОЦЕНТ]</a:t>
                    </a:fld>
                    <a:endParaRPr lang="ru-UA"/>
                  </a:p>
                </c:rich>
              </c:tx>
              <c:dLblPos val="bestFit"/>
              <c:showLegendKey val="0"/>
              <c:showVal val="0"/>
              <c:showCatName val="0"/>
              <c:showSerName val="0"/>
              <c:showPercent val="1"/>
              <c:showBubbleSize val="0"/>
              <c:extLst>
                <c:ext xmlns:c15="http://schemas.microsoft.com/office/drawing/2012/chart" uri="{CE6537A1-D6FC-4f65-9D91-7224C49458BB}">
                  <c15:layout>
                    <c:manualLayout>
                      <c:w val="0.22723100181710082"/>
                      <c:h val="0.46142778085224129"/>
                    </c:manualLayout>
                  </c15:layout>
                  <c15:dlblFieldTable/>
                  <c15:showDataLabelsRange val="0"/>
                </c:ext>
                <c:ext xmlns:c16="http://schemas.microsoft.com/office/drawing/2014/chart" uri="{C3380CC4-5D6E-409C-BE32-E72D297353CC}">
                  <c16:uniqueId val="{00000003-D6CD-4A1F-AD02-BD8D979758FA}"/>
                </c:ext>
              </c:extLst>
            </c:dLbl>
            <c:spPr>
              <a:noFill/>
              <a:ln>
                <a:noFill/>
              </a:ln>
              <a:effectLst/>
            </c:spPr>
            <c:txPr>
              <a:bodyPr rot="0" spcFirstLastPara="1" vertOverflow="ellipsis" vert="horz" wrap="square" lIns="38100" tIns="19050" rIns="38100" bIns="19050" anchor="ctr" anchorCtr="1">
                <a:spAutoFit/>
              </a:bodyPr>
              <a:lstStyle/>
              <a:p>
                <a:pPr>
                  <a:defRPr sz="5000" b="0" i="0" u="none" strike="noStrike" kern="1200" baseline="0">
                    <a:solidFill>
                      <a:schemeClr val="dk1">
                        <a:lumMod val="75000"/>
                        <a:lumOff val="25000"/>
                      </a:schemeClr>
                    </a:solidFill>
                    <a:latin typeface="+mn-lt"/>
                    <a:ea typeface="+mn-ea"/>
                    <a:cs typeface="+mn-cs"/>
                  </a:defRPr>
                </a:pPr>
                <a:endParaRPr lang="ru-UA"/>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Лист1!$A$2:$A$5</c:f>
              <c:strCache>
                <c:ptCount val="2"/>
                <c:pt idx="0">
                  <c:v>Україномовний контент</c:v>
                </c:pt>
                <c:pt idx="1">
                  <c:v>Російськомовний контент</c:v>
                </c:pt>
              </c:strCache>
            </c:strRef>
          </c:cat>
          <c:val>
            <c:numRef>
              <c:f>Лист1!$B$2:$B$5</c:f>
              <c:numCache>
                <c:formatCode>0%</c:formatCode>
                <c:ptCount val="4"/>
                <c:pt idx="0">
                  <c:v>0.9</c:v>
                </c:pt>
                <c:pt idx="1">
                  <c:v>0.1</c:v>
                </c:pt>
              </c:numCache>
            </c:numRef>
          </c:val>
          <c:extLst>
            <c:ext xmlns:c16="http://schemas.microsoft.com/office/drawing/2014/chart" uri="{C3380CC4-5D6E-409C-BE32-E72D297353CC}">
              <c16:uniqueId val="{00000004-D6CD-4A1F-AD02-BD8D979758F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legendEntry>
        <c:idx val="3"/>
        <c:delete val="1"/>
      </c:legendEntry>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ru-UA"/>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3.008"/>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754 38,'41'0,"-8"0,-25 0,2 0,12-7,-9 6,8-6,-7 7,-2 0,10-3,-10 2,5-3,-2 4,0-6,3 4,-3-5,0 7,-54 14,31-11,-43 13,43-12,-2 0,-9 0,62-4,-40 0,53 0,-48 0,-1 0,-40 0,24 0,-32 0,33 0,57 0,-43 0,42 0,-102 0,35 0,-35 0,46 0,1 0,-27 0,16 0,-27 0,28 0,-11 0,11 0,-14 0,13 0,-10 0,12 0,-6 0,6 0,-5 0,8 0,-8 0,9 0,-6 0,3 0,0 0,0 0,0 0,0 0,0 0,0 0,0 0,0 0,0 0,-4 0,7 0,-6 0,3 0,-1 0,-2 0,3 0,0 0,0 0,0 0,0 0,0 0,0 0,0 0,0 0,0 0,0 0,0 3,0-2,0 2,0-3,0 0,0 0,0 7,0-6,56-1,-32-5,48-2,-49 3,3 4,13 0,-13 0,26-3,-26 2,16-2,-15 3,6-4,-3 0,0 0,0 1,3 3,-3 0,3 0,-3 0,0 0,3 0,-3 0,3 0,-3 0,0 0,3 0,-3 0,3 0,-3 0,0 0,3 0,-2 0,2 0,0 0,-6 0,12 0,-14 0,14 0,-12 0,6 0,0 0,-6 0,9 0,-9 0,6 0,0 0,-5 0,7 0,-8 0,6 0,0 0,-5 0,7-4,-1 4,1-4,-2 4,-4 0,0 0,-55 10,35-4,-48 5,47-5,-1-5,-9 12,7-7,-11 4,9-3,-3-6,-3 2,5-3,-4 0,2 3,-1-2,-2 2,59-6,-32 2,44-2,-45 3,-1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3.360"/>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3.544"/>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3.795"/>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3.999"/>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4.191"/>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9:02:34.416"/>
    </inkml:context>
    <inkml:brush xml:id="br0">
      <inkml:brushProperty name="width" value="0.3" units="cm"/>
      <inkml:brushProperty name="height" value="0.6" units="cm"/>
      <inkml:brushProperty name="color" value="#AE7EB9"/>
      <inkml:brushProperty name="tip" value="rectangle"/>
      <inkml:brushProperty name="rasterOp" value="maskPen"/>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A0216-385F-4B82-9654-C3F6C6B2A16A}" type="datetimeFigureOut">
              <a:rPr lang="ru-RU" smtClean="0"/>
              <a:t>09.03.2024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17A00-085A-4B7E-BCA3-555F3C8E48B9}" type="slidenum">
              <a:rPr lang="ru-RU" smtClean="0"/>
              <a:t>‹#›</a:t>
            </a:fld>
            <a:endParaRPr lang="ru-RU"/>
          </a:p>
        </p:txBody>
      </p:sp>
    </p:spTree>
    <p:extLst>
      <p:ext uri="{BB962C8B-B14F-4D97-AF65-F5344CB8AC3E}">
        <p14:creationId xmlns:p14="http://schemas.microsoft.com/office/powerpoint/2010/main" val="181412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03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73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24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74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65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fa1ecea8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fa1ecea8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77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UA" dirty="0"/>
          </a:p>
        </p:txBody>
      </p:sp>
      <p:sp>
        <p:nvSpPr>
          <p:cNvPr id="4" name="Номер слайда 3"/>
          <p:cNvSpPr>
            <a:spLocks noGrp="1"/>
          </p:cNvSpPr>
          <p:nvPr>
            <p:ph type="sldNum" sz="quarter" idx="5"/>
          </p:nvPr>
        </p:nvSpPr>
        <p:spPr/>
        <p:txBody>
          <a:bodyPr/>
          <a:lstStyle/>
          <a:p>
            <a:fld id="{8EB17A00-085A-4B7E-BCA3-555F3C8E48B9}" type="slidenum">
              <a:rPr lang="ru-RU" smtClean="0"/>
              <a:t>48</a:t>
            </a:fld>
            <a:endParaRPr lang="ru-RU"/>
          </a:p>
        </p:txBody>
      </p:sp>
    </p:spTree>
    <p:extLst>
      <p:ext uri="{BB962C8B-B14F-4D97-AF65-F5344CB8AC3E}">
        <p14:creationId xmlns:p14="http://schemas.microsoft.com/office/powerpoint/2010/main" val="396419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A2778B-1900-432C-BA1C-33F7B3F0896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7C088D8-C354-49EB-9A34-F49CECE92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73C233D-5E5D-4891-A658-6355CBDF3A99}"/>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5" name="Нижний колонтитул 4">
            <a:extLst>
              <a:ext uri="{FF2B5EF4-FFF2-40B4-BE49-F238E27FC236}">
                <a16:creationId xmlns:a16="http://schemas.microsoft.com/office/drawing/2014/main" id="{3EF2A89F-652E-41D1-8B28-3C67B76856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541C90-A840-4EA1-A49A-6FA6EB0F0290}"/>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2171735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BA832A-FB82-4306-B053-543B6664821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2252539-6E58-434D-85E6-740416C3683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D92BD02-E2E2-4B7E-9825-690A7C73E10B}"/>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5" name="Нижний колонтитул 4">
            <a:extLst>
              <a:ext uri="{FF2B5EF4-FFF2-40B4-BE49-F238E27FC236}">
                <a16:creationId xmlns:a16="http://schemas.microsoft.com/office/drawing/2014/main" id="{5256909E-4E9D-4F20-B6DD-7706A771CE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3BE401-5C18-403B-8F18-D9BD1715D016}"/>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168651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A5C63EC-08CD-4BE6-B5D9-3CC7FFB9B8E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FF24DD5-7043-4785-BAC9-E3366BDE684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310636-AE5B-4744-BA2C-85D1C0BBCB77}"/>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5" name="Нижний колонтитул 4">
            <a:extLst>
              <a:ext uri="{FF2B5EF4-FFF2-40B4-BE49-F238E27FC236}">
                <a16:creationId xmlns:a16="http://schemas.microsoft.com/office/drawing/2014/main" id="{93377F87-2EBA-478D-A6DE-BDDBADDC1FD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CAA129C-763E-4B1E-8DC5-D001DDAB291D}"/>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546983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337476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895AD0-B80D-4B28-8759-619DC981F9A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79A94A9-0728-41E8-B0F5-8A5CAEC1AC3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25C1A2-73F7-4826-AD92-E6BE9CD5D5B4}"/>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5" name="Нижний колонтитул 4">
            <a:extLst>
              <a:ext uri="{FF2B5EF4-FFF2-40B4-BE49-F238E27FC236}">
                <a16:creationId xmlns:a16="http://schemas.microsoft.com/office/drawing/2014/main" id="{1E14DD40-354C-40B0-BA08-FF0EB55F5C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F3E6841-31CC-4B84-995E-85CEEE18A5E8}"/>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360519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CC0F12-78D5-4C23-9BC2-F97C0C6457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B941D3F-2565-463D-8CFD-5072395EB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4EA72AE-0DEA-4BCB-A30E-CC602246B528}"/>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5" name="Нижний колонтитул 4">
            <a:extLst>
              <a:ext uri="{FF2B5EF4-FFF2-40B4-BE49-F238E27FC236}">
                <a16:creationId xmlns:a16="http://schemas.microsoft.com/office/drawing/2014/main" id="{F0AAF256-1A86-49D0-BE52-FD397F6D9A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5D9BFEA-FEB4-4CA9-BFF0-53C712B8EB5E}"/>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329908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3824E1-089A-4DCF-ACC8-77D9D1DC5FD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ADCBA62-0134-48C4-A695-56082269EEE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22701E5-162C-4CE5-8E45-182D83E70D5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0FD9D26-2F5C-4A46-AC98-84E51357730D}"/>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6" name="Нижний колонтитул 5">
            <a:extLst>
              <a:ext uri="{FF2B5EF4-FFF2-40B4-BE49-F238E27FC236}">
                <a16:creationId xmlns:a16="http://schemas.microsoft.com/office/drawing/2014/main" id="{D1B35642-44C0-4996-94AF-006CDE6758E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3374F52-5563-43D9-A4B3-2AD3CF0EAA57}"/>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1354576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5C242F-DC8C-408A-85CE-A56D725728B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9C6799B-9A6D-4C4E-8C92-164FD0789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DC8F3CB-FF82-4EAC-AB1E-EAD9C3D0287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0F28336-1FEE-4102-B740-C392FF765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86BC644-5201-45ED-A89E-DC24D79C585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221480C-7C14-4EDF-A698-B7C3C1BF0584}"/>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8" name="Нижний колонтитул 7">
            <a:extLst>
              <a:ext uri="{FF2B5EF4-FFF2-40B4-BE49-F238E27FC236}">
                <a16:creationId xmlns:a16="http://schemas.microsoft.com/office/drawing/2014/main" id="{80B5C0F3-2CE6-4C3E-BE91-31C2E1C3DF0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44581FD-F6DB-41E4-9AAB-0A325D8B0FDF}"/>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216123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B832E2-4444-4CB6-A906-28381BB2AA1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7AE04FA-65BE-4CF9-8DEE-3458418981F1}"/>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4" name="Нижний колонтитул 3">
            <a:extLst>
              <a:ext uri="{FF2B5EF4-FFF2-40B4-BE49-F238E27FC236}">
                <a16:creationId xmlns:a16="http://schemas.microsoft.com/office/drawing/2014/main" id="{382D7B7F-D229-488B-9DDB-5509C3A61E5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70CA7CD-DEF2-418B-BFEB-28F8ED4F3619}"/>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55358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8107E7-3ABA-4BAF-BAFA-5BDBDFECB90A}"/>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3" name="Нижний колонтитул 2">
            <a:extLst>
              <a:ext uri="{FF2B5EF4-FFF2-40B4-BE49-F238E27FC236}">
                <a16:creationId xmlns:a16="http://schemas.microsoft.com/office/drawing/2014/main" id="{549C2FEF-5CA3-41F0-AE60-186F3742D30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24F641B-65B9-4D56-8867-4629D6EEC42E}"/>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341002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2D71CA-AC53-42C1-BD40-DDCBC42F125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F5A7CB5-19B6-445A-BC66-058E42266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74EE792-2662-4024-9C9F-F096E4443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5677FD3-9B96-4F73-8BF4-640E485B6A7E}"/>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6" name="Нижний колонтитул 5">
            <a:extLst>
              <a:ext uri="{FF2B5EF4-FFF2-40B4-BE49-F238E27FC236}">
                <a16:creationId xmlns:a16="http://schemas.microsoft.com/office/drawing/2014/main" id="{DF7CCBE1-F5CA-4DA8-BE51-51956A56B45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279501C-1935-4422-A92A-99B2D61B88FD}"/>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87226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5EC4B7-20A2-47B3-B0BC-A6998357ED2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3E30319-46BD-4C2A-B498-C9D177566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9F7E13C-3936-48A4-A55C-7AE2FAA0A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6F7C041-2383-4CEA-8087-BDC00115EF1D}"/>
              </a:ext>
            </a:extLst>
          </p:cNvPr>
          <p:cNvSpPr>
            <a:spLocks noGrp="1"/>
          </p:cNvSpPr>
          <p:nvPr>
            <p:ph type="dt" sz="half" idx="10"/>
          </p:nvPr>
        </p:nvSpPr>
        <p:spPr/>
        <p:txBody>
          <a:bodyPr/>
          <a:lstStyle/>
          <a:p>
            <a:fld id="{68DDC907-C06C-4343-9B59-F8FC43CA1EB5}" type="datetimeFigureOut">
              <a:rPr lang="ru-RU" smtClean="0"/>
              <a:t>09.03.2024</a:t>
            </a:fld>
            <a:endParaRPr lang="ru-RU"/>
          </a:p>
        </p:txBody>
      </p:sp>
      <p:sp>
        <p:nvSpPr>
          <p:cNvPr id="6" name="Нижний колонтитул 5">
            <a:extLst>
              <a:ext uri="{FF2B5EF4-FFF2-40B4-BE49-F238E27FC236}">
                <a16:creationId xmlns:a16="http://schemas.microsoft.com/office/drawing/2014/main" id="{5C0EEF25-D5B9-4BCF-A091-FD52203DDBB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9494CF7-6884-4BF2-A1A0-329330974F48}"/>
              </a:ext>
            </a:extLst>
          </p:cNvPr>
          <p:cNvSpPr>
            <a:spLocks noGrp="1"/>
          </p:cNvSpPr>
          <p:nvPr>
            <p:ph type="sldNum" sz="quarter" idx="12"/>
          </p:nvPr>
        </p:nvSpPr>
        <p:spPr/>
        <p:txBody>
          <a:bodyPr/>
          <a:lstStyle/>
          <a:p>
            <a:fld id="{32B0FF40-CA2E-419C-9E5C-9B3FD1D56517}" type="slidenum">
              <a:rPr lang="ru-RU" smtClean="0"/>
              <a:t>‹#›</a:t>
            </a:fld>
            <a:endParaRPr lang="ru-RU"/>
          </a:p>
        </p:txBody>
      </p:sp>
    </p:spTree>
    <p:extLst>
      <p:ext uri="{BB962C8B-B14F-4D97-AF65-F5344CB8AC3E}">
        <p14:creationId xmlns:p14="http://schemas.microsoft.com/office/powerpoint/2010/main" val="2614578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932666-8B8B-4E39-9063-46D3348F3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4428F91-99BC-405C-83CA-B5459CB6A2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ABF878-083D-4094-A5F1-FF3C9A9B1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DC907-C06C-4343-9B59-F8FC43CA1EB5}" type="datetimeFigureOut">
              <a:rPr lang="ru-RU" smtClean="0"/>
              <a:t>09.03.2024</a:t>
            </a:fld>
            <a:endParaRPr lang="ru-RU"/>
          </a:p>
        </p:txBody>
      </p:sp>
      <p:sp>
        <p:nvSpPr>
          <p:cNvPr id="5" name="Нижний колонтитул 4">
            <a:extLst>
              <a:ext uri="{FF2B5EF4-FFF2-40B4-BE49-F238E27FC236}">
                <a16:creationId xmlns:a16="http://schemas.microsoft.com/office/drawing/2014/main" id="{856AD9C8-FD49-474C-9D5D-B2EF6CDD0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121A7C4-8183-4201-8AFA-6A9883061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0FF40-CA2E-419C-9E5C-9B3FD1D56517}" type="slidenum">
              <a:rPr lang="ru-RU" smtClean="0"/>
              <a:t>‹#›</a:t>
            </a:fld>
            <a:endParaRPr lang="ru-RU"/>
          </a:p>
        </p:txBody>
      </p:sp>
    </p:spTree>
    <p:extLst>
      <p:ext uri="{BB962C8B-B14F-4D97-AF65-F5344CB8AC3E}">
        <p14:creationId xmlns:p14="http://schemas.microsoft.com/office/powerpoint/2010/main" val="390033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jpg"/><Relationship Id="rId1" Type="http://schemas.openxmlformats.org/officeDocument/2006/relationships/slideLayout" Target="../slideLayouts/slideLayout2.xml"/><Relationship Id="rId4" Type="http://schemas.openxmlformats.org/officeDocument/2006/relationships/image" Target="../media/image199.jpg"/></Relationships>
</file>

<file path=ppt/slides/_rels/slide102.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2.xml"/><Relationship Id="rId4" Type="http://schemas.openxmlformats.org/officeDocument/2006/relationships/image" Target="../media/image202.jpg"/></Relationships>
</file>

<file path=ppt/slides/_rels/slide103.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7.xml"/><Relationship Id="rId4" Type="http://schemas.openxmlformats.org/officeDocument/2006/relationships/image" Target="../media/image205.jpg"/></Relationships>
</file>

<file path=ppt/slides/_rels/slide104.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7.xml"/><Relationship Id="rId4" Type="http://schemas.openxmlformats.org/officeDocument/2006/relationships/image" Target="../media/image208.jpg"/></Relationships>
</file>

<file path=ppt/slides/_rels/slide10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7.xml"/><Relationship Id="rId4" Type="http://schemas.openxmlformats.org/officeDocument/2006/relationships/image" Target="../media/image211.jpg"/></Relationships>
</file>

<file path=ppt/slides/_rels/slide106.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g"/><Relationship Id="rId1" Type="http://schemas.openxmlformats.org/officeDocument/2006/relationships/slideLayout" Target="../slideLayouts/slideLayout7.xml"/><Relationship Id="rId4" Type="http://schemas.openxmlformats.org/officeDocument/2006/relationships/image" Target="../media/image214.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20.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customXml" Target="../ink/ink7.xml"/><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34.png"/><Relationship Id="rId9" Type="http://schemas.openxmlformats.org/officeDocument/2006/relationships/customXml" Target="../ink/ink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8.jpg"/><Relationship Id="rId4" Type="http://schemas.openxmlformats.org/officeDocument/2006/relationships/image" Target="../media/image67.jp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0.jpg"/><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uk.wikipedia.org/wiki/%D0%9F%D0%BE%D1%88%D1%83%D0%BA%D0%BE%D0%B2%D0%B0_%D1%81%D0%B8%D1%81%D1%82%D0%B5%D0%BC%D0%B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5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5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7.xml"/><Relationship Id="rId4" Type="http://schemas.openxmlformats.org/officeDocument/2006/relationships/image" Target="../media/image116.jp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image" Target="../media/image128.jpg"/></Relationships>
</file>

<file path=ppt/slides/_rels/slide6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 Id="rId6" Type="http://schemas.openxmlformats.org/officeDocument/2006/relationships/image" Target="../media/image134.jpg"/><Relationship Id="rId5" Type="http://schemas.openxmlformats.org/officeDocument/2006/relationships/image" Target="../media/image133.jpg"/><Relationship Id="rId4" Type="http://schemas.openxmlformats.org/officeDocument/2006/relationships/image" Target="../media/image132.jpg"/></Relationships>
</file>

<file path=ppt/slides/_rels/slide64.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36.jpeg"/><Relationship Id="rId7" Type="http://schemas.openxmlformats.org/officeDocument/2006/relationships/image" Target="../media/image140.jp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jpg"/><Relationship Id="rId10" Type="http://schemas.openxmlformats.org/officeDocument/2006/relationships/image" Target="../media/image142.jpg"/><Relationship Id="rId4" Type="http://schemas.openxmlformats.org/officeDocument/2006/relationships/image" Target="../media/image137.jpeg"/><Relationship Id="rId9" Type="http://schemas.openxmlformats.org/officeDocument/2006/relationships/image" Target="../media/image13.jpg"/></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7.xml"/><Relationship Id="rId5" Type="http://schemas.openxmlformats.org/officeDocument/2006/relationships/image" Target="../media/image146.jpg"/><Relationship Id="rId4" Type="http://schemas.openxmlformats.org/officeDocument/2006/relationships/image" Target="../media/image145.jpg"/></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51.jpg"/><Relationship Id="rId1" Type="http://schemas.openxmlformats.org/officeDocument/2006/relationships/slideLayout" Target="../slideLayouts/slideLayout7.xml"/><Relationship Id="rId4" Type="http://schemas.openxmlformats.org/officeDocument/2006/relationships/image" Target="../media/image152.jpg"/></Relationships>
</file>

<file path=ppt/slides/_rels/slide6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57.jpg"/><Relationship Id="rId5" Type="http://schemas.openxmlformats.org/officeDocument/2006/relationships/image" Target="../media/image156.jpg"/><Relationship Id="rId4" Type="http://schemas.openxmlformats.org/officeDocument/2006/relationships/image" Target="../media/image155.jpg"/></Relationships>
</file>

<file path=ppt/slides/_rels/slide6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4.jpg"/></Relationships>
</file>

<file path=ppt/slides/_rels/slide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7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170.jpg"/></Relationships>
</file>

<file path=ppt/slides/_rels/slide7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2.xml"/><Relationship Id="rId4" Type="http://schemas.openxmlformats.org/officeDocument/2006/relationships/image" Target="../media/image175.jpg"/></Relationships>
</file>

<file path=ppt/slides/_rels/slide81.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82.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32.jpg"/><Relationship Id="rId7" Type="http://schemas.openxmlformats.org/officeDocument/2006/relationships/image" Target="../media/image128.jpg"/><Relationship Id="rId2" Type="http://schemas.openxmlformats.org/officeDocument/2006/relationships/image" Target="../media/image131.jpg"/><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34.jpg"/><Relationship Id="rId4" Type="http://schemas.openxmlformats.org/officeDocument/2006/relationships/image" Target="../media/image133.jpg"/></Relationships>
</file>

<file path=ppt/slides/_rels/slide8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9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F2D7A9-3B7A-4921-B236-EFF8C97A185E}"/>
              </a:ext>
            </a:extLst>
          </p:cNvPr>
          <p:cNvSpPr>
            <a:spLocks noGrp="1"/>
          </p:cNvSpPr>
          <p:nvPr>
            <p:ph type="title"/>
          </p:nvPr>
        </p:nvSpPr>
        <p:spPr/>
        <p:txBody>
          <a:bodyPr>
            <a:normAutofit fontScale="90000"/>
          </a:bodyPr>
          <a:lstStyle/>
          <a:p>
            <a:pPr algn="ctr"/>
            <a:r>
              <a:rPr lang="uk-UA" dirty="0">
                <a:solidFill>
                  <a:schemeClr val="accent1">
                    <a:lumMod val="75000"/>
                  </a:schemeClr>
                </a:solidFill>
                <a:latin typeface="Times New Roman" panose="02020603050405020304" pitchFamily="18" charset="0"/>
                <a:cs typeface="Times New Roman" panose="02020603050405020304" pitchFamily="18" charset="0"/>
              </a:rPr>
              <a:t>Тема: «Упаковка» торгової сторінки в соціальних мережах. Підготовка до маркетингових заходів. </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1F12D017-646C-48C5-B3B2-9B43CE0FD1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6079" y="2339181"/>
            <a:ext cx="5905500" cy="3324225"/>
          </a:xfrm>
        </p:spPr>
      </p:pic>
    </p:spTree>
    <p:extLst>
      <p:ext uri="{BB962C8B-B14F-4D97-AF65-F5344CB8AC3E}">
        <p14:creationId xmlns:p14="http://schemas.microsoft.com/office/powerpoint/2010/main" val="236291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E32E2E-8E79-417F-B5BD-F89912F1C459}"/>
              </a:ext>
            </a:extLst>
          </p:cNvPr>
          <p:cNvSpPr>
            <a:spLocks noGrp="1"/>
          </p:cNvSpPr>
          <p:nvPr>
            <p:ph type="title"/>
          </p:nvPr>
        </p:nvSpPr>
        <p:spPr/>
        <p:txBody>
          <a:bodyPr/>
          <a:lstStyle/>
          <a:p>
            <a:r>
              <a:rPr lang="uk-UA" dirty="0">
                <a:latin typeface="Times New Roman" panose="02020603050405020304" pitchFamily="18" charset="0"/>
                <a:cs typeface="Times New Roman" panose="02020603050405020304" pitchFamily="18" charset="0"/>
              </a:rPr>
              <a:t>Контент направлений на продаж (40%)</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F35B686-5B32-44D1-BABE-4BAC4CBB063E}"/>
              </a:ext>
            </a:extLst>
          </p:cNvPr>
          <p:cNvSpPr>
            <a:spLocks noGrp="1"/>
          </p:cNvSpPr>
          <p:nvPr>
            <p:ph idx="1"/>
          </p:nvPr>
        </p:nvSpPr>
        <p:spPr>
          <a:xfrm>
            <a:off x="461453" y="1800458"/>
            <a:ext cx="10515600" cy="4351338"/>
          </a:xfrm>
          <a:ln>
            <a:solidFill>
              <a:schemeClr val="bg1"/>
            </a:solidFill>
          </a:ln>
        </p:spPr>
        <p:txBody>
          <a:bodyPr/>
          <a:lstStyle/>
          <a:p>
            <a:r>
              <a:rPr lang="ru-RU" dirty="0">
                <a:latin typeface="Times New Roman" panose="02020603050405020304" pitchFamily="18" charset="0"/>
                <a:cs typeface="Times New Roman" panose="02020603050405020304" pitchFamily="18" charset="0"/>
              </a:rPr>
              <a:t>- фото товару на </a:t>
            </a:r>
            <a:r>
              <a:rPr lang="ru-RU" dirty="0" err="1">
                <a:latin typeface="Times New Roman" panose="02020603050405020304" pitchFamily="18" charset="0"/>
                <a:cs typeface="Times New Roman" panose="02020603050405020304" pitchFamily="18" charset="0"/>
              </a:rPr>
              <a:t>моделі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локації</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фото в деталях</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 та фото-</a:t>
            </a:r>
            <a:r>
              <a:rPr lang="ru-RU" dirty="0" err="1">
                <a:latin typeface="Times New Roman" panose="02020603050405020304" pitchFamily="18" charset="0"/>
                <a:cs typeface="Times New Roman" panose="02020603050405020304" pitchFamily="18" charset="0"/>
              </a:rPr>
              <a:t>відгуки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лідерів</a:t>
            </a:r>
            <a:r>
              <a:rPr lang="ru-RU" dirty="0">
                <a:latin typeface="Times New Roman" panose="02020603050405020304" pitchFamily="18" charset="0"/>
                <a:cs typeface="Times New Roman" panose="02020603050405020304" pitchFamily="18" charset="0"/>
              </a:rPr>
              <a:t> думок</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акції</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знижки</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Повідомлення</a:t>
            </a:r>
            <a:r>
              <a:rPr lang="ru-RU" dirty="0">
                <a:latin typeface="Times New Roman" panose="02020603050405020304" pitchFamily="18" charset="0"/>
                <a:cs typeface="Times New Roman" panose="02020603050405020304" pitchFamily="18" charset="0"/>
              </a:rPr>
              <a:t> про них</a:t>
            </a:r>
          </a:p>
          <a:p>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обзори товару</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добірки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популярних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товарів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тижня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місяця</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3745CAD-0889-494D-A3B6-0A1E4BD71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545" y="1578946"/>
            <a:ext cx="3181466" cy="3136218"/>
          </a:xfrm>
          <a:prstGeom prst="rect">
            <a:avLst/>
          </a:prstGeom>
        </p:spPr>
      </p:pic>
      <p:pic>
        <p:nvPicPr>
          <p:cNvPr id="9" name="Рисунок 8">
            <a:extLst>
              <a:ext uri="{FF2B5EF4-FFF2-40B4-BE49-F238E27FC236}">
                <a16:creationId xmlns:a16="http://schemas.microsoft.com/office/drawing/2014/main" id="{684C153E-776B-44FE-B260-AFBE9C6FEE89}"/>
              </a:ext>
            </a:extLst>
          </p:cNvPr>
          <p:cNvPicPr>
            <a:picLocks noChangeAspect="1"/>
          </p:cNvPicPr>
          <p:nvPr/>
        </p:nvPicPr>
        <p:blipFill rotWithShape="1">
          <a:blip r:embed="rId2">
            <a:extLst>
              <a:ext uri="{28A0092B-C50C-407E-A947-70E740481C1C}">
                <a14:useLocalDpi xmlns:a14="http://schemas.microsoft.com/office/drawing/2010/main" val="0"/>
              </a:ext>
            </a:extLst>
          </a:blip>
          <a:srcRect l="34177" t="50000" r="39599" b="29049"/>
          <a:stretch/>
        </p:blipFill>
        <p:spPr>
          <a:xfrm>
            <a:off x="7684315" y="4778560"/>
            <a:ext cx="2340527" cy="1841790"/>
          </a:xfrm>
          <a:prstGeom prst="rect">
            <a:avLst/>
          </a:prstGeom>
        </p:spPr>
      </p:pic>
    </p:spTree>
    <p:extLst>
      <p:ext uri="{BB962C8B-B14F-4D97-AF65-F5344CB8AC3E}">
        <p14:creationId xmlns:p14="http://schemas.microsoft.com/office/powerpoint/2010/main" val="2305443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Овал 10">
            <a:extLst>
              <a:ext uri="{FF2B5EF4-FFF2-40B4-BE49-F238E27FC236}">
                <a16:creationId xmlns:a16="http://schemas.microsoft.com/office/drawing/2014/main" id="{930C55C8-4430-4DAD-A5AD-D66DC83E4EF2}"/>
              </a:ext>
            </a:extLst>
          </p:cNvPr>
          <p:cNvSpPr/>
          <p:nvPr/>
        </p:nvSpPr>
        <p:spPr>
          <a:xfrm>
            <a:off x="8349212" y="1315374"/>
            <a:ext cx="3098307" cy="68358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489529B8-76F7-185A-CBAB-E645A9FFE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537" y="333833"/>
            <a:ext cx="3485655" cy="6474626"/>
          </a:xfrm>
          <a:prstGeom prst="rect">
            <a:avLst/>
          </a:prstGeom>
        </p:spPr>
      </p:pic>
      <p:sp>
        <p:nvSpPr>
          <p:cNvPr id="4" name="Овал 3">
            <a:extLst>
              <a:ext uri="{FF2B5EF4-FFF2-40B4-BE49-F238E27FC236}">
                <a16:creationId xmlns:a16="http://schemas.microsoft.com/office/drawing/2014/main" id="{D01AE996-4081-629B-4C0B-232900DAF562}"/>
              </a:ext>
            </a:extLst>
          </p:cNvPr>
          <p:cNvSpPr/>
          <p:nvPr/>
        </p:nvSpPr>
        <p:spPr>
          <a:xfrm>
            <a:off x="8090075" y="3050633"/>
            <a:ext cx="3857086" cy="68358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E5E4B2FF-6529-0DF7-7563-AD87D757AD2B}"/>
              </a:ext>
            </a:extLst>
          </p:cNvPr>
          <p:cNvPicPr>
            <a:picLocks noChangeAspect="1"/>
          </p:cNvPicPr>
          <p:nvPr/>
        </p:nvPicPr>
        <p:blipFill rotWithShape="1">
          <a:blip r:embed="rId3">
            <a:extLst>
              <a:ext uri="{28A0092B-C50C-407E-A947-70E740481C1C}">
                <a14:useLocalDpi xmlns:a14="http://schemas.microsoft.com/office/drawing/2010/main" val="0"/>
              </a:ext>
            </a:extLst>
          </a:blip>
          <a:srcRect t="7247" b="4686"/>
          <a:stretch/>
        </p:blipFill>
        <p:spPr>
          <a:xfrm>
            <a:off x="744481" y="372644"/>
            <a:ext cx="3291983" cy="6289602"/>
          </a:xfrm>
          <a:prstGeom prst="rect">
            <a:avLst/>
          </a:prstGeom>
        </p:spPr>
      </p:pic>
      <p:sp>
        <p:nvSpPr>
          <p:cNvPr id="13" name="Овал 12">
            <a:extLst>
              <a:ext uri="{FF2B5EF4-FFF2-40B4-BE49-F238E27FC236}">
                <a16:creationId xmlns:a16="http://schemas.microsoft.com/office/drawing/2014/main" id="{945F59D7-3501-3A48-1B27-07C863F96966}"/>
              </a:ext>
            </a:extLst>
          </p:cNvPr>
          <p:cNvSpPr/>
          <p:nvPr/>
        </p:nvSpPr>
        <p:spPr>
          <a:xfrm>
            <a:off x="448415" y="784417"/>
            <a:ext cx="3869599" cy="106191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882974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Прямая соединительная линия 11">
            <a:extLst>
              <a:ext uri="{FF2B5EF4-FFF2-40B4-BE49-F238E27FC236}">
                <a16:creationId xmlns:a16="http://schemas.microsoft.com/office/drawing/2014/main" id="{D4F5B45E-F3AE-4404-9D05-6E755A9E607B}"/>
              </a:ext>
            </a:extLst>
          </p:cNvPr>
          <p:cNvCxnSpPr/>
          <p:nvPr/>
        </p:nvCxnSpPr>
        <p:spPr>
          <a:xfrm>
            <a:off x="1031452" y="4933962"/>
            <a:ext cx="189591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80EBDF15-AE21-47E9-896F-E7F5BBBC254D}"/>
              </a:ext>
            </a:extLst>
          </p:cNvPr>
          <p:cNvCxnSpPr/>
          <p:nvPr/>
        </p:nvCxnSpPr>
        <p:spPr>
          <a:xfrm>
            <a:off x="9388678" y="1276525"/>
            <a:ext cx="189591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4E8392B0-9AE8-4DB0-8660-9DB39AC8C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39" y="559293"/>
            <a:ext cx="3407777" cy="5739413"/>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E3A00902-2042-482D-A364-A4EE455B5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977" y="559293"/>
            <a:ext cx="3793393" cy="5739413"/>
          </a:xfrm>
          <a:prstGeom prst="rect">
            <a:avLst/>
          </a:prstGeom>
          <a:ln>
            <a:solidFill>
              <a:schemeClr val="bg1">
                <a:lumMod val="75000"/>
              </a:schemeClr>
            </a:solidFill>
          </a:ln>
        </p:spPr>
      </p:pic>
      <p:pic>
        <p:nvPicPr>
          <p:cNvPr id="4" name="Рисунок 3">
            <a:extLst>
              <a:ext uri="{FF2B5EF4-FFF2-40B4-BE49-F238E27FC236}">
                <a16:creationId xmlns:a16="http://schemas.microsoft.com/office/drawing/2014/main" id="{5A1F410A-FB01-06E6-2A91-71019AC34119}"/>
              </a:ext>
            </a:extLst>
          </p:cNvPr>
          <p:cNvPicPr>
            <a:picLocks noChangeAspect="1"/>
          </p:cNvPicPr>
          <p:nvPr/>
        </p:nvPicPr>
        <p:blipFill rotWithShape="1">
          <a:blip r:embed="rId4">
            <a:extLst>
              <a:ext uri="{28A0092B-C50C-407E-A947-70E740481C1C}">
                <a14:useLocalDpi xmlns:a14="http://schemas.microsoft.com/office/drawing/2010/main" val="0"/>
              </a:ext>
            </a:extLst>
          </a:blip>
          <a:srcRect t="8056"/>
          <a:stretch/>
        </p:blipFill>
        <p:spPr>
          <a:xfrm>
            <a:off x="432270" y="559292"/>
            <a:ext cx="3140638" cy="5739414"/>
          </a:xfrm>
          <a:prstGeom prst="rect">
            <a:avLst/>
          </a:prstGeom>
        </p:spPr>
      </p:pic>
    </p:spTree>
    <p:extLst>
      <p:ext uri="{BB962C8B-B14F-4D97-AF65-F5344CB8AC3E}">
        <p14:creationId xmlns:p14="http://schemas.microsoft.com/office/powerpoint/2010/main" val="37432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54EEB60-F3BB-45D4-9E52-55A3658EB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43" y="221941"/>
            <a:ext cx="3136904" cy="6414117"/>
          </a:xfrm>
          <a:prstGeom prst="rect">
            <a:avLst/>
          </a:prstGeom>
        </p:spPr>
      </p:pic>
      <p:sp>
        <p:nvSpPr>
          <p:cNvPr id="6" name="Овал 5">
            <a:extLst>
              <a:ext uri="{FF2B5EF4-FFF2-40B4-BE49-F238E27FC236}">
                <a16:creationId xmlns:a16="http://schemas.microsoft.com/office/drawing/2014/main" id="{ED7A2EAA-C3B2-4E30-8011-BF64EEA8DA8F}"/>
              </a:ext>
            </a:extLst>
          </p:cNvPr>
          <p:cNvSpPr/>
          <p:nvPr/>
        </p:nvSpPr>
        <p:spPr>
          <a:xfrm>
            <a:off x="1571348" y="4294868"/>
            <a:ext cx="1887099" cy="960713"/>
          </a:xfrm>
          <a:prstGeom prst="ellipse">
            <a:avLst/>
          </a:prstGeom>
          <a:noFill/>
          <a:ln w="28575">
            <a:solidFill>
              <a:srgbClr val="F709DB"/>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88E09721-2E47-491A-A4E7-9A611EBAB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174" y="221941"/>
            <a:ext cx="3252157" cy="6414117"/>
          </a:xfrm>
          <a:prstGeom prst="rect">
            <a:avLst/>
          </a:prstGeom>
          <a:ln>
            <a:solidFill>
              <a:schemeClr val="bg1">
                <a:lumMod val="75000"/>
              </a:schemeClr>
            </a:solidFill>
          </a:ln>
        </p:spPr>
      </p:pic>
      <p:pic>
        <p:nvPicPr>
          <p:cNvPr id="10" name="Рисунок 9">
            <a:extLst>
              <a:ext uri="{FF2B5EF4-FFF2-40B4-BE49-F238E27FC236}">
                <a16:creationId xmlns:a16="http://schemas.microsoft.com/office/drawing/2014/main" id="{5E777D36-75B4-4BE2-965A-4F5E46192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943" y="221938"/>
            <a:ext cx="3136904" cy="6414115"/>
          </a:xfrm>
          <a:prstGeom prst="rect">
            <a:avLst/>
          </a:prstGeom>
        </p:spPr>
      </p:pic>
    </p:spTree>
    <p:extLst>
      <p:ext uri="{BB962C8B-B14F-4D97-AF65-F5344CB8AC3E}">
        <p14:creationId xmlns:p14="http://schemas.microsoft.com/office/powerpoint/2010/main" val="29873488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1BD9BD9-FAFB-45DA-B729-C945FA360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754" y="178237"/>
            <a:ext cx="3231345" cy="6503336"/>
          </a:xfrm>
          <a:prstGeom prst="rect">
            <a:avLst/>
          </a:prstGeom>
        </p:spPr>
      </p:pic>
      <p:pic>
        <p:nvPicPr>
          <p:cNvPr id="5" name="Рисунок 4">
            <a:extLst>
              <a:ext uri="{FF2B5EF4-FFF2-40B4-BE49-F238E27FC236}">
                <a16:creationId xmlns:a16="http://schemas.microsoft.com/office/drawing/2014/main" id="{706E4E2B-F8A5-4037-B32D-3674DE391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17" y="178237"/>
            <a:ext cx="3316794" cy="6501525"/>
          </a:xfrm>
          <a:prstGeom prst="rect">
            <a:avLst/>
          </a:prstGeom>
        </p:spPr>
      </p:pic>
      <p:sp>
        <p:nvSpPr>
          <p:cNvPr id="6" name="Овал 5">
            <a:extLst>
              <a:ext uri="{FF2B5EF4-FFF2-40B4-BE49-F238E27FC236}">
                <a16:creationId xmlns:a16="http://schemas.microsoft.com/office/drawing/2014/main" id="{61CCF6E3-90D5-4B6E-8440-7D7F2A15D8F5}"/>
              </a:ext>
            </a:extLst>
          </p:cNvPr>
          <p:cNvSpPr/>
          <p:nvPr/>
        </p:nvSpPr>
        <p:spPr>
          <a:xfrm>
            <a:off x="390617" y="4811697"/>
            <a:ext cx="3485655" cy="90682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AA1C230A-FFDC-4938-A644-5028EF2C4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442" y="178237"/>
            <a:ext cx="3724177" cy="6503337"/>
          </a:xfrm>
          <a:prstGeom prst="rect">
            <a:avLst/>
          </a:prstGeom>
        </p:spPr>
      </p:pic>
    </p:spTree>
    <p:extLst>
      <p:ext uri="{BB962C8B-B14F-4D97-AF65-F5344CB8AC3E}">
        <p14:creationId xmlns:p14="http://schemas.microsoft.com/office/powerpoint/2010/main" val="42683710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4926027-858C-4DF5-B1DB-9B5FD5D44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84" y="212679"/>
            <a:ext cx="3797649" cy="6287418"/>
          </a:xfrm>
          <a:prstGeom prst="rect">
            <a:avLst/>
          </a:prstGeom>
          <a:ln>
            <a:solidFill>
              <a:schemeClr val="bg1">
                <a:lumMod val="75000"/>
              </a:schemeClr>
            </a:solidFill>
          </a:ln>
        </p:spPr>
      </p:pic>
      <p:pic>
        <p:nvPicPr>
          <p:cNvPr id="4" name="Рисунок 3">
            <a:extLst>
              <a:ext uri="{FF2B5EF4-FFF2-40B4-BE49-F238E27FC236}">
                <a16:creationId xmlns:a16="http://schemas.microsoft.com/office/drawing/2014/main" id="{FCBF592A-A779-8B3E-908C-73CD21945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965" y="399492"/>
            <a:ext cx="3450655" cy="6100605"/>
          </a:xfrm>
          <a:prstGeom prst="rect">
            <a:avLst/>
          </a:prstGeom>
        </p:spPr>
      </p:pic>
      <p:pic>
        <p:nvPicPr>
          <p:cNvPr id="6" name="Рисунок 5">
            <a:extLst>
              <a:ext uri="{FF2B5EF4-FFF2-40B4-BE49-F238E27FC236}">
                <a16:creationId xmlns:a16="http://schemas.microsoft.com/office/drawing/2014/main" id="{BF8250EC-0A31-827A-CEDF-E7E57A5FF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460" y="399492"/>
            <a:ext cx="3310088" cy="6001292"/>
          </a:xfrm>
          <a:prstGeom prst="rect">
            <a:avLst/>
          </a:prstGeom>
          <a:ln>
            <a:solidFill>
              <a:schemeClr val="accent1"/>
            </a:solidFill>
          </a:ln>
        </p:spPr>
      </p:pic>
    </p:spTree>
    <p:extLst>
      <p:ext uri="{BB962C8B-B14F-4D97-AF65-F5344CB8AC3E}">
        <p14:creationId xmlns:p14="http://schemas.microsoft.com/office/powerpoint/2010/main" val="38598037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A83613D-B66B-4FEE-A28F-E1D9DD2DE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163" y="159798"/>
            <a:ext cx="4042372" cy="6427622"/>
          </a:xfrm>
          <a:prstGeom prst="rect">
            <a:avLst/>
          </a:prstGeom>
          <a:ln>
            <a:solidFill>
              <a:schemeClr val="bg1">
                <a:lumMod val="75000"/>
              </a:schemeClr>
            </a:solidFill>
          </a:ln>
        </p:spPr>
      </p:pic>
      <p:pic>
        <p:nvPicPr>
          <p:cNvPr id="5" name="Рисунок 4">
            <a:extLst>
              <a:ext uri="{FF2B5EF4-FFF2-40B4-BE49-F238E27FC236}">
                <a16:creationId xmlns:a16="http://schemas.microsoft.com/office/drawing/2014/main" id="{1DA7627F-48CA-43C0-B712-1C4342616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237" y="159798"/>
            <a:ext cx="3575365" cy="6427622"/>
          </a:xfrm>
          <a:prstGeom prst="rect">
            <a:avLst/>
          </a:prstGeom>
          <a:ln>
            <a:solidFill>
              <a:schemeClr val="bg1">
                <a:lumMod val="75000"/>
              </a:schemeClr>
            </a:solidFill>
          </a:ln>
        </p:spPr>
      </p:pic>
      <p:pic>
        <p:nvPicPr>
          <p:cNvPr id="7" name="Рисунок 6">
            <a:extLst>
              <a:ext uri="{FF2B5EF4-FFF2-40B4-BE49-F238E27FC236}">
                <a16:creationId xmlns:a16="http://schemas.microsoft.com/office/drawing/2014/main" id="{9EC72723-6B6C-4D7C-9EF4-45127A901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33" y="270580"/>
            <a:ext cx="3484132" cy="6316840"/>
          </a:xfrm>
          <a:prstGeom prst="rect">
            <a:avLst/>
          </a:prstGeom>
          <a:ln>
            <a:solidFill>
              <a:schemeClr val="bg1">
                <a:lumMod val="75000"/>
              </a:schemeClr>
            </a:solidFill>
          </a:ln>
        </p:spPr>
      </p:pic>
    </p:spTree>
    <p:extLst>
      <p:ext uri="{BB962C8B-B14F-4D97-AF65-F5344CB8AC3E}">
        <p14:creationId xmlns:p14="http://schemas.microsoft.com/office/powerpoint/2010/main" val="27679680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7135B2A-4FA3-4B96-B344-3E5DC337A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488" y="193561"/>
            <a:ext cx="3440028" cy="6476260"/>
          </a:xfrm>
          <a:prstGeom prst="rect">
            <a:avLst/>
          </a:prstGeom>
          <a:ln>
            <a:solidFill>
              <a:schemeClr val="bg1">
                <a:lumMod val="75000"/>
              </a:schemeClr>
            </a:solidFill>
          </a:ln>
        </p:spPr>
      </p:pic>
      <p:pic>
        <p:nvPicPr>
          <p:cNvPr id="6" name="Рисунок 5">
            <a:extLst>
              <a:ext uri="{FF2B5EF4-FFF2-40B4-BE49-F238E27FC236}">
                <a16:creationId xmlns:a16="http://schemas.microsoft.com/office/drawing/2014/main" id="{F850C1F3-72E1-468A-B03F-23C2D2727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218" y="802162"/>
            <a:ext cx="3796698" cy="4362454"/>
          </a:xfrm>
          <a:prstGeom prst="rect">
            <a:avLst/>
          </a:prstGeom>
        </p:spPr>
      </p:pic>
      <p:cxnSp>
        <p:nvCxnSpPr>
          <p:cNvPr id="7" name="Прямая со стрелкой 6">
            <a:extLst>
              <a:ext uri="{FF2B5EF4-FFF2-40B4-BE49-F238E27FC236}">
                <a16:creationId xmlns:a16="http://schemas.microsoft.com/office/drawing/2014/main" id="{A98962E8-83C7-407A-86D2-9ECE1E6F10EA}"/>
              </a:ext>
            </a:extLst>
          </p:cNvPr>
          <p:cNvCxnSpPr>
            <a:cxnSpLocks/>
          </p:cNvCxnSpPr>
          <p:nvPr/>
        </p:nvCxnSpPr>
        <p:spPr>
          <a:xfrm flipV="1">
            <a:off x="1178440" y="4527612"/>
            <a:ext cx="2875778" cy="12740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63D9FB24-B134-4F55-89C6-31CD347CABC7}"/>
              </a:ext>
            </a:extLst>
          </p:cNvPr>
          <p:cNvCxnSpPr>
            <a:cxnSpLocks/>
          </p:cNvCxnSpPr>
          <p:nvPr/>
        </p:nvCxnSpPr>
        <p:spPr>
          <a:xfrm flipV="1">
            <a:off x="7776839" y="1843385"/>
            <a:ext cx="741649" cy="50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Овал 12">
            <a:extLst>
              <a:ext uri="{FF2B5EF4-FFF2-40B4-BE49-F238E27FC236}">
                <a16:creationId xmlns:a16="http://schemas.microsoft.com/office/drawing/2014/main" id="{415E9AEF-CA84-4D5F-8B7E-61C61958096E}"/>
              </a:ext>
            </a:extLst>
          </p:cNvPr>
          <p:cNvSpPr/>
          <p:nvPr/>
        </p:nvSpPr>
        <p:spPr>
          <a:xfrm>
            <a:off x="8414738" y="3032668"/>
            <a:ext cx="1395087" cy="589422"/>
          </a:xfrm>
          <a:prstGeom prst="ellipse">
            <a:avLst/>
          </a:prstGeom>
          <a:noFill/>
          <a:ln w="57150">
            <a:solidFill>
              <a:srgbClr val="F709DB"/>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5D621E5D-DF5E-40F1-6884-EB9610908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14" y="272009"/>
            <a:ext cx="2911232" cy="6315894"/>
          </a:xfrm>
          <a:prstGeom prst="rect">
            <a:avLst/>
          </a:prstGeom>
        </p:spPr>
      </p:pic>
    </p:spTree>
    <p:extLst>
      <p:ext uri="{BB962C8B-B14F-4D97-AF65-F5344CB8AC3E}">
        <p14:creationId xmlns:p14="http://schemas.microsoft.com/office/powerpoint/2010/main" val="2052922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F626036-3B23-50A4-8D77-65035038B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85" y="263047"/>
            <a:ext cx="3454640" cy="5956126"/>
          </a:xfrm>
          <a:prstGeom prst="rect">
            <a:avLst/>
          </a:prstGeom>
          <a:ln>
            <a:solidFill>
              <a:schemeClr val="bg2">
                <a:lumMod val="75000"/>
              </a:schemeClr>
            </a:solidFill>
          </a:ln>
        </p:spPr>
      </p:pic>
      <p:pic>
        <p:nvPicPr>
          <p:cNvPr id="5" name="Рисунок 4">
            <a:extLst>
              <a:ext uri="{FF2B5EF4-FFF2-40B4-BE49-F238E27FC236}">
                <a16:creationId xmlns:a16="http://schemas.microsoft.com/office/drawing/2014/main" id="{3AB3FEF3-E6E0-013D-48BB-6F43D8385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271" y="263047"/>
            <a:ext cx="3908708" cy="5956126"/>
          </a:xfrm>
          <a:prstGeom prst="rect">
            <a:avLst/>
          </a:prstGeom>
          <a:ln>
            <a:solidFill>
              <a:schemeClr val="bg2">
                <a:lumMod val="75000"/>
              </a:schemeClr>
            </a:solidFill>
          </a:ln>
        </p:spPr>
      </p:pic>
      <p:sp>
        <p:nvSpPr>
          <p:cNvPr id="7" name="TextBox 6">
            <a:extLst>
              <a:ext uri="{FF2B5EF4-FFF2-40B4-BE49-F238E27FC236}">
                <a16:creationId xmlns:a16="http://schemas.microsoft.com/office/drawing/2014/main" id="{9D34DB90-3336-8884-4195-03EB7803CE70}"/>
              </a:ext>
            </a:extLst>
          </p:cNvPr>
          <p:cNvSpPr txBox="1"/>
          <p:nvPr/>
        </p:nvSpPr>
        <p:spPr>
          <a:xfrm>
            <a:off x="7896124" y="272094"/>
            <a:ext cx="3908707" cy="6140142"/>
          </a:xfrm>
          <a:prstGeom prst="rect">
            <a:avLst/>
          </a:prstGeom>
          <a:noFill/>
          <a:ln>
            <a:solidFill>
              <a:schemeClr val="bg2">
                <a:lumMod val="75000"/>
              </a:schemeClr>
            </a:solidFill>
          </a:ln>
        </p:spPr>
        <p:txBody>
          <a:bodyPr wrap="square">
            <a:spAutoFit/>
          </a:bodyPr>
          <a:lstStyle/>
          <a:p>
            <a:pPr algn="ctr"/>
            <a:r>
              <a:rPr lang="uk-UA" b="1" dirty="0">
                <a:solidFill>
                  <a:schemeClr val="bg2">
                    <a:lumMod val="50000"/>
                  </a:schemeClr>
                </a:solidFill>
                <a:latin typeface="Times New Roman" panose="02020603050405020304" pitchFamily="18" charset="0"/>
                <a:cs typeface="Times New Roman" panose="02020603050405020304" pitchFamily="18" charset="0"/>
              </a:rPr>
              <a:t>Як продавати сегмент дорогих товарів:</a:t>
            </a:r>
          </a:p>
          <a:p>
            <a:r>
              <a:rPr lang="uk-UA" dirty="0">
                <a:solidFill>
                  <a:schemeClr val="bg2">
                    <a:lumMod val="50000"/>
                  </a:schemeClr>
                </a:solidFill>
                <a:latin typeface="Times New Roman" panose="02020603050405020304" pitchFamily="18" charset="0"/>
                <a:cs typeface="Times New Roman" panose="02020603050405020304" pitchFamily="18" charset="0"/>
              </a:rPr>
              <a:t>1. Зосередити контент на цінності продукту</a:t>
            </a:r>
          </a:p>
          <a:p>
            <a:r>
              <a:rPr lang="uk-UA" dirty="0">
                <a:solidFill>
                  <a:schemeClr val="bg2">
                    <a:lumMod val="50000"/>
                  </a:schemeClr>
                </a:solidFill>
                <a:latin typeface="Times New Roman" panose="02020603050405020304" pitchFamily="18" charset="0"/>
                <a:cs typeface="Times New Roman" panose="02020603050405020304" pitchFamily="18" charset="0"/>
              </a:rPr>
              <a:t>2. Демонструвати ефект до і після використання</a:t>
            </a:r>
          </a:p>
          <a:p>
            <a:r>
              <a:rPr lang="uk-UA" dirty="0">
                <a:solidFill>
                  <a:schemeClr val="bg2">
                    <a:lumMod val="50000"/>
                  </a:schemeClr>
                </a:solidFill>
                <a:latin typeface="Times New Roman" panose="02020603050405020304" pitchFamily="18" charset="0"/>
                <a:cs typeface="Times New Roman" panose="02020603050405020304" pitchFamily="18" charset="0"/>
              </a:rPr>
              <a:t>3. Розкрити склад (якісні складові продукту)</a:t>
            </a:r>
          </a:p>
          <a:p>
            <a:r>
              <a:rPr lang="uk-UA" dirty="0">
                <a:solidFill>
                  <a:schemeClr val="bg2">
                    <a:lumMod val="50000"/>
                  </a:schemeClr>
                </a:solidFill>
                <a:latin typeface="Times New Roman" panose="02020603050405020304" pitchFamily="18" charset="0"/>
                <a:cs typeface="Times New Roman" panose="02020603050405020304" pitchFamily="18" charset="0"/>
              </a:rPr>
              <a:t>4. Зазначити хто з відомих людей користується (докази)</a:t>
            </a:r>
          </a:p>
          <a:p>
            <a:r>
              <a:rPr lang="uk-UA" dirty="0">
                <a:solidFill>
                  <a:schemeClr val="bg2">
                    <a:lumMod val="50000"/>
                  </a:schemeClr>
                </a:solidFill>
                <a:latin typeface="Times New Roman" panose="02020603050405020304" pitchFamily="18" charset="0"/>
                <a:cs typeface="Times New Roman" panose="02020603050405020304" pitchFamily="18" charset="0"/>
              </a:rPr>
              <a:t>5. Акцент на ціні (зазначити суму на день за використання засобу (продукту)</a:t>
            </a:r>
          </a:p>
          <a:p>
            <a:endParaRPr lang="uk-UA" dirty="0">
              <a:solidFill>
                <a:schemeClr val="bg2">
                  <a:lumMod val="50000"/>
                </a:schemeClr>
              </a:solidFill>
              <a:latin typeface="Times New Roman" panose="02020603050405020304" pitchFamily="18" charset="0"/>
              <a:cs typeface="Times New Roman" panose="02020603050405020304" pitchFamily="18" charset="0"/>
            </a:endParaRPr>
          </a:p>
          <a:p>
            <a:r>
              <a:rPr lang="uk-UA" dirty="0">
                <a:solidFill>
                  <a:schemeClr val="bg2">
                    <a:lumMod val="50000"/>
                  </a:schemeClr>
                </a:solidFill>
                <a:latin typeface="Times New Roman" panose="02020603050405020304" pitchFamily="18" charset="0"/>
                <a:cs typeface="Times New Roman" panose="02020603050405020304" pitchFamily="18" charset="0"/>
              </a:rPr>
              <a:t>4000 грн</a:t>
            </a:r>
            <a:r>
              <a:rPr lang="en-US" dirty="0">
                <a:solidFill>
                  <a:schemeClr val="bg2">
                    <a:lumMod val="50000"/>
                  </a:schemeClr>
                </a:solidFill>
                <a:latin typeface="Times New Roman" panose="02020603050405020304" pitchFamily="18" charset="0"/>
                <a:cs typeface="Times New Roman" panose="02020603050405020304" pitchFamily="18" charset="0"/>
              </a:rPr>
              <a:t> ÷ </a:t>
            </a:r>
            <a:r>
              <a:rPr lang="uk-UA" dirty="0">
                <a:solidFill>
                  <a:schemeClr val="bg2">
                    <a:lumMod val="50000"/>
                  </a:schemeClr>
                </a:solidFill>
                <a:latin typeface="Times New Roman" panose="02020603050405020304" pitchFamily="18" charset="0"/>
                <a:cs typeface="Times New Roman" panose="02020603050405020304" pitchFamily="18" charset="0"/>
              </a:rPr>
              <a:t>180 = </a:t>
            </a:r>
            <a:r>
              <a:rPr lang="uk-UA" sz="2600" b="1" dirty="0">
                <a:solidFill>
                  <a:srgbClr val="9C6EAC"/>
                </a:solidFill>
                <a:latin typeface="Times New Roman" panose="02020603050405020304" pitchFamily="18" charset="0"/>
                <a:cs typeface="Times New Roman" panose="02020603050405020304" pitchFamily="18" charset="0"/>
              </a:rPr>
              <a:t>22 грн (день)</a:t>
            </a:r>
          </a:p>
          <a:p>
            <a:endParaRPr lang="uk-UA" sz="2600" b="1" dirty="0">
              <a:solidFill>
                <a:srgbClr val="9C6EAC"/>
              </a:solidFill>
              <a:latin typeface="Times New Roman" panose="02020603050405020304" pitchFamily="18" charset="0"/>
              <a:cs typeface="Times New Roman" panose="02020603050405020304" pitchFamily="18" charset="0"/>
            </a:endParaRPr>
          </a:p>
          <a:p>
            <a:r>
              <a:rPr lang="uk-UA" dirty="0">
                <a:solidFill>
                  <a:schemeClr val="bg2">
                    <a:lumMod val="50000"/>
                  </a:schemeClr>
                </a:solidFill>
                <a:latin typeface="Times New Roman" panose="02020603050405020304" pitchFamily="18" charset="0"/>
                <a:cs typeface="Times New Roman" panose="02020603050405020304" pitchFamily="18" charset="0"/>
              </a:rPr>
              <a:t>7000 грн </a:t>
            </a:r>
            <a:r>
              <a:rPr lang="en-US" dirty="0">
                <a:solidFill>
                  <a:schemeClr val="bg2">
                    <a:lumMod val="50000"/>
                  </a:schemeClr>
                </a:solidFill>
                <a:latin typeface="Times New Roman" panose="02020603050405020304" pitchFamily="18" charset="0"/>
                <a:cs typeface="Times New Roman" panose="02020603050405020304" pitchFamily="18" charset="0"/>
              </a:rPr>
              <a:t>÷ 365 = </a:t>
            </a:r>
            <a:r>
              <a:rPr lang="en-US" sz="2600" b="1" dirty="0">
                <a:solidFill>
                  <a:srgbClr val="9C6EAC"/>
                </a:solidFill>
                <a:latin typeface="Times New Roman" panose="02020603050405020304" pitchFamily="18" charset="0"/>
                <a:cs typeface="Times New Roman" panose="02020603050405020304" pitchFamily="18" charset="0"/>
              </a:rPr>
              <a:t>19 </a:t>
            </a:r>
            <a:r>
              <a:rPr lang="uk-UA" sz="2600" b="1" dirty="0">
                <a:solidFill>
                  <a:srgbClr val="9C6EAC"/>
                </a:solidFill>
                <a:latin typeface="Times New Roman" panose="02020603050405020304" pitchFamily="18" charset="0"/>
                <a:cs typeface="Times New Roman" panose="02020603050405020304" pitchFamily="18" charset="0"/>
              </a:rPr>
              <a:t>грн (день)</a:t>
            </a:r>
          </a:p>
          <a:p>
            <a:endParaRPr lang="uk-UA" dirty="0">
              <a:solidFill>
                <a:schemeClr val="bg2">
                  <a:lumMod val="50000"/>
                </a:schemeClr>
              </a:solidFill>
              <a:latin typeface="Times New Roman" panose="02020603050405020304" pitchFamily="18" charset="0"/>
              <a:cs typeface="Times New Roman" panose="02020603050405020304" pitchFamily="18" charset="0"/>
            </a:endParaRPr>
          </a:p>
          <a:p>
            <a:r>
              <a:rPr lang="uk-UA" dirty="0">
                <a:solidFill>
                  <a:schemeClr val="bg2">
                    <a:lumMod val="50000"/>
                  </a:schemeClr>
                </a:solidFill>
                <a:latin typeface="Times New Roman" panose="02020603050405020304" pitchFamily="18" charset="0"/>
                <a:cs typeface="Times New Roman" panose="02020603050405020304" pitchFamily="18" charset="0"/>
              </a:rPr>
              <a:t>2000 грн </a:t>
            </a:r>
            <a:r>
              <a:rPr lang="en-US" dirty="0">
                <a:solidFill>
                  <a:schemeClr val="bg2">
                    <a:lumMod val="50000"/>
                  </a:schemeClr>
                </a:solidFill>
                <a:latin typeface="Times New Roman" panose="02020603050405020304" pitchFamily="18" charset="0"/>
                <a:cs typeface="Times New Roman" panose="02020603050405020304" pitchFamily="18" charset="0"/>
              </a:rPr>
              <a:t>÷</a:t>
            </a:r>
            <a:r>
              <a:rPr lang="uk-UA" dirty="0">
                <a:solidFill>
                  <a:schemeClr val="bg2">
                    <a:lumMod val="50000"/>
                  </a:schemeClr>
                </a:solidFill>
                <a:latin typeface="Times New Roman" panose="02020603050405020304" pitchFamily="18" charset="0"/>
                <a:cs typeface="Times New Roman" panose="02020603050405020304" pitchFamily="18" charset="0"/>
              </a:rPr>
              <a:t> 180 = </a:t>
            </a:r>
            <a:r>
              <a:rPr lang="uk-UA" sz="2700" b="1" dirty="0">
                <a:solidFill>
                  <a:srgbClr val="9C6EAC"/>
                </a:solidFill>
                <a:latin typeface="Times New Roman" panose="02020603050405020304" pitchFamily="18" charset="0"/>
                <a:cs typeface="Times New Roman" panose="02020603050405020304" pitchFamily="18" charset="0"/>
              </a:rPr>
              <a:t>11 грн (день)</a:t>
            </a:r>
          </a:p>
          <a:p>
            <a:endParaRPr lang="ru-UA" dirty="0">
              <a:solidFill>
                <a:schemeClr val="bg2">
                  <a:lumMod val="50000"/>
                </a:schemeClr>
              </a:solidFill>
            </a:endParaRPr>
          </a:p>
        </p:txBody>
      </p:sp>
    </p:spTree>
    <p:extLst>
      <p:ext uri="{BB962C8B-B14F-4D97-AF65-F5344CB8AC3E}">
        <p14:creationId xmlns:p14="http://schemas.microsoft.com/office/powerpoint/2010/main" val="1558199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885A-DC90-43D0-93B3-0FA5C77EF72D}"/>
              </a:ext>
            </a:extLst>
          </p:cNvPr>
          <p:cNvSpPr>
            <a:spLocks noGrp="1"/>
          </p:cNvSpPr>
          <p:nvPr>
            <p:ph type="title"/>
          </p:nvPr>
        </p:nvSpPr>
        <p:spPr/>
        <p:txBody>
          <a:bodyPr/>
          <a:lstStyle/>
          <a:p>
            <a:pPr algn="ctr"/>
            <a:r>
              <a:rPr lang="uk-UA" dirty="0">
                <a:solidFill>
                  <a:srgbClr val="FF0000"/>
                </a:solidFill>
                <a:latin typeface="Times New Roman" panose="02020603050405020304" pitchFamily="18" charset="0"/>
                <a:cs typeface="Times New Roman" panose="02020603050405020304" pitchFamily="18" charset="0"/>
              </a:rPr>
              <a:t>Як виділитись і просунути свій акаунт – як знайти клієнтів безкоштовно</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2A14251-6A67-4851-B993-A780F3B10C1F}"/>
              </a:ext>
            </a:extLst>
          </p:cNvPr>
          <p:cNvSpPr>
            <a:spLocks noGrp="1"/>
          </p:cNvSpPr>
          <p:nvPr>
            <p:ph idx="1"/>
          </p:nvPr>
        </p:nvSpPr>
        <p:spPr/>
        <p:txBody>
          <a:bodyPr>
            <a:normAutofit/>
          </a:bodyPr>
          <a:lstStyle/>
          <a:p>
            <a:r>
              <a:rPr lang="uk-UA" dirty="0">
                <a:latin typeface="Times New Roman" panose="02020603050405020304" pitchFamily="18" charset="0"/>
                <a:cs typeface="Times New Roman" panose="02020603050405020304" pitchFamily="18" charset="0"/>
              </a:rPr>
              <a:t>Блогери</a:t>
            </a:r>
          </a:p>
          <a:p>
            <a:r>
              <a:rPr lang="uk-UA" dirty="0" err="1">
                <a:latin typeface="Times New Roman" panose="02020603050405020304" pitchFamily="18" charset="0"/>
                <a:cs typeface="Times New Roman" panose="02020603050405020304" pitchFamily="18" charset="0"/>
              </a:rPr>
              <a:t>Колаборація</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Обмін рекламою </a:t>
            </a:r>
          </a:p>
          <a:p>
            <a:r>
              <a:rPr lang="uk-UA" dirty="0">
                <a:latin typeface="Times New Roman" panose="02020603050405020304" pitchFamily="18" charset="0"/>
                <a:cs typeface="Times New Roman" panose="02020603050405020304" pitchFamily="18" charset="0"/>
              </a:rPr>
              <a:t>Реклама (</a:t>
            </a:r>
            <a:r>
              <a:rPr lang="uk-UA" dirty="0" err="1">
                <a:latin typeface="Times New Roman" panose="02020603050405020304" pitchFamily="18" charset="0"/>
                <a:cs typeface="Times New Roman" panose="02020603050405020304" pitchFamily="18" charset="0"/>
              </a:rPr>
              <a:t>таргетована</a:t>
            </a:r>
            <a:r>
              <a:rPr lang="uk-UA" dirty="0">
                <a:latin typeface="Times New Roman" panose="02020603050405020304" pitchFamily="18" charset="0"/>
                <a:cs typeface="Times New Roman" panose="02020603050405020304" pitchFamily="18" charset="0"/>
              </a:rPr>
              <a:t> реклама)</a:t>
            </a:r>
          </a:p>
          <a:p>
            <a:r>
              <a:rPr lang="uk-UA" dirty="0">
                <a:latin typeface="Times New Roman" panose="02020603050405020304" pitchFamily="18" charset="0"/>
                <a:cs typeface="Times New Roman" panose="02020603050405020304" pitchFamily="18" charset="0"/>
              </a:rPr>
              <a:t>Участь у обговореннях, блогах    </a:t>
            </a:r>
          </a:p>
          <a:p>
            <a:r>
              <a:rPr lang="uk-UA" dirty="0">
                <a:latin typeface="Times New Roman" panose="02020603050405020304" pitchFamily="18" charset="0"/>
                <a:cs typeface="Times New Roman" panose="02020603050405020304" pitchFamily="18" charset="0"/>
              </a:rPr>
              <a:t>Пошук по тегам та </a:t>
            </a:r>
            <a:r>
              <a:rPr lang="uk-UA" dirty="0" err="1">
                <a:latin typeface="Times New Roman" panose="02020603050405020304" pitchFamily="18" charset="0"/>
                <a:cs typeface="Times New Roman" panose="02020603050405020304" pitchFamily="18" charset="0"/>
              </a:rPr>
              <a:t>геолокації</a:t>
            </a:r>
            <a:endParaRPr lang="uk-UA" dirty="0">
              <a:latin typeface="Times New Roman" panose="02020603050405020304" pitchFamily="18" charset="0"/>
              <a:cs typeface="Times New Roman" panose="02020603050405020304" pitchFamily="18" charset="0"/>
            </a:endParaRPr>
          </a:p>
          <a:p>
            <a:pPr marL="0" indent="0">
              <a:buNone/>
            </a:pPr>
            <a:endParaRPr lang="uk-UA" dirty="0">
              <a:latin typeface="Times New Roman" panose="02020603050405020304" pitchFamily="18" charset="0"/>
              <a:cs typeface="Times New Roman" panose="02020603050405020304" pitchFamily="18" charset="0"/>
            </a:endParaRPr>
          </a:p>
          <a:p>
            <a:pPr marL="0" indent="0">
              <a:buNone/>
            </a:pPr>
            <a:endParaRPr lang="ru-RU" sz="8800" dirty="0">
              <a:latin typeface="Times New Roman" panose="02020603050405020304" pitchFamily="18" charset="0"/>
              <a:cs typeface="Times New Roman" panose="02020603050405020304" pitchFamily="18" charset="0"/>
            </a:endParaRPr>
          </a:p>
        </p:txBody>
      </p:sp>
      <p:sp>
        <p:nvSpPr>
          <p:cNvPr id="4" name="Правая фигурная скобка 3">
            <a:extLst>
              <a:ext uri="{FF2B5EF4-FFF2-40B4-BE49-F238E27FC236}">
                <a16:creationId xmlns:a16="http://schemas.microsoft.com/office/drawing/2014/main" id="{2AD0D494-6FC8-4081-88DE-09B4CC9A3DEA}"/>
              </a:ext>
            </a:extLst>
          </p:cNvPr>
          <p:cNvSpPr/>
          <p:nvPr/>
        </p:nvSpPr>
        <p:spPr>
          <a:xfrm>
            <a:off x="7879185" y="2134394"/>
            <a:ext cx="476250" cy="3733800"/>
          </a:xfrm>
          <a:prstGeom prst="rightBrace">
            <a:avLst>
              <a:gd name="adj1" fmla="val 8333"/>
              <a:gd name="adj2" fmla="val 4489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5" name="Овал 4">
            <a:extLst>
              <a:ext uri="{FF2B5EF4-FFF2-40B4-BE49-F238E27FC236}">
                <a16:creationId xmlns:a16="http://schemas.microsoft.com/office/drawing/2014/main" id="{9BD29F57-2827-4D7E-B3EC-C86C78C5D118}"/>
              </a:ext>
            </a:extLst>
          </p:cNvPr>
          <p:cNvSpPr/>
          <p:nvPr/>
        </p:nvSpPr>
        <p:spPr>
          <a:xfrm>
            <a:off x="8439150" y="2324100"/>
            <a:ext cx="2705100" cy="3086100"/>
          </a:xfrm>
          <a:prstGeom prst="ellipse">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a:latin typeface="Times New Roman" panose="02020603050405020304" pitchFamily="18" charset="0"/>
                <a:cs typeface="Times New Roman" panose="02020603050405020304" pitchFamily="18" charset="0"/>
              </a:rPr>
              <a:t>Вхід і візуальний аналіз вашого контенту</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6902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D8F19-4D0A-4F4A-7179-DA14CABC4464}"/>
              </a:ext>
            </a:extLst>
          </p:cNvPr>
          <p:cNvSpPr txBox="1"/>
          <p:nvPr/>
        </p:nvSpPr>
        <p:spPr>
          <a:xfrm>
            <a:off x="1709737" y="1780748"/>
            <a:ext cx="9039225" cy="3170099"/>
          </a:xfrm>
          <a:prstGeom prst="rect">
            <a:avLst/>
          </a:prstGeom>
          <a:noFill/>
        </p:spPr>
        <p:txBody>
          <a:bodyPr wrap="square">
            <a:spAutoFit/>
          </a:bodyPr>
          <a:lstStyle/>
          <a:p>
            <a:r>
              <a:rPr lang="uk-UA" sz="2500" dirty="0">
                <a:latin typeface="Times New Roman" panose="02020603050405020304" pitchFamily="18" charset="0"/>
                <a:cs typeface="Times New Roman" panose="02020603050405020304" pitchFamily="18" charset="0"/>
              </a:rPr>
              <a:t>Завдання: </a:t>
            </a:r>
          </a:p>
          <a:p>
            <a:endParaRPr lang="uk-UA" sz="25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500" dirty="0">
                <a:latin typeface="Times New Roman" panose="02020603050405020304" pitchFamily="18" charset="0"/>
                <a:cs typeface="Times New Roman" panose="02020603050405020304" pitchFamily="18" charset="0"/>
              </a:rPr>
              <a:t>Створити бізнес</a:t>
            </a:r>
            <a:r>
              <a:rPr lang="ru-RU" sz="2500" dirty="0">
                <a:latin typeface="Times New Roman" panose="02020603050405020304" pitchFamily="18" charset="0"/>
                <a:cs typeface="Times New Roman" panose="02020603050405020304" pitchFamily="18" charset="0"/>
              </a:rPr>
              <a:t> (обрати продукт для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a:t>
            </a:r>
          </a:p>
          <a:p>
            <a:pPr marL="342900" indent="-342900">
              <a:buFont typeface="+mj-lt"/>
              <a:buAutoNum type="arabicPeriod"/>
            </a:pPr>
            <a:r>
              <a:rPr lang="ru-RU" sz="2500" dirty="0" err="1">
                <a:latin typeface="Times New Roman" panose="02020603050405020304" pitchFamily="18" charset="0"/>
                <a:cs typeface="Times New Roman" panose="02020603050405020304" pitchFamily="18" charset="0"/>
              </a:rPr>
              <a:t>Визначити</a:t>
            </a:r>
            <a:r>
              <a:rPr lang="ru-RU" sz="2500" dirty="0">
                <a:latin typeface="Times New Roman" panose="02020603050405020304" pitchFamily="18" charset="0"/>
                <a:cs typeface="Times New Roman" panose="02020603050405020304" pitchFamily="18" charset="0"/>
              </a:rPr>
              <a:t> сегмент </a:t>
            </a:r>
            <a:r>
              <a:rPr lang="ru-RU" sz="2500" dirty="0" err="1">
                <a:latin typeface="Times New Roman" panose="02020603050405020304" pitchFamily="18" charset="0"/>
                <a:cs typeface="Times New Roman" panose="02020603050405020304" pitchFamily="18" charset="0"/>
              </a:rPr>
              <a:t>потенційних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клієнтів</a:t>
            </a:r>
            <a:endParaRPr lang="ru-RU" sz="25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500" dirty="0" err="1">
                <a:latin typeface="Times New Roman" panose="02020603050405020304" pitchFamily="18" charset="0"/>
                <a:cs typeface="Times New Roman" panose="02020603050405020304" pitchFamily="18" charset="0"/>
              </a:rPr>
              <a:t>Сформувати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рекламне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звернення</a:t>
            </a:r>
            <a:r>
              <a:rPr lang="ru-RU" sz="2500" dirty="0">
                <a:latin typeface="Times New Roman" panose="02020603050405020304" pitchFamily="18" charset="0"/>
                <a:cs typeface="Times New Roman" panose="02020603050405020304" pitchFamily="18" charset="0"/>
              </a:rPr>
              <a:t> </a:t>
            </a:r>
          </a:p>
          <a:p>
            <a:pPr marL="342900" indent="-342900">
              <a:buFont typeface="+mj-lt"/>
              <a:buAutoNum type="arabicPeriod"/>
            </a:pPr>
            <a:r>
              <a:rPr lang="ru-RU" sz="2500" dirty="0" err="1">
                <a:latin typeface="Times New Roman" panose="02020603050405020304" pitchFamily="18" charset="0"/>
                <a:cs typeface="Times New Roman" panose="02020603050405020304" pitchFamily="18" charset="0"/>
              </a:rPr>
              <a:t>Визначити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ефективні</a:t>
            </a:r>
            <a:r>
              <a:rPr lang="ru-RU" sz="2500" dirty="0">
                <a:latin typeface="Times New Roman" panose="02020603050405020304" pitchFamily="18" charset="0"/>
                <a:cs typeface="Times New Roman" panose="02020603050405020304" pitchFamily="18" charset="0"/>
              </a:rPr>
              <a:t> шляхи </a:t>
            </a:r>
            <a:r>
              <a:rPr lang="ru-RU" sz="2500" dirty="0" err="1">
                <a:latin typeface="Times New Roman" panose="02020603050405020304" pitchFamily="18" charset="0"/>
                <a:cs typeface="Times New Roman" panose="02020603050405020304" pitchFamily="18" charset="0"/>
              </a:rPr>
              <a:t>просування</a:t>
            </a:r>
            <a:endParaRPr lang="ru-RU" sz="25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500" dirty="0" err="1">
                <a:latin typeface="Times New Roman" panose="02020603050405020304" pitchFamily="18" charset="0"/>
                <a:cs typeface="Times New Roman" panose="02020603050405020304" pitchFamily="18" charset="0"/>
              </a:rPr>
              <a:t>Сформувати</a:t>
            </a:r>
            <a:r>
              <a:rPr lang="ru-RU" sz="2500" dirty="0">
                <a:latin typeface="Times New Roman" panose="02020603050405020304" pitchFamily="18" charset="0"/>
                <a:cs typeface="Times New Roman" panose="02020603050405020304" pitchFamily="18" charset="0"/>
              </a:rPr>
              <a:t> шапку </a:t>
            </a:r>
            <a:r>
              <a:rPr lang="ru-RU" sz="2500" dirty="0" err="1">
                <a:latin typeface="Times New Roman" panose="02020603050405020304" pitchFamily="18" charset="0"/>
                <a:cs typeface="Times New Roman" panose="02020603050405020304" pitchFamily="18" charset="0"/>
              </a:rPr>
              <a:t>профілю</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збалансований</a:t>
            </a:r>
            <a:r>
              <a:rPr lang="ru-RU" sz="2500" dirty="0">
                <a:latin typeface="Times New Roman" panose="02020603050405020304" pitchFamily="18" charset="0"/>
                <a:cs typeface="Times New Roman" panose="02020603050405020304" pitchFamily="18" charset="0"/>
              </a:rPr>
              <a:t> контент для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 товару (</a:t>
            </a:r>
            <a:r>
              <a:rPr lang="ru-RU" sz="2500" dirty="0" err="1">
                <a:latin typeface="Times New Roman" panose="02020603050405020304" pitchFamily="18" charset="0"/>
                <a:cs typeface="Times New Roman" panose="02020603050405020304" pitchFamily="18" charset="0"/>
              </a:rPr>
              <a:t>послуги</a:t>
            </a:r>
            <a:r>
              <a:rPr lang="ru-RU" sz="2500" dirty="0">
                <a:latin typeface="Times New Roman" panose="02020603050405020304" pitchFamily="18" charset="0"/>
                <a:cs typeface="Times New Roman" panose="02020603050405020304" pitchFamily="18" charset="0"/>
              </a:rPr>
              <a:t>) он лайн</a:t>
            </a:r>
            <a:endParaRPr lang="uk-UA" sz="2500" dirty="0">
              <a:latin typeface="Times New Roman" panose="02020603050405020304" pitchFamily="18" charset="0"/>
              <a:cs typeface="Times New Roman" panose="02020603050405020304" pitchFamily="18" charset="0"/>
            </a:endParaRPr>
          </a:p>
        </p:txBody>
      </p:sp>
      <p:pic>
        <p:nvPicPr>
          <p:cNvPr id="4" name="Google Shape;185;p32">
            <a:extLst>
              <a:ext uri="{FF2B5EF4-FFF2-40B4-BE49-F238E27FC236}">
                <a16:creationId xmlns:a16="http://schemas.microsoft.com/office/drawing/2014/main" id="{8744F9B6-F15D-AEF2-C4B2-4C68279EFB1E}"/>
              </a:ext>
            </a:extLst>
          </p:cNvPr>
          <p:cNvPicPr preferRelativeResize="0"/>
          <p:nvPr/>
        </p:nvPicPr>
        <p:blipFill>
          <a:blip r:embed="rId2">
            <a:alphaModFix/>
          </a:blip>
          <a:stretch>
            <a:fillRect/>
          </a:stretch>
        </p:blipFill>
        <p:spPr>
          <a:xfrm rot="662327">
            <a:off x="9176808" y="479837"/>
            <a:ext cx="2554625" cy="2554625"/>
          </a:xfrm>
          <a:prstGeom prst="rect">
            <a:avLst/>
          </a:prstGeom>
          <a:noFill/>
          <a:ln>
            <a:noFill/>
          </a:ln>
        </p:spPr>
      </p:pic>
      <p:pic>
        <p:nvPicPr>
          <p:cNvPr id="5" name="Google Shape;185;p32">
            <a:extLst>
              <a:ext uri="{FF2B5EF4-FFF2-40B4-BE49-F238E27FC236}">
                <a16:creationId xmlns:a16="http://schemas.microsoft.com/office/drawing/2014/main" id="{6BE75D8E-57BD-8A01-4667-9DA0DC6889DF}"/>
              </a:ext>
            </a:extLst>
          </p:cNvPr>
          <p:cNvPicPr preferRelativeResize="0"/>
          <p:nvPr/>
        </p:nvPicPr>
        <p:blipFill>
          <a:blip r:embed="rId2">
            <a:alphaModFix/>
          </a:blip>
          <a:stretch>
            <a:fillRect/>
          </a:stretch>
        </p:blipFill>
        <p:spPr>
          <a:xfrm rot="20100119">
            <a:off x="297551" y="4660442"/>
            <a:ext cx="1854816" cy="1819403"/>
          </a:xfrm>
          <a:prstGeom prst="rect">
            <a:avLst/>
          </a:prstGeom>
          <a:noFill/>
          <a:ln>
            <a:noFill/>
          </a:ln>
        </p:spPr>
      </p:pic>
    </p:spTree>
    <p:extLst>
      <p:ext uri="{BB962C8B-B14F-4D97-AF65-F5344CB8AC3E}">
        <p14:creationId xmlns:p14="http://schemas.microsoft.com/office/powerpoint/2010/main" val="263430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a:extLst>
              <a:ext uri="{FF2B5EF4-FFF2-40B4-BE49-F238E27FC236}">
                <a16:creationId xmlns:a16="http://schemas.microsoft.com/office/drawing/2014/main" id="{E2C76441-304E-4716-AF58-E75C7E3B5582}"/>
              </a:ext>
            </a:extLst>
          </p:cNvPr>
          <p:cNvGraphicFramePr>
            <a:graphicFrameLocks/>
          </p:cNvGraphicFramePr>
          <p:nvPr>
            <p:extLst>
              <p:ext uri="{D42A27DB-BD31-4B8C-83A1-F6EECF244321}">
                <p14:modId xmlns:p14="http://schemas.microsoft.com/office/powerpoint/2010/main" val="1229565900"/>
              </p:ext>
            </p:extLst>
          </p:nvPr>
        </p:nvGraphicFramePr>
        <p:xfrm>
          <a:off x="6096000" y="274320"/>
          <a:ext cx="5452536" cy="609096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774A8A1-40A5-45D1-AC8C-C537460F2533}"/>
              </a:ext>
            </a:extLst>
          </p:cNvPr>
          <p:cNvSpPr txBox="1"/>
          <p:nvPr/>
        </p:nvSpPr>
        <p:spPr>
          <a:xfrm>
            <a:off x="304059" y="241389"/>
            <a:ext cx="5452535" cy="6206827"/>
          </a:xfrm>
          <a:prstGeom prst="rect">
            <a:avLst/>
          </a:prstGeom>
          <a:noFill/>
        </p:spPr>
        <p:txBody>
          <a:bodyPr wrap="square">
            <a:spAutoFit/>
          </a:bodyPr>
          <a:lstStyle/>
          <a:p>
            <a:pPr indent="450215" algn="just">
              <a:spcAft>
                <a:spcPts val="800"/>
              </a:spcAft>
            </a:pPr>
            <a:r>
              <a:rPr lang="uk-UA" sz="1600" b="1" dirty="0">
                <a:solidFill>
                  <a:srgbClr val="EAA431"/>
                </a:solidFill>
                <a:effectLst/>
                <a:latin typeface="Times New Roman" panose="02020603050405020304" pitchFamily="18" charset="0"/>
                <a:ea typeface="Calibri" panose="020F0502020204030204" pitchFamily="34" charset="0"/>
              </a:rPr>
              <a:t>40%</a:t>
            </a:r>
            <a:r>
              <a:rPr lang="uk-UA" sz="1600" dirty="0">
                <a:solidFill>
                  <a:schemeClr val="bg1">
                    <a:lumMod val="75000"/>
                  </a:schemeClr>
                </a:solidFill>
                <a:effectLst/>
                <a:latin typeface="Times New Roman" panose="02020603050405020304" pitchFamily="18" charset="0"/>
                <a:ea typeface="Calibri" panose="020F0502020204030204" pitchFamily="34" charset="0"/>
              </a:rPr>
              <a:t> </a:t>
            </a:r>
            <a:r>
              <a:rPr lang="uk-UA" sz="1600" dirty="0">
                <a:solidFill>
                  <a:schemeClr val="tx1">
                    <a:lumMod val="65000"/>
                    <a:lumOff val="35000"/>
                  </a:schemeClr>
                </a:solidFill>
                <a:effectLst/>
                <a:latin typeface="Times New Roman" panose="02020603050405020304" pitchFamily="18" charset="0"/>
                <a:ea typeface="Calibri" panose="020F0502020204030204" pitchFamily="34" charset="0"/>
              </a:rPr>
              <a:t>інформаційного контенту будуть стимулювати підписки на акаунт. Такий тип контенту буде знайомити потенційних споживачів із товаром, пояснювати унікальність торгової пропозиції бренду, інформувати про новинки та відповідати на найактуальніші питання для підвищення лояльності та впізнаваності, висвітлювати особливості ведення бізнесу, історію бренду тощо. А в сучасних умовах такий контент може надавати інформацію  про допомогу волонтерам, ЗСУ, переселенцям тощо.</a:t>
            </a:r>
          </a:p>
          <a:p>
            <a:pPr indent="450215" algn="just">
              <a:spcAft>
                <a:spcPts val="800"/>
              </a:spcAft>
            </a:pPr>
            <a:r>
              <a:rPr lang="uk-UA" sz="1600" b="1" dirty="0">
                <a:solidFill>
                  <a:srgbClr val="9CAAB8"/>
                </a:solidFill>
                <a:effectLst/>
                <a:latin typeface="Times New Roman" panose="02020603050405020304" pitchFamily="18" charset="0"/>
                <a:ea typeface="Calibri" panose="020F0502020204030204" pitchFamily="34" charset="0"/>
              </a:rPr>
              <a:t>40%</a:t>
            </a:r>
            <a:r>
              <a:rPr lang="uk-UA" sz="1600" dirty="0">
                <a:solidFill>
                  <a:schemeClr val="bg1">
                    <a:lumMod val="75000"/>
                  </a:schemeClr>
                </a:solidFill>
                <a:effectLst/>
                <a:latin typeface="Times New Roman" panose="02020603050405020304" pitchFamily="18" charset="0"/>
                <a:ea typeface="Calibri" panose="020F0502020204030204" pitchFamily="34" charset="0"/>
              </a:rPr>
              <a:t> </a:t>
            </a:r>
            <a:r>
              <a:rPr lang="uk-UA" sz="1600" dirty="0">
                <a:solidFill>
                  <a:schemeClr val="tx1">
                    <a:lumMod val="65000"/>
                    <a:lumOff val="35000"/>
                  </a:schemeClr>
                </a:solidFill>
                <a:effectLst/>
                <a:latin typeface="Times New Roman" panose="02020603050405020304" pitchFamily="18" charset="0"/>
                <a:ea typeface="Calibri" panose="020F0502020204030204" pitchFamily="34" charset="0"/>
              </a:rPr>
              <a:t>контенту, що направлений на продаж, сприятимуть створенню стабільного потоку клієнтів і залученню нових на сторінку магазину. Також такий контент буде підвищувати попит на продукт на ринку, це зазвичай фото- і відеоогляд товарів з описом та ціною, в сучасних умовах, дієвим буде повідомити потенційних клієнтів, що частину коштів із продажу товарів надається на </a:t>
            </a:r>
            <a:r>
              <a:rPr lang="uk-UA" sz="1600" u="sng" dirty="0">
                <a:solidFill>
                  <a:schemeClr val="tx1">
                    <a:lumMod val="65000"/>
                    <a:lumOff val="35000"/>
                  </a:schemeClr>
                </a:solidFill>
                <a:effectLst/>
                <a:latin typeface="Times New Roman" panose="02020603050405020304" pitchFamily="18" charset="0"/>
                <a:ea typeface="Calibri" panose="020F0502020204030204" pitchFamily="34" charset="0"/>
              </a:rPr>
              <a:t>підтримку ЗСУ</a:t>
            </a:r>
            <a:r>
              <a:rPr lang="uk-UA" sz="1600" dirty="0">
                <a:solidFill>
                  <a:schemeClr val="tx1">
                    <a:lumMod val="65000"/>
                    <a:lumOff val="35000"/>
                  </a:schemeClr>
                </a:solidFill>
                <a:effectLst/>
                <a:latin typeface="Times New Roman" panose="02020603050405020304" pitchFamily="18" charset="0"/>
                <a:ea typeface="Calibri" panose="020F0502020204030204" pitchFamily="34" charset="0"/>
              </a:rPr>
              <a:t>. </a:t>
            </a:r>
          </a:p>
          <a:p>
            <a:pPr indent="450215" algn="just">
              <a:spcAft>
                <a:spcPts val="800"/>
              </a:spcAft>
            </a:pPr>
            <a:r>
              <a:rPr lang="uk-UA" sz="1600" b="1" dirty="0">
                <a:solidFill>
                  <a:srgbClr val="C16B3B"/>
                </a:solidFill>
                <a:effectLst/>
                <a:latin typeface="Times New Roman" panose="02020603050405020304" pitchFamily="18" charset="0"/>
                <a:ea typeface="Calibri" panose="020F0502020204030204" pitchFamily="34" charset="0"/>
              </a:rPr>
              <a:t>20%</a:t>
            </a:r>
            <a:r>
              <a:rPr lang="uk-UA" sz="1600" dirty="0">
                <a:solidFill>
                  <a:schemeClr val="bg1">
                    <a:lumMod val="75000"/>
                  </a:schemeClr>
                </a:solidFill>
                <a:effectLst/>
                <a:latin typeface="Times New Roman" panose="02020603050405020304" pitchFamily="18" charset="0"/>
                <a:ea typeface="Calibri" panose="020F0502020204030204" pitchFamily="34" charset="0"/>
              </a:rPr>
              <a:t> </a:t>
            </a:r>
            <a:r>
              <a:rPr lang="uk-UA" sz="1600" dirty="0">
                <a:solidFill>
                  <a:schemeClr val="tx1">
                    <a:lumMod val="65000"/>
                    <a:lumOff val="35000"/>
                  </a:schemeClr>
                </a:solidFill>
                <a:effectLst/>
                <a:latin typeface="Times New Roman" panose="02020603050405020304" pitchFamily="18" charset="0"/>
                <a:ea typeface="Calibri" panose="020F0502020204030204" pitchFamily="34" charset="0"/>
              </a:rPr>
              <a:t>контенту, направленого на залучення, будуть заохочувати підписатися на акаунт із подальшою участю в його житті, забезпечать активний коментинг і збереження публікацій. За допомогою такого виду контенту вдасться підвищувати і підтримувати рівень залученості вже існуючої аудиторії, привернути нових клієнтів і змотивувати їх до покупки.</a:t>
            </a:r>
            <a:endParaRPr lang="ru-RU" sz="1600" dirty="0">
              <a:solidFill>
                <a:schemeClr val="tx1">
                  <a:lumMod val="65000"/>
                  <a:lumOff val="3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541863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383E2F5-B79D-497F-AFE2-1F03F517158E}"/>
              </a:ext>
            </a:extLst>
          </p:cNvPr>
          <p:cNvPicPr>
            <a:picLocks noChangeAspect="1"/>
          </p:cNvPicPr>
          <p:nvPr/>
        </p:nvPicPr>
        <p:blipFill rotWithShape="1">
          <a:blip r:embed="rId2">
            <a:extLst>
              <a:ext uri="{28A0092B-C50C-407E-A947-70E740481C1C}">
                <a14:useLocalDpi xmlns:a14="http://schemas.microsoft.com/office/drawing/2010/main" val="0"/>
              </a:ext>
            </a:extLst>
          </a:blip>
          <a:srcRect r="17773"/>
          <a:stretch/>
        </p:blipFill>
        <p:spPr>
          <a:xfrm>
            <a:off x="133165" y="0"/>
            <a:ext cx="5535042" cy="6858000"/>
          </a:xfrm>
          <a:prstGeom prst="rect">
            <a:avLst/>
          </a:prstGeom>
        </p:spPr>
      </p:pic>
      <p:pic>
        <p:nvPicPr>
          <p:cNvPr id="7" name="Рисунок 6">
            <a:extLst>
              <a:ext uri="{FF2B5EF4-FFF2-40B4-BE49-F238E27FC236}">
                <a16:creationId xmlns:a16="http://schemas.microsoft.com/office/drawing/2014/main" id="{BF5DC296-2D3F-4EB8-9824-371309E9DD8C}"/>
              </a:ext>
            </a:extLst>
          </p:cNvPr>
          <p:cNvPicPr>
            <a:picLocks noChangeAspect="1"/>
          </p:cNvPicPr>
          <p:nvPr/>
        </p:nvPicPr>
        <p:blipFill rotWithShape="1">
          <a:blip r:embed="rId3">
            <a:extLst>
              <a:ext uri="{28A0092B-C50C-407E-A947-70E740481C1C}">
                <a14:useLocalDpi xmlns:a14="http://schemas.microsoft.com/office/drawing/2010/main" val="0"/>
              </a:ext>
            </a:extLst>
          </a:blip>
          <a:srcRect l="4260" r="4055"/>
          <a:stretch/>
        </p:blipFill>
        <p:spPr>
          <a:xfrm>
            <a:off x="5850385" y="173198"/>
            <a:ext cx="6063448" cy="6511604"/>
          </a:xfrm>
          <a:prstGeom prst="rect">
            <a:avLst/>
          </a:prstGeom>
        </p:spPr>
      </p:pic>
      <p:sp>
        <p:nvSpPr>
          <p:cNvPr id="2" name="Прямоугольник: скругленные углы 1">
            <a:extLst>
              <a:ext uri="{FF2B5EF4-FFF2-40B4-BE49-F238E27FC236}">
                <a16:creationId xmlns:a16="http://schemas.microsoft.com/office/drawing/2014/main" id="{827D25E6-F2FF-4E50-BA9A-64DE771AF82D}"/>
              </a:ext>
            </a:extLst>
          </p:cNvPr>
          <p:cNvSpPr/>
          <p:nvPr/>
        </p:nvSpPr>
        <p:spPr>
          <a:xfrm>
            <a:off x="665824" y="2095130"/>
            <a:ext cx="1864311" cy="621437"/>
          </a:xfrm>
          <a:prstGeom prst="roundRect">
            <a:avLst/>
          </a:prstGeom>
          <a:solidFill>
            <a:srgbClr val="FFE26D"/>
          </a:solidFill>
          <a:ln>
            <a:solidFill>
              <a:srgbClr val="FFE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235410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5FC3EED-9A62-4177-88AE-749AA5131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607" y="524242"/>
            <a:ext cx="5978130" cy="5809516"/>
          </a:xfrm>
          <a:prstGeom prst="rect">
            <a:avLst/>
          </a:prstGeom>
        </p:spPr>
      </p:pic>
      <p:pic>
        <p:nvPicPr>
          <p:cNvPr id="5" name="Рисунок 4">
            <a:extLst>
              <a:ext uri="{FF2B5EF4-FFF2-40B4-BE49-F238E27FC236}">
                <a16:creationId xmlns:a16="http://schemas.microsoft.com/office/drawing/2014/main" id="{C2CBDCC4-F192-4488-9F10-EDFACA03B730}"/>
              </a:ext>
            </a:extLst>
          </p:cNvPr>
          <p:cNvPicPr>
            <a:picLocks noChangeAspect="1"/>
          </p:cNvPicPr>
          <p:nvPr/>
        </p:nvPicPr>
        <p:blipFill rotWithShape="1">
          <a:blip r:embed="rId3">
            <a:extLst>
              <a:ext uri="{28A0092B-C50C-407E-A947-70E740481C1C}">
                <a14:useLocalDpi xmlns:a14="http://schemas.microsoft.com/office/drawing/2010/main" val="0"/>
              </a:ext>
            </a:extLst>
          </a:blip>
          <a:srcRect l="4665" r="3076"/>
          <a:stretch/>
        </p:blipFill>
        <p:spPr>
          <a:xfrm>
            <a:off x="266330" y="524243"/>
            <a:ext cx="5584056" cy="5809515"/>
          </a:xfrm>
          <a:prstGeom prst="rect">
            <a:avLst/>
          </a:prstGeom>
        </p:spPr>
      </p:pic>
    </p:spTree>
    <p:extLst>
      <p:ext uri="{BB962C8B-B14F-4D97-AF65-F5344CB8AC3E}">
        <p14:creationId xmlns:p14="http://schemas.microsoft.com/office/powerpoint/2010/main" val="3043085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EEDF62C-1E07-4026-86BE-16ADAEBA2134}"/>
              </a:ext>
            </a:extLst>
          </p:cNvPr>
          <p:cNvPicPr>
            <a:picLocks noChangeAspect="1"/>
          </p:cNvPicPr>
          <p:nvPr/>
        </p:nvPicPr>
        <p:blipFill rotWithShape="1">
          <a:blip r:embed="rId2">
            <a:extLst>
              <a:ext uri="{28A0092B-C50C-407E-A947-70E740481C1C}">
                <a14:useLocalDpi xmlns:a14="http://schemas.microsoft.com/office/drawing/2010/main" val="0"/>
              </a:ext>
            </a:extLst>
          </a:blip>
          <a:srcRect l="3828"/>
          <a:stretch/>
        </p:blipFill>
        <p:spPr>
          <a:xfrm>
            <a:off x="97653" y="251650"/>
            <a:ext cx="6245771" cy="6250114"/>
          </a:xfrm>
          <a:prstGeom prst="rect">
            <a:avLst/>
          </a:prstGeom>
        </p:spPr>
      </p:pic>
      <p:pic>
        <p:nvPicPr>
          <p:cNvPr id="5" name="Рисунок 4">
            <a:extLst>
              <a:ext uri="{FF2B5EF4-FFF2-40B4-BE49-F238E27FC236}">
                <a16:creationId xmlns:a16="http://schemas.microsoft.com/office/drawing/2014/main" id="{30E067BB-68C5-41E3-89B4-C86199294425}"/>
              </a:ext>
            </a:extLst>
          </p:cNvPr>
          <p:cNvPicPr>
            <a:picLocks noChangeAspect="1"/>
          </p:cNvPicPr>
          <p:nvPr/>
        </p:nvPicPr>
        <p:blipFill rotWithShape="1">
          <a:blip r:embed="rId3">
            <a:extLst>
              <a:ext uri="{28A0092B-C50C-407E-A947-70E740481C1C}">
                <a14:useLocalDpi xmlns:a14="http://schemas.microsoft.com/office/drawing/2010/main" val="0"/>
              </a:ext>
            </a:extLst>
          </a:blip>
          <a:srcRect l="5165" r="8890"/>
          <a:stretch/>
        </p:blipFill>
        <p:spPr>
          <a:xfrm>
            <a:off x="6448149" y="245286"/>
            <a:ext cx="5646198" cy="6367428"/>
          </a:xfrm>
          <a:prstGeom prst="rect">
            <a:avLst/>
          </a:prstGeom>
        </p:spPr>
      </p:pic>
    </p:spTree>
    <p:extLst>
      <p:ext uri="{BB962C8B-B14F-4D97-AF65-F5344CB8AC3E}">
        <p14:creationId xmlns:p14="http://schemas.microsoft.com/office/powerpoint/2010/main" val="25570957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DE56B33-E582-4411-8D00-DB672291C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256" y="275208"/>
            <a:ext cx="5916516" cy="5774924"/>
          </a:xfrm>
          <a:prstGeom prst="rect">
            <a:avLst/>
          </a:prstGeom>
        </p:spPr>
      </p:pic>
      <p:pic>
        <p:nvPicPr>
          <p:cNvPr id="5" name="Рисунок 4">
            <a:extLst>
              <a:ext uri="{FF2B5EF4-FFF2-40B4-BE49-F238E27FC236}">
                <a16:creationId xmlns:a16="http://schemas.microsoft.com/office/drawing/2014/main" id="{6129856A-1002-4AB8-840D-16874D305F7D}"/>
              </a:ext>
            </a:extLst>
          </p:cNvPr>
          <p:cNvPicPr>
            <a:picLocks noChangeAspect="1"/>
          </p:cNvPicPr>
          <p:nvPr/>
        </p:nvPicPr>
        <p:blipFill rotWithShape="1">
          <a:blip r:embed="rId3">
            <a:extLst>
              <a:ext uri="{28A0092B-C50C-407E-A947-70E740481C1C}">
                <a14:useLocalDpi xmlns:a14="http://schemas.microsoft.com/office/drawing/2010/main" val="0"/>
              </a:ext>
            </a:extLst>
          </a:blip>
          <a:srcRect l="5174" r="9714"/>
          <a:stretch/>
        </p:blipFill>
        <p:spPr>
          <a:xfrm>
            <a:off x="301840" y="275208"/>
            <a:ext cx="5042517" cy="5863701"/>
          </a:xfrm>
          <a:prstGeom prst="rect">
            <a:avLst/>
          </a:prstGeom>
        </p:spPr>
      </p:pic>
    </p:spTree>
    <p:extLst>
      <p:ext uri="{BB962C8B-B14F-4D97-AF65-F5344CB8AC3E}">
        <p14:creationId xmlns:p14="http://schemas.microsoft.com/office/powerpoint/2010/main" val="115395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B24F85-46E7-47A3-9BBB-10B93B4E1B12}"/>
              </a:ext>
            </a:extLst>
          </p:cNvPr>
          <p:cNvPicPr>
            <a:picLocks noChangeAspect="1"/>
          </p:cNvPicPr>
          <p:nvPr/>
        </p:nvPicPr>
        <p:blipFill rotWithShape="1">
          <a:blip r:embed="rId2">
            <a:extLst>
              <a:ext uri="{28A0092B-C50C-407E-A947-70E740481C1C}">
                <a14:useLocalDpi xmlns:a14="http://schemas.microsoft.com/office/drawing/2010/main" val="0"/>
              </a:ext>
            </a:extLst>
          </a:blip>
          <a:srcRect l="6764" r="7095"/>
          <a:stretch/>
        </p:blipFill>
        <p:spPr>
          <a:xfrm>
            <a:off x="6578423" y="284086"/>
            <a:ext cx="5193368" cy="5925844"/>
          </a:xfrm>
          <a:prstGeom prst="rect">
            <a:avLst/>
          </a:prstGeom>
        </p:spPr>
      </p:pic>
      <p:pic>
        <p:nvPicPr>
          <p:cNvPr id="5" name="Рисунок 4">
            <a:extLst>
              <a:ext uri="{FF2B5EF4-FFF2-40B4-BE49-F238E27FC236}">
                <a16:creationId xmlns:a16="http://schemas.microsoft.com/office/drawing/2014/main" id="{173A17F9-DC3F-4BAD-B9FB-DF16BE217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09" y="284086"/>
            <a:ext cx="6087127" cy="5925844"/>
          </a:xfrm>
          <a:prstGeom prst="rect">
            <a:avLst/>
          </a:prstGeom>
        </p:spPr>
      </p:pic>
    </p:spTree>
    <p:extLst>
      <p:ext uri="{BB962C8B-B14F-4D97-AF65-F5344CB8AC3E}">
        <p14:creationId xmlns:p14="http://schemas.microsoft.com/office/powerpoint/2010/main" val="24460445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AE850E-31FF-421B-BF04-7AFA4BE25805}"/>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Приваблення аудиторії</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F27C4B6B-39A1-43F7-97B1-4D6BB9510FDF}"/>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Ви створили і наповнили свою сторінку, розсилаєте систематично рекламу і знімаєте </a:t>
            </a:r>
            <a:r>
              <a:rPr lang="uk-UA" dirty="0" err="1">
                <a:latin typeface="Times New Roman" panose="02020603050405020304" pitchFamily="18" charset="0"/>
                <a:cs typeface="Times New Roman" panose="02020603050405020304" pitchFamily="18" charset="0"/>
              </a:rPr>
              <a:t>сторіз</a:t>
            </a:r>
            <a:r>
              <a:rPr lang="uk-UA" dirty="0">
                <a:latin typeface="Times New Roman" panose="02020603050405020304" pitchFamily="18" charset="0"/>
                <a:cs typeface="Times New Roman" panose="02020603050405020304" pitchFamily="18" charset="0"/>
              </a:rPr>
              <a:t>, щоб щодня </a:t>
            </a:r>
            <a:r>
              <a:rPr lang="uk-UA" dirty="0" err="1">
                <a:latin typeface="Times New Roman" panose="02020603050405020304" pitchFamily="18" charset="0"/>
                <a:cs typeface="Times New Roman" panose="02020603050405020304" pitchFamily="18" charset="0"/>
              </a:rPr>
              <a:t>інформаувати</a:t>
            </a:r>
            <a:r>
              <a:rPr lang="uk-UA" dirty="0">
                <a:latin typeface="Times New Roman" panose="02020603050405020304" pitchFamily="18" charset="0"/>
                <a:cs typeface="Times New Roman" panose="02020603050405020304" pitchFamily="18" charset="0"/>
              </a:rPr>
              <a:t> своїх підписників про свою діяльність – але клієнтів немає – що робити?</a:t>
            </a:r>
          </a:p>
          <a:p>
            <a:r>
              <a:rPr lang="uk-UA" dirty="0">
                <a:latin typeface="Times New Roman" panose="02020603050405020304" pitchFamily="18" charset="0"/>
                <a:cs typeface="Times New Roman" panose="02020603050405020304" pitchFamily="18" charset="0"/>
              </a:rPr>
              <a:t>В соціальних мережах надзвичайно </a:t>
            </a:r>
          </a:p>
          <a:p>
            <a:pPr marL="0" indent="0">
              <a:buNone/>
            </a:pPr>
            <a:r>
              <a:rPr lang="uk-UA" dirty="0">
                <a:latin typeface="Times New Roman" panose="02020603050405020304" pitchFamily="18" charset="0"/>
                <a:cs typeface="Times New Roman" panose="02020603050405020304" pitchFamily="18" charset="0"/>
              </a:rPr>
              <a:t>висока конкуренція</a:t>
            </a:r>
          </a:p>
          <a:p>
            <a:r>
              <a:rPr lang="uk-UA" dirty="0">
                <a:latin typeface="Times New Roman" panose="02020603050405020304" pitchFamily="18" charset="0"/>
                <a:cs typeface="Times New Roman" panose="02020603050405020304" pitchFamily="18" charset="0"/>
              </a:rPr>
              <a:t>Як виділитись? </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BC7D254-FB5B-4682-A9B8-91E088D09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347" y="3167543"/>
            <a:ext cx="3217178" cy="3217178"/>
          </a:xfrm>
          <a:prstGeom prst="rect">
            <a:avLst/>
          </a:prstGeom>
        </p:spPr>
      </p:pic>
    </p:spTree>
    <p:extLst>
      <p:ext uri="{BB962C8B-B14F-4D97-AF65-F5344CB8AC3E}">
        <p14:creationId xmlns:p14="http://schemas.microsoft.com/office/powerpoint/2010/main" val="34367440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CE125D-2550-43EF-9D31-2B963728EBBC}"/>
              </a:ext>
            </a:extLst>
          </p:cNvPr>
          <p:cNvSpPr>
            <a:spLocks noGrp="1"/>
          </p:cNvSpPr>
          <p:nvPr>
            <p:ph type="title"/>
          </p:nvPr>
        </p:nvSpPr>
        <p:spPr/>
        <p:txBody>
          <a:bodyPr>
            <a:normAutofit/>
          </a:bodyPr>
          <a:lstStyle/>
          <a:p>
            <a:r>
              <a:rPr lang="ru-RU" sz="5400" dirty="0">
                <a:solidFill>
                  <a:schemeClr val="accent5">
                    <a:lumMod val="75000"/>
                  </a:schemeClr>
                </a:solidFill>
                <a:latin typeface="Times New Roman" panose="02020603050405020304" pitchFamily="18" charset="0"/>
                <a:cs typeface="Times New Roman" panose="02020603050405020304" pitchFamily="18" charset="0"/>
              </a:rPr>
              <a:t>Вид</a:t>
            </a:r>
            <a:r>
              <a:rPr lang="uk-UA" sz="5400" dirty="0">
                <a:solidFill>
                  <a:schemeClr val="accent5">
                    <a:lumMod val="75000"/>
                  </a:schemeClr>
                </a:solidFill>
                <a:latin typeface="Times New Roman" panose="02020603050405020304" pitchFamily="18" charset="0"/>
                <a:cs typeface="Times New Roman" panose="02020603050405020304" pitchFamily="18" charset="0"/>
              </a:rPr>
              <a:t>і</a:t>
            </a:r>
            <a:r>
              <a:rPr lang="ru-RU" sz="5400" dirty="0" err="1">
                <a:solidFill>
                  <a:schemeClr val="accent5">
                    <a:lumMod val="75000"/>
                  </a:schemeClr>
                </a:solidFill>
                <a:latin typeface="Times New Roman" panose="02020603050405020304" pitchFamily="18" charset="0"/>
                <a:cs typeface="Times New Roman" panose="02020603050405020304" pitchFamily="18" charset="0"/>
              </a:rPr>
              <a:t>лятися</a:t>
            </a:r>
            <a:r>
              <a:rPr lang="ru-RU" sz="5400"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FB8E4C58-90F8-49A0-A8F1-3423A6530121}"/>
              </a:ext>
            </a:extLst>
          </p:cNvPr>
          <p:cNvSpPr>
            <a:spLocks noGrp="1"/>
          </p:cNvSpPr>
          <p:nvPr>
            <p:ph idx="1"/>
          </p:nvPr>
        </p:nvSpPr>
        <p:spPr/>
        <p:txBody>
          <a:bodyPr>
            <a:normAutofit/>
          </a:bodyPr>
          <a:lstStyle/>
          <a:p>
            <a:r>
              <a:rPr lang="uk-UA" sz="4800" dirty="0">
                <a:latin typeface="Times New Roman" panose="02020603050405020304" pitchFamily="18" charset="0"/>
                <a:cs typeface="Times New Roman" panose="02020603050405020304" pitchFamily="18" charset="0"/>
              </a:rPr>
              <a:t>Через популярність</a:t>
            </a:r>
          </a:p>
          <a:p>
            <a:r>
              <a:rPr lang="uk-UA" sz="4800" dirty="0">
                <a:latin typeface="Times New Roman" panose="02020603050405020304" pitchFamily="18" charset="0"/>
                <a:cs typeface="Times New Roman" panose="02020603050405020304" pitchFamily="18" charset="0"/>
              </a:rPr>
              <a:t>Через особливості</a:t>
            </a:r>
          </a:p>
          <a:p>
            <a:r>
              <a:rPr lang="uk-UA" sz="4800" dirty="0">
                <a:latin typeface="Times New Roman" panose="02020603050405020304" pitchFamily="18" charset="0"/>
                <a:cs typeface="Times New Roman" panose="02020603050405020304" pitchFamily="18" charset="0"/>
              </a:rPr>
              <a:t>Через незвичайність</a:t>
            </a:r>
          </a:p>
          <a:p>
            <a:r>
              <a:rPr lang="uk-UA" sz="4800" dirty="0">
                <a:latin typeface="Times New Roman" panose="02020603050405020304" pitchFamily="18" charset="0"/>
                <a:cs typeface="Times New Roman" panose="02020603050405020304" pitchFamily="18" charset="0"/>
              </a:rPr>
              <a:t>Через переваги та недоліки</a:t>
            </a:r>
            <a:endParaRPr lang="ru-RU" sz="48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576043D1-CD2F-1C14-4E07-D0EB5A7DF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32" y="0"/>
            <a:ext cx="11376136" cy="6858000"/>
          </a:xfrm>
          <a:prstGeom prst="rect">
            <a:avLst/>
          </a:prstGeom>
        </p:spPr>
      </p:pic>
      <p:sp>
        <p:nvSpPr>
          <p:cNvPr id="6" name="Объект 2">
            <a:extLst>
              <a:ext uri="{FF2B5EF4-FFF2-40B4-BE49-F238E27FC236}">
                <a16:creationId xmlns:a16="http://schemas.microsoft.com/office/drawing/2014/main" id="{52801CC7-1898-1BC5-DF5A-C3629F9BE0B8}"/>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800" dirty="0">
                <a:latin typeface="Times New Roman" panose="02020603050405020304" pitchFamily="18" charset="0"/>
                <a:cs typeface="Times New Roman" panose="02020603050405020304" pitchFamily="18" charset="0"/>
              </a:rPr>
              <a:t>Через популярність</a:t>
            </a:r>
          </a:p>
          <a:p>
            <a:r>
              <a:rPr lang="uk-UA" sz="4800" dirty="0">
                <a:latin typeface="Times New Roman" panose="02020603050405020304" pitchFamily="18" charset="0"/>
                <a:cs typeface="Times New Roman" panose="02020603050405020304" pitchFamily="18" charset="0"/>
              </a:rPr>
              <a:t>Через особливості</a:t>
            </a:r>
          </a:p>
          <a:p>
            <a:r>
              <a:rPr lang="uk-UA" sz="4800" dirty="0">
                <a:latin typeface="Times New Roman" panose="02020603050405020304" pitchFamily="18" charset="0"/>
                <a:cs typeface="Times New Roman" panose="02020603050405020304" pitchFamily="18" charset="0"/>
              </a:rPr>
              <a:t>Через незвичайність</a:t>
            </a:r>
          </a:p>
          <a:p>
            <a:r>
              <a:rPr lang="uk-UA" sz="4800" dirty="0">
                <a:latin typeface="Times New Roman" panose="02020603050405020304" pitchFamily="18" charset="0"/>
                <a:cs typeface="Times New Roman" panose="02020603050405020304" pitchFamily="18" charset="0"/>
              </a:rPr>
              <a:t>Через переваги та недоліки</a:t>
            </a:r>
            <a:endParaRPr lang="ru-RU" sz="4800" dirty="0">
              <a:latin typeface="Times New Roman" panose="02020603050405020304" pitchFamily="18" charset="0"/>
              <a:cs typeface="Times New Roman" panose="02020603050405020304" pitchFamily="18" charset="0"/>
            </a:endParaRPr>
          </a:p>
        </p:txBody>
      </p:sp>
      <p:sp>
        <p:nvSpPr>
          <p:cNvPr id="7" name="Заголовок 1">
            <a:extLst>
              <a:ext uri="{FF2B5EF4-FFF2-40B4-BE49-F238E27FC236}">
                <a16:creationId xmlns:a16="http://schemas.microsoft.com/office/drawing/2014/main" id="{8F43F56B-0FE0-0559-BDA6-DA491914E9F5}"/>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a:solidFill>
                  <a:schemeClr val="accent5">
                    <a:lumMod val="75000"/>
                  </a:schemeClr>
                </a:solidFill>
                <a:latin typeface="Times New Roman" panose="02020603050405020304" pitchFamily="18" charset="0"/>
                <a:cs typeface="Times New Roman" panose="02020603050405020304" pitchFamily="18" charset="0"/>
              </a:rPr>
              <a:t>Вид</a:t>
            </a:r>
            <a:r>
              <a:rPr lang="uk-UA" sz="5400">
                <a:solidFill>
                  <a:schemeClr val="accent5">
                    <a:lumMod val="75000"/>
                  </a:schemeClr>
                </a:solidFill>
                <a:latin typeface="Times New Roman" panose="02020603050405020304" pitchFamily="18" charset="0"/>
                <a:cs typeface="Times New Roman" panose="02020603050405020304" pitchFamily="18" charset="0"/>
              </a:rPr>
              <a:t>і</a:t>
            </a:r>
            <a:r>
              <a:rPr lang="ru-RU" sz="5400">
                <a:solidFill>
                  <a:schemeClr val="accent5">
                    <a:lumMod val="75000"/>
                  </a:schemeClr>
                </a:solidFill>
                <a:latin typeface="Times New Roman" panose="02020603050405020304" pitchFamily="18" charset="0"/>
                <a:cs typeface="Times New Roman" panose="02020603050405020304" pitchFamily="18" charset="0"/>
              </a:rPr>
              <a:t>лятися!</a:t>
            </a:r>
            <a:endParaRPr lang="ru-RU" sz="5400"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6163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82CEC-FCF8-446D-ADD7-7795AA827187}"/>
              </a:ext>
            </a:extLst>
          </p:cNvPr>
          <p:cNvSpPr>
            <a:spLocks noGrp="1"/>
          </p:cNvSpPr>
          <p:nvPr>
            <p:ph type="title"/>
          </p:nvPr>
        </p:nvSpPr>
        <p:spPr/>
        <p:txBody>
          <a:bodyPr>
            <a:normAutofit fontScale="90000"/>
          </a:bodyPr>
          <a:lstStyle/>
          <a:p>
            <a:pPr algn="ctr"/>
            <a:r>
              <a:rPr lang="uk-UA" sz="2500" b="1" dirty="0">
                <a:solidFill>
                  <a:schemeClr val="accent1">
                    <a:lumMod val="75000"/>
                  </a:schemeClr>
                </a:solidFill>
                <a:latin typeface="Times New Roman" panose="02020603050405020304" pitchFamily="18" charset="0"/>
                <a:cs typeface="Times New Roman" panose="02020603050405020304" pitchFamily="18" charset="0"/>
              </a:rPr>
              <a:t>Чи потрібно створювати </a:t>
            </a:r>
            <a:r>
              <a:rPr lang="uk-UA" sz="2500" b="1" u="sng" dirty="0">
                <a:solidFill>
                  <a:schemeClr val="accent1">
                    <a:lumMod val="75000"/>
                  </a:schemeClr>
                </a:solidFill>
                <a:latin typeface="Times New Roman" panose="02020603050405020304" pitchFamily="18" charset="0"/>
                <a:cs typeface="Times New Roman" panose="02020603050405020304" pitchFamily="18" charset="0"/>
              </a:rPr>
              <a:t>сайт</a:t>
            </a:r>
            <a:r>
              <a:rPr lang="uk-UA" sz="2500" b="1" dirty="0">
                <a:solidFill>
                  <a:schemeClr val="accent1">
                    <a:lumMod val="75000"/>
                  </a:schemeClr>
                </a:solidFill>
                <a:latin typeface="Times New Roman" panose="02020603050405020304" pitchFamily="18" charset="0"/>
                <a:cs typeface="Times New Roman" panose="02020603050405020304" pitchFamily="18" charset="0"/>
              </a:rPr>
              <a:t> якщо я веду інтернет магазин тільки у соціальних мережах?</a:t>
            </a:r>
            <a:br>
              <a:rPr lang="uk-UA" sz="2500" b="1" dirty="0">
                <a:solidFill>
                  <a:schemeClr val="accent1">
                    <a:lumMod val="75000"/>
                  </a:schemeClr>
                </a:solidFill>
                <a:latin typeface="Times New Roman" panose="02020603050405020304" pitchFamily="18" charset="0"/>
                <a:cs typeface="Times New Roman" panose="02020603050405020304" pitchFamily="18" charset="0"/>
              </a:rPr>
            </a:br>
            <a:r>
              <a:rPr lang="uk-UA" sz="2500" b="1" dirty="0">
                <a:solidFill>
                  <a:schemeClr val="accent1">
                    <a:lumMod val="75000"/>
                  </a:schemeClr>
                </a:solidFill>
                <a:latin typeface="Times New Roman" panose="02020603050405020304" pitchFamily="18" charset="0"/>
                <a:cs typeface="Times New Roman" panose="02020603050405020304" pitchFamily="18" charset="0"/>
              </a:rPr>
              <a:t>Чи </a:t>
            </a:r>
            <a:r>
              <a:rPr lang="uk-UA" sz="2500" b="1" dirty="0" err="1">
                <a:solidFill>
                  <a:schemeClr val="accent1">
                    <a:lumMod val="75000"/>
                  </a:schemeClr>
                </a:solidFill>
                <a:latin typeface="Times New Roman" panose="02020603050405020304" pitchFamily="18" charset="0"/>
                <a:cs typeface="Times New Roman" panose="02020603050405020304" pitchFamily="18" charset="0"/>
              </a:rPr>
              <a:t>викличе</a:t>
            </a:r>
            <a:r>
              <a:rPr lang="uk-UA" sz="2500" b="1" dirty="0">
                <a:solidFill>
                  <a:schemeClr val="accent1">
                    <a:lumMod val="75000"/>
                  </a:schemeClr>
                </a:solidFill>
                <a:latin typeface="Times New Roman" panose="02020603050405020304" pitchFamily="18" charset="0"/>
                <a:cs typeface="Times New Roman" panose="02020603050405020304" pitchFamily="18" charset="0"/>
              </a:rPr>
              <a:t> наявність сайту більше довіри і чи привабить більше клієнтів?</a:t>
            </a:r>
            <a:br>
              <a:rPr lang="uk-UA" sz="2500" b="1" dirty="0">
                <a:solidFill>
                  <a:schemeClr val="accent1">
                    <a:lumMod val="75000"/>
                  </a:schemeClr>
                </a:solidFill>
                <a:latin typeface="Times New Roman" panose="02020603050405020304" pitchFamily="18" charset="0"/>
                <a:cs typeface="Times New Roman" panose="02020603050405020304" pitchFamily="18" charset="0"/>
              </a:rPr>
            </a:br>
            <a:r>
              <a:rPr lang="uk-UA" sz="2500" b="1" dirty="0">
                <a:solidFill>
                  <a:schemeClr val="accent1">
                    <a:lumMod val="75000"/>
                  </a:schemeClr>
                </a:solidFill>
                <a:latin typeface="Times New Roman" panose="02020603050405020304" pitchFamily="18" charset="0"/>
                <a:cs typeface="Times New Roman" panose="02020603050405020304" pitchFamily="18" charset="0"/>
              </a:rPr>
              <a:t>Що краще сайт чи торгова сторінка у Інстаграм?</a:t>
            </a:r>
            <a:endParaRPr lang="ru-RU" sz="2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3F49A5A-E76B-4DA1-BF51-DB67658DF0B1}"/>
              </a:ext>
            </a:extLst>
          </p:cNvPr>
          <p:cNvSpPr>
            <a:spLocks noGrp="1"/>
          </p:cNvSpPr>
          <p:nvPr>
            <p:ph idx="1"/>
          </p:nvPr>
        </p:nvSpPr>
        <p:spPr>
          <a:xfrm>
            <a:off x="771089" y="1968238"/>
            <a:ext cx="10515600" cy="4351338"/>
          </a:xfrm>
        </p:spPr>
        <p:txBody>
          <a:bodyPr>
            <a:normAutofit fontScale="92500" lnSpcReduction="20000"/>
          </a:bodyPr>
          <a:lstStyle/>
          <a:p>
            <a:r>
              <a:rPr lang="uk-UA" sz="2500" dirty="0">
                <a:latin typeface="Times New Roman" panose="02020603050405020304" pitchFamily="18" charset="0"/>
                <a:cs typeface="Times New Roman" panose="02020603050405020304" pitchFamily="18" charset="0"/>
              </a:rPr>
              <a:t>Є категорії продуктів які доцільно продавати тільки через сайт.</a:t>
            </a:r>
          </a:p>
          <a:p>
            <a:r>
              <a:rPr lang="uk-UA" sz="2500" dirty="0">
                <a:latin typeface="Times New Roman" panose="02020603050405020304" pitchFamily="18" charset="0"/>
                <a:cs typeface="Times New Roman" panose="02020603050405020304" pitchFamily="18" charset="0"/>
              </a:rPr>
              <a:t>Контент для сайту створюється один раз потім редагується асортимент тощо.</a:t>
            </a:r>
          </a:p>
          <a:p>
            <a:r>
              <a:rPr lang="uk-UA" sz="2500" dirty="0">
                <a:latin typeface="Times New Roman" panose="02020603050405020304" pitchFamily="18" charset="0"/>
                <a:cs typeface="Times New Roman" panose="02020603050405020304" pitchFamily="18" charset="0"/>
              </a:rPr>
              <a:t>Контент у соціальних мережах потребує постійного оновлення, формування контент-планів, бажано бути на зв'язку 24/7 (тоді як сайт автоматизований і не потребує постійного відстежування).</a:t>
            </a:r>
          </a:p>
          <a:p>
            <a:r>
              <a:rPr lang="uk-UA" sz="2500" dirty="0">
                <a:latin typeface="Times New Roman" panose="02020603050405020304" pitchFamily="18" charset="0"/>
                <a:cs typeface="Times New Roman" panose="02020603050405020304" pitchFamily="18" charset="0"/>
              </a:rPr>
              <a:t>На сайті зазвичай замовляють 1 раз і важко утримати увагу клієнта особливо якщо покупка без реєстрації.</a:t>
            </a:r>
          </a:p>
          <a:p>
            <a:r>
              <a:rPr lang="uk-UA" sz="2500" dirty="0">
                <a:latin typeface="Times New Roman" panose="02020603050405020304" pitchFamily="18" charset="0"/>
                <a:cs typeface="Times New Roman" panose="02020603050405020304" pitchFamily="18" charset="0"/>
              </a:rPr>
              <a:t>Реклама в соціальній мережі значно дешевша ніж для просування сайту.</a:t>
            </a:r>
          </a:p>
          <a:p>
            <a:r>
              <a:rPr lang="uk-UA" sz="2500" dirty="0">
                <a:latin typeface="Times New Roman" panose="02020603050405020304" pitchFamily="18" charset="0"/>
                <a:cs typeface="Times New Roman" panose="02020603050405020304" pitchFamily="18" charset="0"/>
              </a:rPr>
              <a:t>Соціальні мережі надають можливість утримувати клієнта, постійно інформувати та мотивувати до покупки демонструючи товар, спілкуючись з аудиторією, демонструвати ефект….</a:t>
            </a:r>
          </a:p>
          <a:p>
            <a:r>
              <a:rPr lang="uk-UA" sz="2500" dirty="0">
                <a:latin typeface="Times New Roman" panose="02020603050405020304" pitchFamily="18" charset="0"/>
                <a:cs typeface="Times New Roman" panose="02020603050405020304" pitchFamily="18" charset="0"/>
              </a:rPr>
              <a:t>Наявність сайту та посилання на нього у шапці профілю не гарантує більше клієнтів але підтримує гарну думку про власника магазина.</a:t>
            </a:r>
            <a:endParaRPr lang="ru-RU"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3271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B3945AB-521C-43FC-BCA4-C34C3CFACA58}"/>
              </a:ext>
            </a:extLst>
          </p:cNvPr>
          <p:cNvSpPr>
            <a:spLocks noGrp="1" noChangeArrowheads="1"/>
          </p:cNvSpPr>
          <p:nvPr>
            <p:ph type="title"/>
          </p:nvPr>
        </p:nvSpPr>
        <p:spPr bwMode="auto">
          <a:xfrm>
            <a:off x="701040" y="276744"/>
            <a:ext cx="11199156" cy="322140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uk-UA" altLang="ru-RU" sz="2500" b="1" i="0" u="none" strike="noStrike" cap="none" normalizeH="0" baseline="0" dirty="0">
                <a:ln>
                  <a:noFill/>
                </a:ln>
                <a:solidFill>
                  <a:srgbClr val="202124"/>
                </a:solidFill>
                <a:effectLst/>
                <a:latin typeface="inherit"/>
              </a:rPr>
              <a:t>10 способів знайти перших клієнтів </a:t>
            </a:r>
            <a:r>
              <a:rPr kumimoji="0" lang="uk-UA" altLang="ru-RU" sz="2100" b="0" i="0" u="none" strike="noStrike" cap="none" normalizeH="0" baseline="0" dirty="0">
                <a:ln>
                  <a:noFill/>
                </a:ln>
                <a:solidFill>
                  <a:srgbClr val="202124"/>
                </a:solidFill>
                <a:effectLst/>
                <a:latin typeface="inherit"/>
              </a:rPr>
              <a:t>🕵</a:t>
            </a:r>
            <a:br>
              <a:rPr kumimoji="0" lang="uk-UA" altLang="ru-RU" sz="2100" b="0" i="0" u="none" strike="noStrike" cap="none" normalizeH="0" baseline="0" dirty="0">
                <a:ln>
                  <a:noFill/>
                </a:ln>
                <a:solidFill>
                  <a:srgbClr val="202124"/>
                </a:solidFill>
                <a:effectLst/>
                <a:latin typeface="inherit"/>
              </a:rPr>
            </a:b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Напишіть пост у всіх соціальних мережах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про вашу діяльність, розкажіть, чим ви можете бути корисні.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📍Продумайте акцію і цінність, яку ви будете давати (пробна тиждень, безкоштовна консультація)</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 Увійдіть мінімум на 10 сайтах </a:t>
            </a:r>
            <a:r>
              <a:rPr kumimoji="0" lang="uk-UA" altLang="ru-RU" sz="2100" b="0" i="0" u="none" strike="noStrike" cap="none" normalizeH="0" baseline="0" dirty="0" err="1">
                <a:ln>
                  <a:noFill/>
                </a:ln>
                <a:solidFill>
                  <a:srgbClr val="202124"/>
                </a:solidFill>
                <a:effectLst/>
                <a:latin typeface="inherit"/>
              </a:rPr>
              <a:t>фріланса</a:t>
            </a:r>
            <a:r>
              <a:rPr kumimoji="0" lang="uk-UA" altLang="ru-RU" sz="2100" b="0" i="0" u="none" strike="noStrike" cap="none" normalizeH="0" baseline="0" dirty="0">
                <a:ln>
                  <a:noFill/>
                </a:ln>
                <a:solidFill>
                  <a:srgbClr val="202124"/>
                </a:solidFill>
                <a:effectLst/>
                <a:latin typeface="inherit"/>
              </a:rPr>
              <a:t>.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📍Напишіть / зателефонуйте як мінімум 30 своїм знайомим, розкажіть про свою нову роботу,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запитаєте, кому можете бути корисні.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📍Надайте послугу за рекламу. Ви зробите роботу, а вас порекомендують іншим.</a:t>
            </a:r>
            <a:r>
              <a:rPr kumimoji="0" lang="uk-UA" altLang="ru-RU" sz="800" b="0" i="0" u="none" strike="noStrike" cap="none" normalizeH="0" baseline="0" dirty="0">
                <a:ln>
                  <a:noFill/>
                </a:ln>
                <a:solidFill>
                  <a:schemeClr val="tx1"/>
                </a:solidFill>
                <a:effectLst/>
              </a:rPr>
              <a:t> </a:t>
            </a:r>
            <a:br>
              <a:rPr kumimoji="0" lang="uk-UA" altLang="ru-RU" sz="800" b="0" i="0" u="none" strike="noStrike" cap="none" normalizeH="0" baseline="0" dirty="0">
                <a:ln>
                  <a:noFill/>
                </a:ln>
                <a:solidFill>
                  <a:schemeClr val="tx1"/>
                </a:solidFill>
                <a:effectLst/>
              </a:rPr>
            </a:b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E5A78991-49B3-457B-AB5D-3BD832315669}"/>
              </a:ext>
            </a:extLst>
          </p:cNvPr>
          <p:cNvSpPr>
            <a:spLocks noChangeArrowheads="1"/>
          </p:cNvSpPr>
          <p:nvPr/>
        </p:nvSpPr>
        <p:spPr bwMode="auto">
          <a:xfrm>
            <a:off x="701040" y="3637414"/>
            <a:ext cx="10836621" cy="219035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📍Створіть партнерську програму (система "відкатів").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📍Вступіть в активні чати </a:t>
            </a:r>
            <a:r>
              <a:rPr kumimoji="0" lang="uk-UA" altLang="ru-RU" sz="2100" b="0" i="0" u="none" strike="noStrike" cap="none" normalizeH="0" baseline="0" dirty="0" err="1">
                <a:ln>
                  <a:noFill/>
                </a:ln>
                <a:solidFill>
                  <a:srgbClr val="202124"/>
                </a:solidFill>
                <a:effectLst/>
                <a:latin typeface="inherit"/>
              </a:rPr>
              <a:t>Telegram</a:t>
            </a:r>
            <a:r>
              <a:rPr kumimoji="0" lang="uk-UA" altLang="ru-RU" sz="2100" b="0" i="0" u="none" strike="noStrike" cap="none" normalizeH="0" baseline="0" dirty="0">
                <a:ln>
                  <a:noFill/>
                </a:ln>
                <a:solidFill>
                  <a:srgbClr val="202124"/>
                </a:solidFill>
                <a:effectLst/>
                <a:latin typeface="inherit"/>
              </a:rPr>
              <a:t>. Їх можна знайти просто в пошуку за ключовими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словами: фріланс, віддалена робота тощо.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📍Напишіть корисні статті / відео по темі вашого напряму, що розкривають вашу </a:t>
            </a:r>
            <a:r>
              <a:rPr kumimoji="0" lang="uk-UA" altLang="ru-RU" sz="2100" b="0" i="0" u="none" strike="noStrike" cap="none" normalizeH="0" baseline="0" dirty="0" err="1">
                <a:ln>
                  <a:noFill/>
                </a:ln>
                <a:solidFill>
                  <a:srgbClr val="202124"/>
                </a:solidFill>
                <a:effectLst/>
                <a:latin typeface="inherit"/>
              </a:rPr>
              <a:t>експертність</a:t>
            </a:r>
            <a:r>
              <a:rPr kumimoji="0" lang="uk-UA" altLang="ru-RU" sz="2100" b="0" i="0" u="none" strike="noStrike" cap="none" normalizeH="0" baseline="0" dirty="0">
                <a:ln>
                  <a:noFill/>
                </a:ln>
                <a:solidFill>
                  <a:srgbClr val="202124"/>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a:t>
            </a:r>
            <a:r>
              <a:rPr kumimoji="0" lang="uk-UA" altLang="ru-RU" sz="2100" b="0" i="0" u="none" strike="noStrike" cap="none" normalizeH="0" baseline="0" dirty="0" err="1">
                <a:ln>
                  <a:noFill/>
                </a:ln>
                <a:solidFill>
                  <a:srgbClr val="202124"/>
                </a:solidFill>
                <a:effectLst/>
                <a:latin typeface="inherit"/>
              </a:rPr>
              <a:t>Настройте</a:t>
            </a:r>
            <a:r>
              <a:rPr kumimoji="0" lang="uk-UA" altLang="ru-RU" sz="2100" b="0" i="0" u="none" strike="noStrike" cap="none" normalizeH="0" baseline="0" dirty="0">
                <a:ln>
                  <a:noFill/>
                </a:ln>
                <a:solidFill>
                  <a:srgbClr val="202124"/>
                </a:solidFill>
                <a:effectLst/>
                <a:latin typeface="inherit"/>
              </a:rPr>
              <a:t> </a:t>
            </a:r>
            <a:r>
              <a:rPr kumimoji="0" lang="uk-UA" altLang="ru-RU" sz="2100" b="0" i="0" u="none" strike="noStrike" cap="none" normalizeH="0" baseline="0" dirty="0" err="1">
                <a:ln>
                  <a:noFill/>
                </a:ln>
                <a:solidFill>
                  <a:srgbClr val="202124"/>
                </a:solidFill>
                <a:effectLst/>
                <a:latin typeface="inherit"/>
              </a:rPr>
              <a:t>таргетовану</a:t>
            </a:r>
            <a:r>
              <a:rPr kumimoji="0" lang="uk-UA" altLang="ru-RU" sz="2100" b="0" i="0" u="none" strike="noStrike" cap="none" normalizeH="0" baseline="0" dirty="0">
                <a:ln>
                  <a:noFill/>
                </a:ln>
                <a:solidFill>
                  <a:srgbClr val="202124"/>
                </a:solidFill>
                <a:effectLst/>
                <a:latin typeface="inherit"/>
              </a:rPr>
              <a:t> рекламу на ваше оголошення про надання послуг.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a:t>
            </a:r>
            <a:r>
              <a:rPr kumimoji="0" lang="uk-UA" altLang="ru-RU" sz="2100" b="0" i="0" u="none" strike="noStrike" cap="none" normalizeH="0" baseline="0" dirty="0" err="1">
                <a:ln>
                  <a:noFill/>
                </a:ln>
                <a:solidFill>
                  <a:srgbClr val="202124"/>
                </a:solidFill>
                <a:effectLst/>
                <a:latin typeface="inherit"/>
              </a:rPr>
              <a:t>Разішліть</a:t>
            </a:r>
            <a:r>
              <a:rPr kumimoji="0" lang="uk-UA" altLang="ru-RU" sz="2100" b="0" i="0" u="none" strike="noStrike" cap="none" normalizeH="0" baseline="0" dirty="0">
                <a:ln>
                  <a:noFill/>
                </a:ln>
                <a:solidFill>
                  <a:srgbClr val="202124"/>
                </a:solidFill>
                <a:effectLst/>
                <a:latin typeface="inherit"/>
              </a:rPr>
              <a:t> резюме в агенції.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pic>
        <p:nvPicPr>
          <p:cNvPr id="7" name="Рисунок 6">
            <a:extLst>
              <a:ext uri="{FF2B5EF4-FFF2-40B4-BE49-F238E27FC236}">
                <a16:creationId xmlns:a16="http://schemas.microsoft.com/office/drawing/2014/main" id="{CB27EF85-104D-493D-9512-4B73E9DB8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6042" y="5150868"/>
            <a:ext cx="2544154" cy="1430388"/>
          </a:xfrm>
          <a:prstGeom prst="rect">
            <a:avLst/>
          </a:prstGeom>
        </p:spPr>
      </p:pic>
    </p:spTree>
    <p:extLst>
      <p:ext uri="{BB962C8B-B14F-4D97-AF65-F5344CB8AC3E}">
        <p14:creationId xmlns:p14="http://schemas.microsoft.com/office/powerpoint/2010/main" val="35538847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B95678-8250-45F4-ADD0-08FA9CDDD707}"/>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Тіньовий бан</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D428B66-DA89-4621-8833-6B738956FB00}"/>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Різке падіння </a:t>
            </a:r>
            <a:r>
              <a:rPr lang="uk-UA" dirty="0" err="1">
                <a:latin typeface="Times New Roman" panose="02020603050405020304" pitchFamily="18" charset="0"/>
                <a:cs typeface="Times New Roman" panose="02020603050405020304" pitchFamily="18" charset="0"/>
              </a:rPr>
              <a:t>охватів</a:t>
            </a:r>
            <a:r>
              <a:rPr lang="uk-UA" dirty="0">
                <a:latin typeface="Times New Roman" panose="02020603050405020304" pitchFamily="18" charset="0"/>
                <a:cs typeface="Times New Roman" panose="02020603050405020304" pitchFamily="18" charset="0"/>
              </a:rPr>
              <a:t> і цікавості до ваших постів, зниження переглядів, </a:t>
            </a:r>
            <a:r>
              <a:rPr lang="uk-UA" dirty="0" err="1">
                <a:latin typeface="Times New Roman" panose="02020603050405020304" pitchFamily="18" charset="0"/>
                <a:cs typeface="Times New Roman" panose="02020603050405020304" pitchFamily="18" charset="0"/>
              </a:rPr>
              <a:t>лайків</a:t>
            </a:r>
            <a:r>
              <a:rPr lang="uk-UA" dirty="0">
                <a:latin typeface="Times New Roman" panose="02020603050405020304" pitchFamily="18" charset="0"/>
                <a:cs typeface="Times New Roman" panose="02020603050405020304" pitchFamily="18" charset="0"/>
              </a:rPr>
              <a:t>, хештегів тощо</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DE818914-836B-4DA1-A68A-3182D375A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098" y="2580752"/>
            <a:ext cx="4504648" cy="3596211"/>
          </a:xfrm>
          <a:prstGeom prst="rect">
            <a:avLst/>
          </a:prstGeom>
        </p:spPr>
      </p:pic>
    </p:spTree>
    <p:extLst>
      <p:ext uri="{BB962C8B-B14F-4D97-AF65-F5344CB8AC3E}">
        <p14:creationId xmlns:p14="http://schemas.microsoft.com/office/powerpoint/2010/main" val="1628847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42350B4-A694-3847-6315-480D5F4B3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65" y="457199"/>
            <a:ext cx="3030035" cy="6152354"/>
          </a:xfrm>
          <a:prstGeom prst="rect">
            <a:avLst/>
          </a:prstGeom>
          <a:ln>
            <a:solidFill>
              <a:schemeClr val="tx2"/>
            </a:solidFill>
          </a:ln>
        </p:spPr>
      </p:pic>
      <p:pic>
        <p:nvPicPr>
          <p:cNvPr id="9" name="Рисунок 8">
            <a:extLst>
              <a:ext uri="{FF2B5EF4-FFF2-40B4-BE49-F238E27FC236}">
                <a16:creationId xmlns:a16="http://schemas.microsoft.com/office/drawing/2014/main" id="{366B1140-6851-DE1A-E346-B1E71A49C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416" y="322478"/>
            <a:ext cx="3491630" cy="6277087"/>
          </a:xfrm>
          <a:prstGeom prst="rect">
            <a:avLst/>
          </a:prstGeom>
          <a:ln>
            <a:solidFill>
              <a:schemeClr val="accent2">
                <a:lumMod val="40000"/>
                <a:lumOff val="60000"/>
              </a:schemeClr>
            </a:solidFill>
          </a:ln>
        </p:spPr>
      </p:pic>
      <p:pic>
        <p:nvPicPr>
          <p:cNvPr id="11" name="Рисунок 10">
            <a:extLst>
              <a:ext uri="{FF2B5EF4-FFF2-40B4-BE49-F238E27FC236}">
                <a16:creationId xmlns:a16="http://schemas.microsoft.com/office/drawing/2014/main" id="{35FA9F4F-37D7-9C5B-E595-0B738B03DC29}"/>
              </a:ext>
            </a:extLst>
          </p:cNvPr>
          <p:cNvPicPr>
            <a:picLocks noChangeAspect="1"/>
          </p:cNvPicPr>
          <p:nvPr/>
        </p:nvPicPr>
        <p:blipFill rotWithShape="1">
          <a:blip r:embed="rId4">
            <a:extLst>
              <a:ext uri="{28A0092B-C50C-407E-A947-70E740481C1C}">
                <a14:useLocalDpi xmlns:a14="http://schemas.microsoft.com/office/drawing/2010/main" val="0"/>
              </a:ext>
            </a:extLst>
          </a:blip>
          <a:srcRect t="10069" b="9973"/>
          <a:stretch/>
        </p:blipFill>
        <p:spPr>
          <a:xfrm>
            <a:off x="4471048" y="457199"/>
            <a:ext cx="2024891" cy="3510140"/>
          </a:xfrm>
          <a:prstGeom prst="rect">
            <a:avLst/>
          </a:prstGeom>
          <a:ln>
            <a:solidFill>
              <a:schemeClr val="tx2"/>
            </a:solidFill>
          </a:ln>
        </p:spPr>
      </p:pic>
      <p:pic>
        <p:nvPicPr>
          <p:cNvPr id="12" name="Рисунок 11">
            <a:extLst>
              <a:ext uri="{FF2B5EF4-FFF2-40B4-BE49-F238E27FC236}">
                <a16:creationId xmlns:a16="http://schemas.microsoft.com/office/drawing/2014/main" id="{C9B9E8EB-CEEF-6B5C-5F66-5A2024E662C9}"/>
              </a:ext>
            </a:extLst>
          </p:cNvPr>
          <p:cNvPicPr>
            <a:picLocks noChangeAspect="1"/>
          </p:cNvPicPr>
          <p:nvPr/>
        </p:nvPicPr>
        <p:blipFill rotWithShape="1">
          <a:blip r:embed="rId2">
            <a:extLst>
              <a:ext uri="{28A0092B-C50C-407E-A947-70E740481C1C}">
                <a14:useLocalDpi xmlns:a14="http://schemas.microsoft.com/office/drawing/2010/main" val="0"/>
              </a:ext>
            </a:extLst>
          </a:blip>
          <a:srcRect l="66697" t="20924" b="62308"/>
          <a:stretch/>
        </p:blipFill>
        <p:spPr>
          <a:xfrm>
            <a:off x="4316932" y="4302369"/>
            <a:ext cx="2374870" cy="2427881"/>
          </a:xfrm>
          <a:prstGeom prst="rect">
            <a:avLst/>
          </a:prstGeom>
          <a:ln>
            <a:solidFill>
              <a:schemeClr val="tx2"/>
            </a:solidFill>
          </a:ln>
        </p:spPr>
      </p:pic>
      <p:sp>
        <p:nvSpPr>
          <p:cNvPr id="15" name="Стрелка вправо 14">
            <a:extLst>
              <a:ext uri="{FF2B5EF4-FFF2-40B4-BE49-F238E27FC236}">
                <a16:creationId xmlns:a16="http://schemas.microsoft.com/office/drawing/2014/main" id="{DA07E198-8900-524F-F8B2-0C751E4FA370}"/>
              </a:ext>
            </a:extLst>
          </p:cNvPr>
          <p:cNvSpPr/>
          <p:nvPr/>
        </p:nvSpPr>
        <p:spPr>
          <a:xfrm>
            <a:off x="2446157" y="2977661"/>
            <a:ext cx="2024891" cy="316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6" name="Стрелка вправо 15">
            <a:extLst>
              <a:ext uri="{FF2B5EF4-FFF2-40B4-BE49-F238E27FC236}">
                <a16:creationId xmlns:a16="http://schemas.microsoft.com/office/drawing/2014/main" id="{00BE4443-BCC0-2D5A-B08D-691134A2E354}"/>
              </a:ext>
            </a:extLst>
          </p:cNvPr>
          <p:cNvSpPr/>
          <p:nvPr/>
        </p:nvSpPr>
        <p:spPr>
          <a:xfrm>
            <a:off x="2292041" y="5111261"/>
            <a:ext cx="2024891" cy="316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3504126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59658A-BDD4-40FF-A2A2-76911553CFCE}"/>
              </a:ext>
            </a:extLst>
          </p:cNvPr>
          <p:cNvSpPr>
            <a:spLocks noGrp="1"/>
          </p:cNvSpPr>
          <p:nvPr>
            <p:ph type="title"/>
          </p:nvPr>
        </p:nvSpPr>
        <p:spPr/>
        <p:txBody>
          <a:bodyPr/>
          <a:lstStyle/>
          <a:p>
            <a:r>
              <a:rPr lang="uk-UA" b="1" dirty="0">
                <a:solidFill>
                  <a:schemeClr val="accent1">
                    <a:lumMod val="75000"/>
                  </a:schemeClr>
                </a:solidFill>
                <a:latin typeface="Times New Roman" panose="02020603050405020304" pitchFamily="18" charset="0"/>
                <a:cs typeface="Times New Roman" panose="02020603050405020304" pitchFamily="18" charset="0"/>
              </a:rPr>
              <a:t>Щоб не потрапити в тіньовий </a:t>
            </a:r>
            <a:r>
              <a:rPr lang="uk-UA" b="1" dirty="0">
                <a:solidFill>
                  <a:srgbClr val="FF0000"/>
                </a:solidFill>
                <a:latin typeface="Times New Roman" panose="02020603050405020304" pitchFamily="18" charset="0"/>
                <a:cs typeface="Times New Roman" panose="02020603050405020304" pitchFamily="18" charset="0"/>
              </a:rPr>
              <a:t>бан</a:t>
            </a:r>
            <a:r>
              <a:rPr lang="uk-UA" b="1" dirty="0">
                <a:solidFill>
                  <a:schemeClr val="accent1">
                    <a:lumMod val="75000"/>
                  </a:schemeClr>
                </a:solidFill>
                <a:latin typeface="Times New Roman" panose="02020603050405020304" pitchFamily="18" charset="0"/>
                <a:cs typeface="Times New Roman" panose="02020603050405020304" pitchFamily="18" charset="0"/>
              </a:rPr>
              <a:t> потрібно:</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687386D-3FC9-491C-85E9-2BC01160FECF}"/>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Слідкувати за статистикою</a:t>
            </a:r>
          </a:p>
          <a:p>
            <a:r>
              <a:rPr lang="uk-UA" dirty="0">
                <a:latin typeface="Times New Roman" panose="02020603050405020304" pitchFamily="18" charset="0"/>
                <a:cs typeface="Times New Roman" panose="02020603050405020304" pitchFamily="18" charset="0"/>
              </a:rPr>
              <a:t>Придумати хештег «перевірка _</a:t>
            </a:r>
            <a:r>
              <a:rPr lang="uk-UA" dirty="0" err="1">
                <a:latin typeface="Times New Roman" panose="02020603050405020304" pitchFamily="18" charset="0"/>
                <a:cs typeface="Times New Roman" panose="02020603050405020304" pitchFamily="18" charset="0"/>
              </a:rPr>
              <a:t>імя</a:t>
            </a:r>
            <a:r>
              <a:rPr lang="uk-UA" dirty="0">
                <a:latin typeface="Times New Roman" panose="02020603050405020304" pitchFamily="18" charset="0"/>
                <a:cs typeface="Times New Roman" panose="02020603050405020304" pitchFamily="18" charset="0"/>
              </a:rPr>
              <a:t>…бан»</a:t>
            </a:r>
          </a:p>
          <a:p>
            <a:r>
              <a:rPr lang="uk-UA" dirty="0">
                <a:latin typeface="Times New Roman" panose="02020603050405020304" pitchFamily="18" charset="0"/>
                <a:cs typeface="Times New Roman" panose="02020603050405020304" pitchFamily="18" charset="0"/>
              </a:rPr>
              <a:t>Якщо ви себе не бачите – ви в бані</a:t>
            </a:r>
          </a:p>
          <a:p>
            <a:r>
              <a:rPr lang="uk-UA" dirty="0" err="1">
                <a:latin typeface="Times New Roman" panose="02020603050405020304" pitchFamily="18" charset="0"/>
                <a:cs typeface="Times New Roman" panose="02020603050405020304" pitchFamily="18" charset="0"/>
              </a:rPr>
              <a:t>Пишите</a:t>
            </a:r>
            <a:r>
              <a:rPr lang="uk-UA" dirty="0">
                <a:latin typeface="Times New Roman" panose="02020603050405020304" pitchFamily="18" charset="0"/>
                <a:cs typeface="Times New Roman" panose="02020603050405020304" pitchFamily="18" charset="0"/>
              </a:rPr>
              <a:t> в службу підтримки</a:t>
            </a:r>
          </a:p>
          <a:p>
            <a:r>
              <a:rPr lang="uk-UA" dirty="0">
                <a:latin typeface="Times New Roman" panose="02020603050405020304" pitchFamily="18" charset="0"/>
                <a:cs typeface="Times New Roman" panose="02020603050405020304" pitchFamily="18" charset="0"/>
              </a:rPr>
              <a:t>Не заходите в </a:t>
            </a:r>
            <a:r>
              <a:rPr lang="uk-UA" dirty="0" err="1">
                <a:latin typeface="Times New Roman" panose="02020603050405020304" pitchFamily="18" charset="0"/>
                <a:cs typeface="Times New Roman" panose="02020603050405020304" pitchFamily="18" charset="0"/>
              </a:rPr>
              <a:t>інстаграм</a:t>
            </a:r>
            <a:r>
              <a:rPr lang="uk-UA" dirty="0">
                <a:latin typeface="Times New Roman" panose="02020603050405020304" pitchFamily="18" charset="0"/>
                <a:cs typeface="Times New Roman" panose="02020603050405020304" pitchFamily="18" charset="0"/>
              </a:rPr>
              <a:t> добу, або більше</a:t>
            </a:r>
          </a:p>
          <a:p>
            <a:r>
              <a:rPr lang="uk-UA" dirty="0">
                <a:latin typeface="Times New Roman" panose="02020603050405020304" pitchFamily="18" charset="0"/>
                <a:cs typeface="Times New Roman" panose="02020603050405020304" pitchFamily="18" charset="0"/>
              </a:rPr>
              <a:t>Чистите хештеги.</a:t>
            </a:r>
          </a:p>
          <a:p>
            <a:endParaRPr lang="uk-UA"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9A71B582-08FC-49BD-861D-E72E1555E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110" y="3261789"/>
            <a:ext cx="4504648" cy="3596211"/>
          </a:xfrm>
          <a:prstGeom prst="rect">
            <a:avLst/>
          </a:prstGeom>
        </p:spPr>
      </p:pic>
    </p:spTree>
    <p:extLst>
      <p:ext uri="{BB962C8B-B14F-4D97-AF65-F5344CB8AC3E}">
        <p14:creationId xmlns:p14="http://schemas.microsoft.com/office/powerpoint/2010/main" val="22065422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370B77-A2F6-4A17-B66F-3D878CD8E6A0}"/>
              </a:ext>
            </a:extLst>
          </p:cNvPr>
          <p:cNvSpPr>
            <a:spLocks noGrp="1"/>
          </p:cNvSpPr>
          <p:nvPr>
            <p:ph type="title"/>
          </p:nvPr>
        </p:nvSpPr>
        <p:spPr/>
        <p:txBody>
          <a:bodyPr/>
          <a:lstStyle/>
          <a:p>
            <a:r>
              <a:rPr lang="uk-UA" b="1" dirty="0">
                <a:solidFill>
                  <a:schemeClr val="accent1">
                    <a:lumMod val="75000"/>
                  </a:schemeClr>
                </a:solidFill>
                <a:latin typeface="Times New Roman" panose="02020603050405020304" pitchFamily="18" charset="0"/>
                <a:cs typeface="Times New Roman" panose="02020603050405020304" pitchFamily="18" charset="0"/>
              </a:rPr>
              <a:t>Щоб не потрапити в тіньовий </a:t>
            </a:r>
            <a:r>
              <a:rPr lang="uk-UA" b="1" dirty="0">
                <a:solidFill>
                  <a:srgbClr val="FF0000"/>
                </a:solidFill>
                <a:latin typeface="Times New Roman" panose="02020603050405020304" pitchFamily="18" charset="0"/>
                <a:cs typeface="Times New Roman" panose="02020603050405020304" pitchFamily="18" charset="0"/>
              </a:rPr>
              <a:t>бан</a:t>
            </a:r>
            <a:r>
              <a:rPr lang="uk-UA" b="1" dirty="0">
                <a:solidFill>
                  <a:schemeClr val="accent1">
                    <a:lumMod val="75000"/>
                  </a:schemeClr>
                </a:solidFill>
                <a:latin typeface="Times New Roman" panose="02020603050405020304" pitchFamily="18" charset="0"/>
                <a:cs typeface="Times New Roman" panose="02020603050405020304" pitchFamily="18" charset="0"/>
              </a:rPr>
              <a:t> потрібно:</a:t>
            </a:r>
            <a:endParaRPr lang="ru-RU" dirty="0"/>
          </a:p>
        </p:txBody>
      </p:sp>
      <p:sp>
        <p:nvSpPr>
          <p:cNvPr id="3" name="Объект 2">
            <a:extLst>
              <a:ext uri="{FF2B5EF4-FFF2-40B4-BE49-F238E27FC236}">
                <a16:creationId xmlns:a16="http://schemas.microsoft.com/office/drawing/2014/main" id="{63012023-E1C2-49E3-8ED6-C26DCE544DCD}"/>
              </a:ext>
            </a:extLst>
          </p:cNvPr>
          <p:cNvSpPr>
            <a:spLocks noGrp="1"/>
          </p:cNvSpPr>
          <p:nvPr>
            <p:ph idx="1"/>
          </p:nvPr>
        </p:nvSpPr>
        <p:spPr/>
        <p:txBody>
          <a:bodyPr/>
          <a:lstStyle/>
          <a:p>
            <a:pPr>
              <a:lnSpc>
                <a:spcPct val="150000"/>
              </a:lnSpc>
            </a:pPr>
            <a:r>
              <a:rPr lang="uk-UA" dirty="0">
                <a:latin typeface="Times New Roman" panose="02020603050405020304" pitchFamily="18" charset="0"/>
                <a:cs typeface="Times New Roman" panose="02020603050405020304" pitchFamily="18" charset="0"/>
              </a:rPr>
              <a:t>Якщо у вас торговий паблік у Фейсбук і ви створили його тільки для налаштування реклами і переходу на сайт магазину – то потрібно оформити паблік як </a:t>
            </a:r>
            <a:r>
              <a:rPr lang="uk-UA" i="1" dirty="0">
                <a:solidFill>
                  <a:schemeClr val="accent1">
                    <a:lumMod val="75000"/>
                  </a:schemeClr>
                </a:solidFill>
                <a:latin typeface="Times New Roman" panose="02020603050405020304" pitchFamily="18" charset="0"/>
                <a:cs typeface="Times New Roman" panose="02020603050405020304" pitchFamily="18" charset="0"/>
              </a:rPr>
              <a:t>«живу сторінку» </a:t>
            </a:r>
            <a:r>
              <a:rPr lang="uk-UA" dirty="0">
                <a:latin typeface="Times New Roman" panose="02020603050405020304" pitchFamily="18" charset="0"/>
                <a:cs typeface="Times New Roman" panose="02020603050405020304" pitchFamily="18" charset="0"/>
              </a:rPr>
              <a:t>і загрузити мінімум 6 фото та постів, щоб на перший погляд модератора сторінка виглядала як активний паблік, а не як «робот».</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908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D9C556B-8877-41BD-A5F9-D87CDA4882C0}"/>
              </a:ext>
            </a:extLst>
          </p:cNvPr>
          <p:cNvSpPr>
            <a:spLocks noGrp="1" noChangeArrowheads="1"/>
          </p:cNvSpPr>
          <p:nvPr>
            <p:ph type="title"/>
          </p:nvPr>
        </p:nvSpPr>
        <p:spPr bwMode="auto">
          <a:xfrm>
            <a:off x="6406896" y="530981"/>
            <a:ext cx="5443670" cy="6114502"/>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 </a:t>
            </a:r>
            <a:r>
              <a:rPr kumimoji="0" lang="uk-UA" altLang="ru-RU" sz="2100" b="0" i="0" u="none" strike="noStrike" cap="none" normalizeH="0" baseline="0" dirty="0" err="1">
                <a:ln>
                  <a:noFill/>
                </a:ln>
                <a:solidFill>
                  <a:srgbClr val="202124"/>
                </a:solidFill>
                <a:effectLst/>
                <a:latin typeface="inherit"/>
              </a:rPr>
              <a:t>Iconisquare</a:t>
            </a:r>
            <a:r>
              <a:rPr kumimoji="0" lang="uk-UA" altLang="ru-RU" sz="2100" b="0" i="0" u="none" strike="noStrike" cap="none" normalizeH="0" baseline="0" dirty="0">
                <a:ln>
                  <a:noFill/>
                </a:ln>
                <a:solidFill>
                  <a:srgbClr val="202124"/>
                </a:solidFill>
                <a:effectLst/>
                <a:latin typeface="inherit"/>
              </a:rPr>
              <a:t> - зміна числа передплатників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перегляд даних по географії передплатників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графік активності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кількість отриманих </a:t>
            </a:r>
            <a:r>
              <a:rPr kumimoji="0" lang="uk-UA" altLang="ru-RU" sz="2100" b="0" i="0" u="none" strike="noStrike" cap="none" normalizeH="0" baseline="0" dirty="0" err="1">
                <a:ln>
                  <a:noFill/>
                </a:ln>
                <a:solidFill>
                  <a:srgbClr val="202124"/>
                </a:solidFill>
                <a:effectLst/>
                <a:latin typeface="inherit"/>
              </a:rPr>
              <a:t>лайків</a:t>
            </a:r>
            <a:r>
              <a:rPr kumimoji="0" lang="uk-UA" altLang="ru-RU" sz="2100" b="0" i="0" u="none" strike="noStrike" cap="none" normalizeH="0" baseline="0" dirty="0">
                <a:ln>
                  <a:noFill/>
                </a:ln>
                <a:solidFill>
                  <a:srgbClr val="202124"/>
                </a:solidFill>
                <a:effectLst/>
                <a:latin typeface="inherit"/>
              </a:rPr>
              <a:t> і коментарів</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 топ фотографій по </a:t>
            </a:r>
            <a:r>
              <a:rPr kumimoji="0" lang="uk-UA" altLang="ru-RU" sz="2100" b="0" i="0" u="none" strike="noStrike" cap="none" normalizeH="0" baseline="0" dirty="0" err="1">
                <a:ln>
                  <a:noFill/>
                </a:ln>
                <a:solidFill>
                  <a:srgbClr val="202124"/>
                </a:solidFill>
                <a:effectLst/>
                <a:latin typeface="inherit"/>
              </a:rPr>
              <a:t>рекции</a:t>
            </a:r>
            <a:r>
              <a:rPr kumimoji="0" lang="uk-UA" altLang="ru-RU" sz="2100" b="0" i="0" u="none" strike="noStrike" cap="none" normalizeH="0" baseline="0" dirty="0">
                <a:ln>
                  <a:noFill/>
                </a:ln>
                <a:solidFill>
                  <a:srgbClr val="202124"/>
                </a:solidFill>
                <a:effectLst/>
                <a:latin typeface="inherit"/>
              </a:rPr>
              <a:t> користувачів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взаємозв'язок хештегів і залученості</a:t>
            </a:r>
            <a:br>
              <a:rPr kumimoji="0" lang="uk-UA" altLang="ru-RU" sz="2100" b="0" i="0" u="none" strike="noStrike" cap="none" normalizeH="0" baseline="0" dirty="0">
                <a:ln>
                  <a:noFill/>
                </a:ln>
                <a:solidFill>
                  <a:srgbClr val="202124"/>
                </a:solidFill>
                <a:effectLst/>
                <a:latin typeface="inherit"/>
              </a:rPr>
            </a:b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a:t>
            </a:r>
            <a:r>
              <a:rPr kumimoji="0" lang="uk-UA" altLang="ru-RU" sz="2100" b="0" i="0" u="none" strike="noStrike" cap="none" normalizeH="0" baseline="0" dirty="0">
                <a:ln>
                  <a:noFill/>
                </a:ln>
                <a:solidFill>
                  <a:srgbClr val="202124"/>
                </a:solidFill>
                <a:effectLst/>
                <a:latin typeface="inherit"/>
                <a:cs typeface="Arial" panose="020B0604020202020204" pitchFamily="34" charset="0"/>
              </a:rPr>
              <a:t>📈 </a:t>
            </a:r>
            <a:r>
              <a:rPr kumimoji="0" lang="uk-UA" altLang="ru-RU" sz="2100" b="0" i="0" u="none" strike="noStrike" cap="none" normalizeH="0" baseline="0" dirty="0" err="1">
                <a:ln>
                  <a:noFill/>
                </a:ln>
                <a:solidFill>
                  <a:srgbClr val="202124"/>
                </a:solidFill>
                <a:effectLst/>
                <a:latin typeface="inherit"/>
              </a:rPr>
              <a:t>Livedune</a:t>
            </a:r>
            <a:r>
              <a:rPr kumimoji="0" lang="uk-UA" altLang="ru-RU" sz="2100" b="0" i="0" u="none" strike="noStrike" cap="none" normalizeH="0" baseline="0" dirty="0">
                <a:ln>
                  <a:noFill/>
                </a:ln>
                <a:solidFill>
                  <a:srgbClr val="202124"/>
                </a:solidFill>
                <a:effectLst/>
                <a:latin typeface="inherit"/>
              </a:rPr>
              <a:t>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звіти та аналітика - динаміка передплатників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пошук хештегів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відстеження залученості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фільтри за ключовими словами </a:t>
            </a:r>
            <a:br>
              <a:rPr kumimoji="0" lang="uk-UA" altLang="ru-RU" sz="2100" b="0" i="0" u="none" strike="noStrike" cap="none" normalizeH="0" baseline="0" dirty="0">
                <a:ln>
                  <a:noFill/>
                </a:ln>
                <a:solidFill>
                  <a:srgbClr val="202124"/>
                </a:solidFill>
                <a:effectLst/>
                <a:latin typeface="inherit"/>
              </a:rPr>
            </a:b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cs typeface="Arial" panose="020B0604020202020204" pitchFamily="34" charset="0"/>
              </a:rPr>
              <a:t>📈 </a:t>
            </a:r>
            <a:r>
              <a:rPr kumimoji="0" lang="uk-UA" altLang="ru-RU" sz="2100" b="0" i="0" u="none" strike="noStrike" cap="none" normalizeH="0" baseline="0" dirty="0" err="1">
                <a:ln>
                  <a:noFill/>
                </a:ln>
                <a:solidFill>
                  <a:srgbClr val="202124"/>
                </a:solidFill>
                <a:effectLst/>
                <a:latin typeface="inherit"/>
              </a:rPr>
              <a:t>Socialbakers</a:t>
            </a:r>
            <a:r>
              <a:rPr kumimoji="0" lang="uk-UA" altLang="ru-RU" sz="2100" b="0" i="0" u="none" strike="noStrike" cap="none" normalizeH="0" baseline="0" dirty="0">
                <a:ln>
                  <a:noFill/>
                </a:ln>
                <a:solidFill>
                  <a:srgbClr val="202124"/>
                </a:solidFill>
                <a:effectLst/>
                <a:latin typeface="inherit"/>
              </a:rPr>
              <a:t>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список користувачів, які найчастіше </a:t>
            </a:r>
            <a:r>
              <a:rPr kumimoji="0" lang="uk-UA" altLang="ru-RU" sz="2100" b="0" i="0" u="none" strike="noStrike" cap="none" normalizeH="0" baseline="0" dirty="0" err="1">
                <a:ln>
                  <a:noFill/>
                </a:ln>
                <a:solidFill>
                  <a:srgbClr val="202124"/>
                </a:solidFill>
                <a:effectLst/>
                <a:latin typeface="inherit"/>
              </a:rPr>
              <a:t>лайкають</a:t>
            </a:r>
            <a:r>
              <a:rPr kumimoji="0" lang="uk-UA" altLang="ru-RU" sz="2100" b="0" i="0" u="none" strike="noStrike" cap="none" normalizeH="0" baseline="0" dirty="0">
                <a:ln>
                  <a:noFill/>
                </a:ln>
                <a:solidFill>
                  <a:srgbClr val="202124"/>
                </a:solidFill>
                <a:effectLst/>
                <a:latin typeface="inherit"/>
              </a:rPr>
              <a:t>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топ публікацій по </a:t>
            </a:r>
            <a:r>
              <a:rPr kumimoji="0" lang="uk-UA" altLang="ru-RU" sz="2100" b="0" i="0" u="none" strike="noStrike" cap="none" normalizeH="0" baseline="0" dirty="0" err="1">
                <a:ln>
                  <a:noFill/>
                </a:ln>
                <a:solidFill>
                  <a:srgbClr val="202124"/>
                </a:solidFill>
                <a:effectLst/>
                <a:latin typeface="inherit"/>
              </a:rPr>
              <a:t>лайкам</a:t>
            </a:r>
            <a:r>
              <a:rPr kumimoji="0" lang="uk-UA" altLang="ru-RU" sz="2100" b="0" i="0" u="none" strike="noStrike" cap="none" normalizeH="0" baseline="0" dirty="0">
                <a:ln>
                  <a:noFill/>
                </a:ln>
                <a:solidFill>
                  <a:srgbClr val="202124"/>
                </a:solidFill>
                <a:effectLst/>
                <a:latin typeface="inherit"/>
              </a:rPr>
              <a:t> / коментарів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реакції на публікації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репости публічних записів </a:t>
            </a:r>
            <a:br>
              <a:rPr kumimoji="0" lang="uk-UA" altLang="ru-RU" sz="2100" b="0" i="0" u="none" strike="noStrike" cap="none" normalizeH="0" baseline="0" dirty="0">
                <a:ln>
                  <a:noFill/>
                </a:ln>
                <a:solidFill>
                  <a:srgbClr val="202124"/>
                </a:solidFill>
                <a:effectLst/>
                <a:latin typeface="inherit"/>
              </a:rPr>
            </a:br>
            <a:r>
              <a:rPr kumimoji="0" lang="uk-UA" altLang="ru-RU" sz="2100" b="0" i="0" u="none" strike="noStrike" cap="none" normalizeH="0" baseline="0" dirty="0">
                <a:ln>
                  <a:noFill/>
                </a:ln>
                <a:solidFill>
                  <a:srgbClr val="202124"/>
                </a:solidFill>
                <a:effectLst/>
                <a:latin typeface="inherit"/>
              </a:rPr>
              <a:t>- коментарі та обговорення</a:t>
            </a:r>
            <a:r>
              <a:rPr kumimoji="0" lang="uk-UA" altLang="ru-RU" sz="800" b="0" i="0" u="none" strike="noStrike" cap="none" normalizeH="0" baseline="0" dirty="0">
                <a:ln>
                  <a:noFill/>
                </a:ln>
                <a:solidFill>
                  <a:schemeClr val="tx1"/>
                </a:solidFill>
                <a:effectLst/>
              </a:rPr>
              <a:t> </a:t>
            </a: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D204F417-A501-4856-8617-C6AD0A6A8306}"/>
              </a:ext>
            </a:extLst>
          </p:cNvPr>
          <p:cNvSpPr>
            <a:spLocks noChangeArrowheads="1"/>
          </p:cNvSpPr>
          <p:nvPr/>
        </p:nvSpPr>
        <p:spPr bwMode="auto">
          <a:xfrm>
            <a:off x="576132" y="2767498"/>
            <a:ext cx="5519868" cy="3877985"/>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uk-UA" altLang="ru-RU" sz="2100" dirty="0">
                <a:solidFill>
                  <a:srgbClr val="202124"/>
                </a:solidFill>
                <a:latin typeface="inherit"/>
                <a:cs typeface="Arial" panose="020B0604020202020204" pitchFamily="34" charset="0"/>
              </a:rPr>
              <a:t>📈 </a:t>
            </a:r>
            <a:r>
              <a:rPr kumimoji="0" lang="uk-UA" altLang="ru-RU" sz="2100" b="0" i="0" u="none" strike="noStrike" cap="none" normalizeH="0" baseline="0" dirty="0" err="1">
                <a:ln>
                  <a:noFill/>
                </a:ln>
                <a:solidFill>
                  <a:srgbClr val="202124"/>
                </a:solidFill>
                <a:effectLst/>
                <a:latin typeface="inherit"/>
                <a:cs typeface="Arial" panose="020B0604020202020204" pitchFamily="34" charset="0"/>
              </a:rPr>
              <a:t>UnionMetrics</a:t>
            </a:r>
            <a:r>
              <a:rPr kumimoji="0" lang="uk-UA" altLang="ru-RU" sz="2100" b="0" i="0" u="none" strike="noStrike" cap="none" normalizeH="0" baseline="0" dirty="0">
                <a:ln>
                  <a:noFill/>
                </a:ln>
                <a:solidFill>
                  <a:srgbClr val="202124"/>
                </a:solidFill>
                <a:effectLst/>
                <a:latin typeface="inherit"/>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дані по залученості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обчислює оптимальний час для публікації контенту </a:t>
            </a:r>
          </a:p>
          <a:p>
            <a:pPr marR="0" lvl="0" algn="l" defTabSz="914400" rtl="0" eaLnBrk="0" fontAlgn="base" latinLnBrk="0" hangingPunct="0">
              <a:lnSpc>
                <a:spcPct val="100000"/>
              </a:lnSpc>
              <a:spcBef>
                <a:spcPct val="0"/>
              </a:spcBef>
              <a:spcAft>
                <a:spcPct val="0"/>
              </a:spcAft>
              <a:buClrTx/>
              <a:buSzTx/>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 визначає ефективні хештеги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демографія передплатників</a:t>
            </a:r>
          </a:p>
          <a:p>
            <a:pPr marL="342900" marR="0" lvl="0" indent="-342900" algn="l" defTabSz="914400" rtl="0" eaLnBrk="0" fontAlgn="base" latinLnBrk="0" hangingPunct="0">
              <a:lnSpc>
                <a:spcPct val="100000"/>
              </a:lnSpc>
              <a:spcBef>
                <a:spcPct val="0"/>
              </a:spcBef>
              <a:spcAft>
                <a:spcPct val="0"/>
              </a:spcAft>
              <a:buClrTx/>
              <a:buSzTx/>
              <a:buFontTx/>
              <a:buChar char="-"/>
              <a:tabLst/>
            </a:pPr>
            <a:endParaRPr lang="uk-UA" altLang="ru-RU" sz="2100" dirty="0">
              <a:solidFill>
                <a:srgbClr val="202124"/>
              </a:solidFill>
              <a:latin typeface="inherit"/>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 📈</a:t>
            </a:r>
            <a:r>
              <a:rPr kumimoji="0" lang="uk-UA" altLang="ru-RU" sz="2100" b="0" i="0" u="none" strike="noStrike" cap="none" normalizeH="0" baseline="0" dirty="0" err="1">
                <a:ln>
                  <a:noFill/>
                </a:ln>
                <a:solidFill>
                  <a:srgbClr val="202124"/>
                </a:solidFill>
                <a:effectLst/>
                <a:latin typeface="inherit"/>
                <a:cs typeface="Arial" panose="020B0604020202020204" pitchFamily="34" charset="0"/>
              </a:rPr>
              <a:t>Feedspy</a:t>
            </a:r>
            <a:r>
              <a:rPr kumimoji="0" lang="uk-UA" altLang="ru-RU" sz="2100" b="0" i="0" u="none" strike="noStrike" cap="none" normalizeH="0" baseline="0" dirty="0">
                <a:ln>
                  <a:noFill/>
                </a:ln>
                <a:solidFill>
                  <a:srgbClr val="202124"/>
                </a:solidFill>
                <a:effectLst/>
                <a:latin typeface="inherit"/>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динаміка передплатників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дані по залученості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uk-UA" altLang="ru-RU" sz="2100" b="0" i="0" u="none" strike="noStrike" cap="none" normalizeH="0" baseline="0" dirty="0">
                <a:ln>
                  <a:noFill/>
                </a:ln>
                <a:solidFill>
                  <a:srgbClr val="202124"/>
                </a:solidFill>
                <a:effectLst/>
                <a:latin typeface="inherit"/>
                <a:cs typeface="Arial" panose="020B0604020202020204" pitchFamily="34" charset="0"/>
              </a:rPr>
              <a:t>активність аудиторії по годинах / днях - визначає кращі фотографії профілю</a:t>
            </a:r>
            <a:endParaRPr kumimoji="0" lang="uk-UA" altLang="ru-RU" sz="800" b="0" i="0" u="none" strike="noStrike" cap="none" normalizeH="0" baseline="0" dirty="0">
              <a:ln>
                <a:noFill/>
              </a:ln>
              <a:solidFill>
                <a:schemeClr val="tx1"/>
              </a:solidFill>
              <a:effectLst/>
            </a:endParaRPr>
          </a:p>
        </p:txBody>
      </p:sp>
      <p:sp>
        <p:nvSpPr>
          <p:cNvPr id="11" name="Rectangle 5">
            <a:extLst>
              <a:ext uri="{FF2B5EF4-FFF2-40B4-BE49-F238E27FC236}">
                <a16:creationId xmlns:a16="http://schemas.microsoft.com/office/drawing/2014/main" id="{238B72AA-DD9E-4C33-B1B1-E4027110E4EF}"/>
              </a:ext>
            </a:extLst>
          </p:cNvPr>
          <p:cNvSpPr>
            <a:spLocks noChangeArrowheads="1"/>
          </p:cNvSpPr>
          <p:nvPr/>
        </p:nvSpPr>
        <p:spPr bwMode="auto">
          <a:xfrm>
            <a:off x="576132" y="530981"/>
            <a:ext cx="5519869" cy="1913352"/>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sz="2100" b="1" i="0" u="none" strike="noStrike" cap="none" normalizeH="0" baseline="0" dirty="0">
                <a:ln>
                  <a:noFill/>
                </a:ln>
                <a:solidFill>
                  <a:srgbClr val="202124"/>
                </a:solidFill>
                <a:effectLst/>
                <a:latin typeface="inherit"/>
              </a:rPr>
              <a:t>Топ 5 сервісів для відстеження статистики та аналітики</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 📊 Аналітика дуже важлива частина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для будь-якого напрямку інтернет-маркетингу.</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 Ця інформація допоможе </a:t>
            </a:r>
            <a:r>
              <a:rPr kumimoji="0" lang="uk-UA" altLang="ru-RU" sz="2100" b="0" i="0" u="none" strike="noStrike" cap="none" normalizeH="0" baseline="0" dirty="0" err="1">
                <a:ln>
                  <a:noFill/>
                </a:ln>
                <a:solidFill>
                  <a:srgbClr val="202124"/>
                </a:solidFill>
                <a:effectLst/>
                <a:latin typeface="inherit"/>
              </a:rPr>
              <a:t>грамотно</a:t>
            </a:r>
            <a:r>
              <a:rPr kumimoji="0" lang="uk-UA" altLang="ru-RU" sz="2100" b="0" i="0" u="none" strike="noStrike" cap="none" normalizeH="0" baseline="0" dirty="0">
                <a:ln>
                  <a:noFill/>
                </a:ln>
                <a:solidFill>
                  <a:srgbClr val="202124"/>
                </a:solidFill>
                <a:effectLst/>
                <a:latin typeface="inherit"/>
              </a:rPr>
              <a:t> розвивати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inherit"/>
              </a:rPr>
              <a:t>профіль і ефективно його просувати 🚀</a:t>
            </a:r>
            <a:r>
              <a:rPr kumimoji="0" lang="uk-UA" altLang="ru-RU" sz="800" b="0" i="0" u="none" strike="noStrike" cap="none" normalizeH="0" baseline="0" dirty="0">
                <a:ln>
                  <a:noFill/>
                </a:ln>
                <a:solidFill>
                  <a:schemeClr val="tx1"/>
                </a:solidFill>
                <a:effectLst/>
              </a:rPr>
              <a:t> </a:t>
            </a: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564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E1C3A6-DF0C-CBA5-339D-B786593918B3}"/>
              </a:ext>
            </a:extLst>
          </p:cNvPr>
          <p:cNvSpPr>
            <a:spLocks noGrp="1"/>
          </p:cNvSpPr>
          <p:nvPr>
            <p:ph type="title"/>
          </p:nvPr>
        </p:nvSpPr>
        <p:spPr>
          <a:xfrm>
            <a:off x="396240" y="347345"/>
            <a:ext cx="4958079" cy="1004570"/>
          </a:xfrm>
        </p:spPr>
        <p:txBody>
          <a:bodyPr/>
          <a:lstStyle/>
          <a:p>
            <a:pPr algn="ctr"/>
            <a:r>
              <a:rPr lang="uk-UA" b="1" dirty="0">
                <a:solidFill>
                  <a:schemeClr val="accent2">
                    <a:lumMod val="75000"/>
                  </a:schemeClr>
                </a:solidFill>
                <a:latin typeface="Times New Roman" panose="02020603050405020304" pitchFamily="18" charset="0"/>
                <a:cs typeface="Times New Roman" panose="02020603050405020304" pitchFamily="18" charset="0"/>
              </a:rPr>
              <a:t>Що змінилося у контенті </a:t>
            </a:r>
            <a:r>
              <a:rPr lang="en-US" b="1" dirty="0">
                <a:solidFill>
                  <a:schemeClr val="accent2">
                    <a:lumMod val="75000"/>
                  </a:schemeClr>
                </a:solidFill>
                <a:latin typeface="Times New Roman" panose="02020603050405020304" pitchFamily="18" charset="0"/>
                <a:cs typeface="Times New Roman" panose="02020603050405020304" pitchFamily="18" charset="0"/>
              </a:rPr>
              <a:t>202</a:t>
            </a:r>
            <a:r>
              <a:rPr lang="uk-UA" b="1" dirty="0">
                <a:solidFill>
                  <a:schemeClr val="accent2">
                    <a:lumMod val="75000"/>
                  </a:schemeClr>
                </a:solidFill>
                <a:latin typeface="Times New Roman" panose="02020603050405020304" pitchFamily="18" charset="0"/>
                <a:cs typeface="Times New Roman" panose="02020603050405020304" pitchFamily="18" charset="0"/>
              </a:rPr>
              <a:t>4 році</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7" name="Объект 6">
            <a:extLst>
              <a:ext uri="{FF2B5EF4-FFF2-40B4-BE49-F238E27FC236}">
                <a16:creationId xmlns:a16="http://schemas.microsoft.com/office/drawing/2014/main" id="{FBAD4AD1-95A2-AC37-F7A3-2D8242354BB7}"/>
              </a:ext>
            </a:extLst>
          </p:cNvPr>
          <p:cNvGraphicFramePr>
            <a:graphicFrameLocks noGrp="1"/>
          </p:cNvGraphicFramePr>
          <p:nvPr>
            <p:ph idx="1"/>
          </p:nvPr>
        </p:nvGraphicFramePr>
        <p:xfrm>
          <a:off x="5486400" y="347345"/>
          <a:ext cx="6309360" cy="2883535"/>
        </p:xfrm>
        <a:graphic>
          <a:graphicData uri="http://schemas.openxmlformats.org/drawingml/2006/chart">
            <c:chart xmlns:c="http://schemas.openxmlformats.org/drawingml/2006/chart" xmlns:r="http://schemas.openxmlformats.org/officeDocument/2006/relationships" r:id="rId2"/>
          </a:graphicData>
        </a:graphic>
      </p:graphicFrame>
      <p:sp>
        <p:nvSpPr>
          <p:cNvPr id="4" name="Текст 3">
            <a:extLst>
              <a:ext uri="{FF2B5EF4-FFF2-40B4-BE49-F238E27FC236}">
                <a16:creationId xmlns:a16="http://schemas.microsoft.com/office/drawing/2014/main" id="{E570406D-BABE-48B0-D7A8-1D372BA0822F}"/>
              </a:ext>
            </a:extLst>
          </p:cNvPr>
          <p:cNvSpPr>
            <a:spLocks noGrp="1"/>
          </p:cNvSpPr>
          <p:nvPr>
            <p:ph type="body" sz="half" idx="2"/>
          </p:nvPr>
        </p:nvSpPr>
        <p:spPr>
          <a:xfrm>
            <a:off x="280988" y="1600199"/>
            <a:ext cx="4958079" cy="4712335"/>
          </a:xfrm>
          <a:ln>
            <a:solidFill>
              <a:schemeClr val="accent2">
                <a:lumMod val="60000"/>
                <a:lumOff val="40000"/>
              </a:schemeClr>
            </a:solidFill>
          </a:ln>
        </p:spPr>
        <p:txBody>
          <a:bodyPr>
            <a:normAutofit lnSpcReduction="10000"/>
          </a:bodyPr>
          <a:lstStyle/>
          <a:p>
            <a:pPr marL="342900" indent="-342900" algn="just">
              <a:buAutoNum type="arabicPeriod"/>
            </a:pPr>
            <a:r>
              <a:rPr lang="uk-UA" dirty="0">
                <a:latin typeface="Times New Roman" panose="02020603050405020304" pitchFamily="18" charset="0"/>
                <a:cs typeface="Times New Roman" panose="02020603050405020304" pitchFamily="18" charset="0"/>
              </a:rPr>
              <a:t>Українізація контенту (україномовні сторінки) – закріплення своєї патріотичної позиції через мову позитивно відобразилося у </a:t>
            </a:r>
            <a:r>
              <a:rPr lang="en-US" dirty="0">
                <a:latin typeface="Times New Roman" panose="02020603050405020304" pitchFamily="18" charset="0"/>
                <a:cs typeface="Times New Roman" panose="02020603050405020304" pitchFamily="18" charset="0"/>
              </a:rPr>
              <a:t>S</a:t>
            </a:r>
            <a:r>
              <a:rPr lang="uk-UA" dirty="0">
                <a:latin typeface="Times New Roman" panose="02020603050405020304" pitchFamily="18" charset="0"/>
                <a:cs typeface="Times New Roman" panose="02020603050405020304" pitchFamily="18" charset="0"/>
              </a:rPr>
              <a:t>ММ багатьох власників </a:t>
            </a:r>
            <a:r>
              <a:rPr lang="uk-UA" dirty="0" err="1">
                <a:latin typeface="Times New Roman" panose="02020603050405020304" pitchFamily="18" charset="0"/>
                <a:cs typeface="Times New Roman" panose="02020603050405020304" pitchFamily="18" charset="0"/>
              </a:rPr>
              <a:t>інстаграм</a:t>
            </a:r>
            <a:r>
              <a:rPr lang="uk-UA" dirty="0">
                <a:latin typeface="Times New Roman" panose="02020603050405020304" pitchFamily="18" charset="0"/>
                <a:cs typeface="Times New Roman" panose="02020603050405020304" pitchFamily="18" charset="0"/>
              </a:rPr>
              <a:t>-сторінок.</a:t>
            </a:r>
          </a:p>
          <a:p>
            <a:pPr marL="342900" indent="-342900" algn="just">
              <a:buAutoNum type="arabicPeriod"/>
            </a:pPr>
            <a:r>
              <a:rPr lang="uk-UA" dirty="0">
                <a:latin typeface="Times New Roman" panose="02020603050405020304" pitchFamily="18" charset="0"/>
                <a:cs typeface="Times New Roman" panose="02020603050405020304" pitchFamily="18" charset="0"/>
              </a:rPr>
              <a:t>Перехід </a:t>
            </a:r>
            <a:r>
              <a:rPr lang="uk-UA" dirty="0" err="1">
                <a:latin typeface="Times New Roman" panose="02020603050405020304" pitchFamily="18" charset="0"/>
                <a:cs typeface="Times New Roman" panose="02020603050405020304" pitchFamily="18" charset="0"/>
              </a:rPr>
              <a:t>інфлюенсерів</a:t>
            </a:r>
            <a:r>
              <a:rPr lang="uk-UA" dirty="0">
                <a:latin typeface="Times New Roman" panose="02020603050405020304" pitchFamily="18" charset="0"/>
                <a:cs typeface="Times New Roman" panose="02020603050405020304" pitchFamily="18" charset="0"/>
              </a:rPr>
              <a:t> (блогерів, лідерів думок) на українську мову, що довело їх соціальну відповідальність, привернуло увагу та дало змогу розширити сегмент глядачів.</a:t>
            </a:r>
          </a:p>
          <a:p>
            <a:pPr marL="342900" indent="-342900" algn="just">
              <a:buAutoNum type="arabicPeriod"/>
            </a:pPr>
            <a:r>
              <a:rPr lang="uk-UA" dirty="0">
                <a:latin typeface="Times New Roman" panose="02020603050405020304" pitchFamily="18" charset="0"/>
                <a:cs typeface="Times New Roman" panose="02020603050405020304" pitchFamily="18" charset="0"/>
              </a:rPr>
              <a:t>Актуалізація контенту, якщо раніше можна було сформувати контент-план на місяць (квартал), то останній рік контент формувався щодня в залежності від подій що відбуваються, заповнення </a:t>
            </a:r>
            <a:r>
              <a:rPr lang="uk-UA" dirty="0" err="1">
                <a:latin typeface="Times New Roman" panose="02020603050405020304" pitchFamily="18" charset="0"/>
                <a:cs typeface="Times New Roman" panose="02020603050405020304" pitchFamily="18" charset="0"/>
              </a:rPr>
              <a:t>інфорпростору</a:t>
            </a:r>
            <a:r>
              <a:rPr lang="uk-UA" dirty="0">
                <a:latin typeface="Times New Roman" panose="02020603050405020304" pitchFamily="18" charset="0"/>
                <a:cs typeface="Times New Roman" panose="02020603050405020304" pitchFamily="18" charset="0"/>
              </a:rPr>
              <a:t> та надання підписникам оперативної актуальної інформації – швидка адаптація також вплинула на </a:t>
            </a:r>
            <a:r>
              <a:rPr lang="en-US" dirty="0">
                <a:latin typeface="Times New Roman" panose="02020603050405020304" pitchFamily="18" charset="0"/>
                <a:cs typeface="Times New Roman" panose="02020603050405020304" pitchFamily="18" charset="0"/>
              </a:rPr>
              <a:t>S</a:t>
            </a:r>
            <a:r>
              <a:rPr lang="uk-UA" dirty="0">
                <a:latin typeface="Times New Roman" panose="02020603050405020304" pitchFamily="18" charset="0"/>
                <a:cs typeface="Times New Roman" panose="02020603050405020304" pitchFamily="18" charset="0"/>
              </a:rPr>
              <a:t>ММ позитивно та підвищила активність значній кількості сторінок що просуваються у </a:t>
            </a:r>
            <a:r>
              <a:rPr lang="uk-UA" dirty="0" err="1">
                <a:latin typeface="Times New Roman" panose="02020603050405020304" pitchFamily="18" charset="0"/>
                <a:cs typeface="Times New Roman" panose="02020603050405020304" pitchFamily="18" charset="0"/>
              </a:rPr>
              <a:t>інстаграм</a:t>
            </a:r>
            <a:r>
              <a:rPr lang="uk-UA" dirty="0">
                <a:latin typeface="Times New Roman" panose="02020603050405020304" pitchFamily="18" charset="0"/>
                <a:cs typeface="Times New Roman" panose="02020603050405020304" pitchFamily="18" charset="0"/>
              </a:rPr>
              <a:t>. </a:t>
            </a:r>
          </a:p>
          <a:p>
            <a:pPr marL="342900" indent="-342900" algn="just">
              <a:buAutoNum type="arabicPeriod"/>
            </a:pPr>
            <a:r>
              <a:rPr lang="uk-UA" dirty="0">
                <a:latin typeface="Times New Roman" panose="02020603050405020304" pitchFamily="18" charset="0"/>
                <a:cs typeface="Times New Roman" panose="02020603050405020304" pitchFamily="18" charset="0"/>
              </a:rPr>
              <a:t>Можливість додавати музику на відео/фото, що дає можливість активності на сторінці, більше реакцій/збережень.</a:t>
            </a:r>
            <a:endParaRPr lang="ru-RU" dirty="0">
              <a:latin typeface="Times New Roman" panose="02020603050405020304" pitchFamily="18" charset="0"/>
              <a:cs typeface="Times New Roman" panose="02020603050405020304" pitchFamily="18" charset="0"/>
            </a:endParaRPr>
          </a:p>
        </p:txBody>
      </p:sp>
      <p:graphicFrame>
        <p:nvGraphicFramePr>
          <p:cNvPr id="8" name="Объект 6">
            <a:extLst>
              <a:ext uri="{FF2B5EF4-FFF2-40B4-BE49-F238E27FC236}">
                <a16:creationId xmlns:a16="http://schemas.microsoft.com/office/drawing/2014/main" id="{DA7CDA1B-59B9-2130-5415-63CC38D06CBD}"/>
              </a:ext>
            </a:extLst>
          </p:cNvPr>
          <p:cNvGraphicFramePr>
            <a:graphicFrameLocks/>
          </p:cNvGraphicFramePr>
          <p:nvPr/>
        </p:nvGraphicFramePr>
        <p:xfrm>
          <a:off x="5435600" y="3429000"/>
          <a:ext cx="6360160" cy="288353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a:extLst>
              <a:ext uri="{FF2B5EF4-FFF2-40B4-BE49-F238E27FC236}">
                <a16:creationId xmlns:a16="http://schemas.microsoft.com/office/drawing/2014/main" id="{1E50C38E-334B-2C97-3A65-A96E05E047F1}"/>
              </a:ext>
            </a:extLst>
          </p:cNvPr>
          <p:cNvCxnSpPr/>
          <p:nvPr/>
        </p:nvCxnSpPr>
        <p:spPr>
          <a:xfrm>
            <a:off x="8602824" y="2999792"/>
            <a:ext cx="0" cy="858416"/>
          </a:xfrm>
          <a:prstGeom prst="straightConnector1">
            <a:avLst/>
          </a:prstGeom>
          <a:ln>
            <a:tailEnd type="triangle"/>
          </a:ln>
          <a:effectLst>
            <a:outerShdw blurRad="50800" dist="38100" dir="18900000" algn="b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90329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1C2D3C-BE59-4832-A9D6-6520F66669D3}"/>
              </a:ext>
            </a:extLst>
          </p:cNvPr>
          <p:cNvSpPr>
            <a:spLocks noGrp="1"/>
          </p:cNvSpPr>
          <p:nvPr>
            <p:ph type="title"/>
          </p:nvPr>
        </p:nvSpPr>
        <p:spPr>
          <a:xfrm>
            <a:off x="838200" y="147011"/>
            <a:ext cx="11166446" cy="1325563"/>
          </a:xfrm>
        </p:spPr>
        <p:txBody>
          <a:bodyPr>
            <a:normAutofit/>
          </a:bodyPr>
          <a:lstStyle/>
          <a:p>
            <a:r>
              <a:rPr lang="ru-RU" sz="2000" b="1" dirty="0" err="1">
                <a:latin typeface="Times New Roman" panose="02020603050405020304" pitchFamily="18" charset="0"/>
                <a:cs typeface="Times New Roman" panose="02020603050405020304" pitchFamily="18" charset="0"/>
              </a:rPr>
              <a:t>Сторіз</a:t>
            </a:r>
            <a:r>
              <a:rPr lang="ru-RU" sz="2000" b="1" dirty="0">
                <a:latin typeface="Times New Roman" panose="02020603050405020304" pitchFamily="18" charset="0"/>
                <a:cs typeface="Times New Roman" panose="02020603050405020304" pitchFamily="18" charset="0"/>
              </a:rPr>
              <a:t> - фото </a:t>
            </a:r>
            <a:r>
              <a:rPr lang="ru-RU" sz="2000" b="1" dirty="0" err="1">
                <a:latin typeface="Times New Roman" panose="02020603050405020304" pitchFamily="18" charset="0"/>
                <a:cs typeface="Times New Roman" panose="02020603050405020304" pitchFamily="18" charset="0"/>
              </a:rPr>
              <a:t>чи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короткі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відео</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тривалістю</a:t>
            </a:r>
            <a:r>
              <a:rPr lang="ru-RU" sz="2000" b="1" dirty="0">
                <a:latin typeface="Times New Roman" panose="02020603050405020304" pitchFamily="18" charset="0"/>
                <a:cs typeface="Times New Roman" panose="02020603050405020304" pitchFamily="18" charset="0"/>
              </a:rPr>
              <a:t> до 15 секунд) у </a:t>
            </a:r>
            <a:r>
              <a:rPr lang="ru-RU" sz="2000" b="1" dirty="0" err="1">
                <a:latin typeface="Times New Roman" panose="02020603050405020304" pitchFamily="18" charset="0"/>
                <a:cs typeface="Times New Roman" panose="02020603050405020304" pitchFamily="18" charset="0"/>
              </a:rPr>
              <a:t>соціальних</a:t>
            </a:r>
            <a:r>
              <a:rPr lang="ru-RU" sz="2000" b="1" dirty="0">
                <a:latin typeface="Times New Roman" panose="02020603050405020304" pitchFamily="18" charset="0"/>
                <a:cs typeface="Times New Roman" panose="02020603050405020304" pitchFamily="18" charset="0"/>
              </a:rPr>
              <a:t> мережах, </a:t>
            </a:r>
            <a:r>
              <a:rPr lang="ru-RU" sz="2000" b="1" dirty="0" err="1">
                <a:latin typeface="Times New Roman" panose="02020603050405020304" pitchFamily="18" charset="0"/>
                <a:cs typeface="Times New Roman" panose="02020603050405020304" pitchFamily="18" charset="0"/>
              </a:rPr>
              <a:t>які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доступні</a:t>
            </a:r>
            <a:r>
              <a:rPr lang="ru-RU" sz="2000" b="1" dirty="0">
                <a:latin typeface="Times New Roman" panose="02020603050405020304" pitchFamily="18" charset="0"/>
                <a:cs typeface="Times New Roman" panose="02020603050405020304" pitchFamily="18" charset="0"/>
              </a:rPr>
              <a:t> для перегляду 24 </a:t>
            </a:r>
            <a:r>
              <a:rPr lang="ru-RU" sz="2000" b="1" dirty="0" err="1">
                <a:latin typeface="Times New Roman" panose="02020603050405020304" pitchFamily="18" charset="0"/>
                <a:cs typeface="Times New Roman" panose="02020603050405020304" pitchFamily="18" charset="0"/>
              </a:rPr>
              <a:t>години</a:t>
            </a:r>
            <a:r>
              <a:rPr lang="ru-RU" sz="2000" b="1" dirty="0">
                <a:latin typeface="Times New Roman" panose="02020603050405020304" pitchFamily="18" charset="0"/>
                <a:cs typeface="Times New Roman" panose="02020603050405020304" pitchFamily="18" charset="0"/>
              </a:rPr>
              <a:t>.</a:t>
            </a:r>
            <a:br>
              <a:rPr lang="ru-RU" sz="2000" b="1" dirty="0">
                <a:latin typeface="Times New Roman" panose="02020603050405020304" pitchFamily="18" charset="0"/>
                <a:cs typeface="Times New Roman" panose="02020603050405020304" pitchFamily="18" charset="0"/>
              </a:rPr>
            </a:b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Рубрики для </a:t>
            </a:r>
            <a:r>
              <a:rPr lang="ru-RU" sz="2000" b="1" dirty="0" err="1">
                <a:latin typeface="Times New Roman" panose="02020603050405020304" pitchFamily="18" charset="0"/>
                <a:cs typeface="Times New Roman" panose="02020603050405020304" pitchFamily="18" charset="0"/>
              </a:rPr>
              <a:t>сториз</a:t>
            </a:r>
            <a:r>
              <a:rPr lang="ru-RU" sz="2000" b="1" dirty="0">
                <a:latin typeface="Times New Roman" panose="02020603050405020304" pitchFamily="18" charset="0"/>
                <a:cs typeface="Times New Roman" panose="02020603050405020304" pitchFamily="18" charset="0"/>
              </a:rPr>
              <a:t>: </a:t>
            </a:r>
          </a:p>
        </p:txBody>
      </p:sp>
      <p:sp>
        <p:nvSpPr>
          <p:cNvPr id="3" name="Объект 2">
            <a:extLst>
              <a:ext uri="{FF2B5EF4-FFF2-40B4-BE49-F238E27FC236}">
                <a16:creationId xmlns:a16="http://schemas.microsoft.com/office/drawing/2014/main" id="{EC61A53B-3122-43C4-AED7-F9175648B7CF}"/>
              </a:ext>
            </a:extLst>
          </p:cNvPr>
          <p:cNvSpPr>
            <a:spLocks noGrp="1"/>
          </p:cNvSpPr>
          <p:nvPr>
            <p:ph idx="1"/>
          </p:nvPr>
        </p:nvSpPr>
        <p:spPr>
          <a:xfrm>
            <a:off x="838200" y="1646484"/>
            <a:ext cx="5411598" cy="4496210"/>
          </a:xfrm>
          <a:ln>
            <a:solidFill>
              <a:schemeClr val="accent2">
                <a:lumMod val="60000"/>
                <a:lumOff val="40000"/>
              </a:schemeClr>
            </a:solidFill>
          </a:ln>
        </p:spPr>
        <p:txBody>
          <a:bodyPr>
            <a:noAutofit/>
          </a:bodyPr>
          <a:lstStyle/>
          <a:p>
            <a:pPr marL="0" indent="0">
              <a:buNone/>
            </a:pPr>
            <a:r>
              <a:rPr lang="ru-RU" sz="1800" b="1" dirty="0" err="1">
                <a:solidFill>
                  <a:schemeClr val="accent2">
                    <a:lumMod val="75000"/>
                  </a:schemeClr>
                </a:solidFill>
                <a:latin typeface="Times New Roman" panose="02020603050405020304" pitchFamily="18" charset="0"/>
                <a:cs typeface="Times New Roman" panose="02020603050405020304" pitchFamily="18" charset="0"/>
              </a:rPr>
              <a:t>Корисний</a:t>
            </a:r>
            <a:r>
              <a:rPr lang="ru-RU" sz="1800" b="1" dirty="0">
                <a:solidFill>
                  <a:schemeClr val="accent2">
                    <a:lumMod val="75000"/>
                  </a:schemeClr>
                </a:solidFill>
                <a:latin typeface="Times New Roman" panose="02020603050405020304" pitchFamily="18" charset="0"/>
                <a:cs typeface="Times New Roman" panose="02020603050405020304" pitchFamily="18" charset="0"/>
              </a:rPr>
              <a:t> / </a:t>
            </a:r>
            <a:r>
              <a:rPr lang="ru-RU" sz="1800" b="1" dirty="0" err="1">
                <a:solidFill>
                  <a:schemeClr val="accent2">
                    <a:lumMod val="75000"/>
                  </a:schemeClr>
                </a:solidFill>
                <a:latin typeface="Times New Roman" panose="02020603050405020304" pitchFamily="18" charset="0"/>
                <a:cs typeface="Times New Roman" panose="02020603050405020304" pitchFamily="18" charset="0"/>
              </a:rPr>
              <a:t>розважальний</a:t>
            </a:r>
            <a:r>
              <a:rPr lang="ru-RU" sz="1800" b="1" dirty="0">
                <a:solidFill>
                  <a:schemeClr val="accent2">
                    <a:lumMod val="75000"/>
                  </a:schemeClr>
                </a:solidFill>
                <a:latin typeface="Times New Roman" panose="02020603050405020304" pitchFamily="18" charset="0"/>
                <a:cs typeface="Times New Roman" panose="02020603050405020304" pitchFamily="18" charset="0"/>
              </a:rPr>
              <a:t> контент</a:t>
            </a:r>
          </a:p>
          <a:p>
            <a:r>
              <a:rPr lang="ru-RU" sz="1800" dirty="0">
                <a:latin typeface="Times New Roman" panose="02020603050405020304" pitchFamily="18" charset="0"/>
                <a:cs typeface="Times New Roman" panose="02020603050405020304" pitchFamily="18" charset="0"/>
              </a:rPr>
              <a:t>● методики </a:t>
            </a:r>
            <a:r>
              <a:rPr lang="ru-RU" sz="1800" dirty="0" err="1">
                <a:latin typeface="Times New Roman" panose="02020603050405020304" pitchFamily="18" charset="0"/>
                <a:cs typeface="Times New Roman" panose="02020603050405020304" pitchFamily="18" charset="0"/>
              </a:rPr>
              <a:t>Гейміфікація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ігрові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підходи</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здогадки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тощо</a:t>
            </a:r>
            <a:r>
              <a:rPr lang="ru-RU" sz="1800" dirty="0">
                <a:latin typeface="Times New Roman" panose="02020603050405020304" pitchFamily="18" charset="0"/>
                <a:cs typeface="Times New Roman" panose="02020603050405020304" pitchFamily="18" charset="0"/>
              </a:rPr>
              <a:t>)</a:t>
            </a:r>
          </a:p>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челлендж</a:t>
            </a:r>
            <a:r>
              <a:rPr lang="ru-RU" sz="1800" dirty="0">
                <a:latin typeface="Times New Roman" panose="02020603050405020304" pitchFamily="18" charset="0"/>
                <a:cs typeface="Times New Roman" panose="02020603050405020304" pitchFamily="18" charset="0"/>
              </a:rPr>
              <a:t> </a:t>
            </a:r>
          </a:p>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голосування</a:t>
            </a:r>
            <a:r>
              <a:rPr lang="ru-RU" sz="1800" dirty="0">
                <a:latin typeface="Times New Roman" panose="02020603050405020304" pitchFamily="18" charset="0"/>
                <a:cs typeface="Times New Roman" panose="02020603050405020304" pitchFamily="18" charset="0"/>
              </a:rPr>
              <a:t> за </a:t>
            </a:r>
            <a:r>
              <a:rPr lang="ru-RU" sz="1800" dirty="0" err="1">
                <a:latin typeface="Times New Roman" panose="02020603050405020304" pitchFamily="18" charset="0"/>
                <a:cs typeface="Times New Roman" panose="02020603050405020304" pitchFamily="18" charset="0"/>
              </a:rPr>
              <a:t>кращий</a:t>
            </a:r>
            <a:r>
              <a:rPr lang="ru-RU" sz="1800" dirty="0">
                <a:latin typeface="Times New Roman" panose="02020603050405020304" pitchFamily="18" charset="0"/>
                <a:cs typeface="Times New Roman" panose="02020603050405020304" pitchFamily="18" charset="0"/>
              </a:rPr>
              <a:t> образ / товар</a:t>
            </a:r>
          </a:p>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цікаві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правдиві-неправдиві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факти</a:t>
            </a:r>
            <a:endParaRPr lang="ru-RU" sz="1800" dirty="0">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корисний</a:t>
            </a:r>
            <a:r>
              <a:rPr lang="ru-RU" sz="1800" dirty="0">
                <a:latin typeface="Times New Roman" panose="02020603050405020304" pitchFamily="18" charset="0"/>
                <a:cs typeface="Times New Roman" panose="02020603050405020304" pitchFamily="18" charset="0"/>
              </a:rPr>
              <a:t> контент з </a:t>
            </a:r>
            <a:r>
              <a:rPr lang="ru-RU" sz="1800" dirty="0" err="1">
                <a:latin typeface="Times New Roman" panose="02020603050405020304" pitchFamily="18" charset="0"/>
                <a:cs typeface="Times New Roman" panose="02020603050405020304" pitchFamily="18" charset="0"/>
              </a:rPr>
              <a:t>посиланнями</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інші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товари</a:t>
            </a:r>
            <a:endParaRPr lang="ru-RU" sz="1800" dirty="0">
              <a:latin typeface="Times New Roman" panose="02020603050405020304" pitchFamily="18" charset="0"/>
              <a:cs typeface="Times New Roman" panose="02020603050405020304" pitchFamily="18" charset="0"/>
            </a:endParaRPr>
          </a:p>
          <a:p>
            <a:pPr marL="0" indent="0">
              <a:buNone/>
            </a:pPr>
            <a:r>
              <a:rPr lang="ru-RU" sz="1800" b="1" dirty="0" err="1">
                <a:solidFill>
                  <a:schemeClr val="accent2">
                    <a:lumMod val="75000"/>
                  </a:schemeClr>
                </a:solidFill>
                <a:latin typeface="Times New Roman" panose="02020603050405020304" pitchFamily="18" charset="0"/>
                <a:cs typeface="Times New Roman" panose="02020603050405020304" pitchFamily="18" charset="0"/>
              </a:rPr>
              <a:t>Соціальні</a:t>
            </a:r>
            <a:r>
              <a:rPr lang="ru-RU" sz="1800" b="1" dirty="0">
                <a:solidFill>
                  <a:schemeClr val="accent2">
                    <a:lumMod val="75000"/>
                  </a:schemeClr>
                </a:solidFill>
                <a:latin typeface="Times New Roman" panose="02020603050405020304" pitchFamily="18" charset="0"/>
                <a:cs typeface="Times New Roman" panose="02020603050405020304" pitchFamily="18" charset="0"/>
              </a:rPr>
              <a:t> </a:t>
            </a:r>
            <a:r>
              <a:rPr lang="ru-RU" sz="1800" b="1" dirty="0" err="1">
                <a:solidFill>
                  <a:schemeClr val="accent2">
                    <a:lumMod val="75000"/>
                  </a:schemeClr>
                </a:solidFill>
                <a:latin typeface="Times New Roman" panose="02020603050405020304" pitchFamily="18" charset="0"/>
                <a:cs typeface="Times New Roman" panose="02020603050405020304" pitchFamily="18" charset="0"/>
              </a:rPr>
              <a:t>докази</a:t>
            </a:r>
            <a:endParaRPr lang="ru-RU" sz="1800" b="1" dirty="0">
              <a:solidFill>
                <a:schemeClr val="accent2">
                  <a:lumMod val="75000"/>
                </a:schemeClr>
              </a:solidFill>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Відгуки</a:t>
            </a:r>
            <a:endParaRPr lang="ru-RU" sz="1800" dirty="0">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 Фото </a:t>
            </a:r>
            <a:r>
              <a:rPr lang="ru-RU" sz="1800" dirty="0" err="1">
                <a:latin typeface="Times New Roman" panose="02020603050405020304" pitchFamily="18" charset="0"/>
                <a:cs typeface="Times New Roman" panose="02020603050405020304" pitchFamily="18" charset="0"/>
              </a:rPr>
              <a:t>передплатників</a:t>
            </a:r>
            <a:r>
              <a:rPr lang="ru-RU" sz="1800" dirty="0">
                <a:latin typeface="Times New Roman" panose="02020603050405020304" pitchFamily="18" charset="0"/>
                <a:cs typeface="Times New Roman" panose="02020603050405020304" pitchFamily="18" charset="0"/>
              </a:rPr>
              <a:t> з вашим товаром</a:t>
            </a:r>
          </a:p>
          <a:p>
            <a:r>
              <a:rPr lang="ru-RU" sz="1800" dirty="0">
                <a:latin typeface="Times New Roman" panose="02020603050405020304" pitchFamily="18" charset="0"/>
                <a:cs typeface="Times New Roman" panose="02020603050405020304" pitchFamily="18" charset="0"/>
              </a:rPr>
              <a:t>● Фото та </a:t>
            </a:r>
            <a:r>
              <a:rPr lang="ru-RU" sz="1800" dirty="0" err="1">
                <a:latin typeface="Times New Roman" panose="02020603050405020304" pitchFamily="18" charset="0"/>
                <a:cs typeface="Times New Roman" panose="02020603050405020304" pitchFamily="18" charset="0"/>
              </a:rPr>
              <a:t>відео</a:t>
            </a:r>
            <a:r>
              <a:rPr lang="ru-RU" sz="1800" dirty="0">
                <a:latin typeface="Times New Roman" panose="02020603050405020304" pitchFamily="18" charset="0"/>
                <a:cs typeface="Times New Roman" panose="02020603050405020304" pitchFamily="18" charset="0"/>
              </a:rPr>
              <a:t> з </a:t>
            </a:r>
            <a:r>
              <a:rPr lang="ru-RU" sz="1800" dirty="0" err="1">
                <a:latin typeface="Times New Roman" panose="02020603050405020304" pitchFamily="18" charset="0"/>
                <a:cs typeface="Times New Roman" panose="02020603050405020304" pitchFamily="18" charset="0"/>
              </a:rPr>
              <a:t>заходів</a:t>
            </a:r>
            <a:endParaRPr lang="ru-RU" sz="1800" dirty="0">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Використання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форми</a:t>
            </a:r>
            <a:r>
              <a:rPr lang="ru-RU" sz="1800" dirty="0">
                <a:latin typeface="Times New Roman" panose="02020603050405020304" pitchFamily="18" charset="0"/>
                <a:cs typeface="Times New Roman" panose="02020603050405020304" pitchFamily="18" charset="0"/>
              </a:rPr>
              <a:t> "Постав </a:t>
            </a:r>
            <a:r>
              <a:rPr lang="ru-RU" sz="1800" dirty="0" err="1">
                <a:latin typeface="Times New Roman" panose="02020603050405020304" pitchFamily="18" charset="0"/>
                <a:cs typeface="Times New Roman" panose="02020603050405020304" pitchFamily="18" charset="0"/>
              </a:rPr>
              <a:t>запитання</a:t>
            </a:r>
            <a:r>
              <a:rPr lang="ru-RU" sz="1800" dirty="0">
                <a:latin typeface="Times New Roman" panose="02020603050405020304" pitchFamily="18" charset="0"/>
                <a:cs typeface="Times New Roman" panose="02020603050405020304" pitchFamily="18" charset="0"/>
              </a:rPr>
              <a:t>"</a:t>
            </a:r>
          </a:p>
          <a:p>
            <a:endParaRPr lang="ru-RU" sz="1800"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D7CDAE5C-F1DF-4D7C-96EC-F81E1619EC18}"/>
              </a:ext>
            </a:extLst>
          </p:cNvPr>
          <p:cNvSpPr/>
          <p:nvPr/>
        </p:nvSpPr>
        <p:spPr>
          <a:xfrm>
            <a:off x="6356060" y="1646484"/>
            <a:ext cx="5648586" cy="4197559"/>
          </a:xfrm>
          <a:prstGeom prst="rect">
            <a:avLst/>
          </a:prstGeom>
          <a:ln>
            <a:solidFill>
              <a:schemeClr val="accent2">
                <a:lumMod val="60000"/>
                <a:lumOff val="40000"/>
              </a:schemeClr>
            </a:solidFill>
          </a:ln>
        </p:spPr>
        <p:txBody>
          <a:bodyPr wrap="square">
            <a:spAutoFit/>
          </a:bodyPr>
          <a:lstStyle/>
          <a:p>
            <a:pPr>
              <a:lnSpc>
                <a:spcPct val="150000"/>
              </a:lnSpc>
            </a:pPr>
            <a:r>
              <a:rPr lang="ru-RU" b="1" dirty="0">
                <a:solidFill>
                  <a:schemeClr val="accent2">
                    <a:lumMod val="75000"/>
                  </a:schemeClr>
                </a:solidFill>
                <a:latin typeface="Times New Roman" panose="02020603050405020304" pitchFamily="18" charset="0"/>
                <a:cs typeface="Times New Roman" panose="02020603050405020304" pitchFamily="18" charset="0"/>
              </a:rPr>
              <a:t>Контент направлений на продаж</a:t>
            </a:r>
          </a:p>
          <a:p>
            <a:pPr>
              <a:lnSpc>
                <a:spcPct val="150000"/>
              </a:lnSpc>
            </a:pPr>
            <a:r>
              <a:rPr lang="ru-RU" dirty="0">
                <a:latin typeface="Times New Roman" panose="02020603050405020304" pitchFamily="18" charset="0"/>
                <a:cs typeface="Times New Roman" panose="02020603050405020304" pitchFamily="18" charset="0"/>
              </a:rPr>
              <a:t>● Товар дня (фото)</a:t>
            </a:r>
          </a:p>
          <a:p>
            <a:pPr>
              <a:lnSpc>
                <a:spcPct val="150000"/>
              </a:lnSpc>
            </a:pPr>
            <a:r>
              <a:rPr lang="ru-RU" dirty="0">
                <a:latin typeface="Times New Roman" panose="02020603050405020304" pitchFamily="18" charset="0"/>
                <a:cs typeface="Times New Roman" panose="02020603050405020304" pitchFamily="18" charset="0"/>
              </a:rPr>
              <a:t>● Товар з </a:t>
            </a:r>
            <a:r>
              <a:rPr lang="ru-RU" dirty="0" err="1">
                <a:latin typeface="Times New Roman" panose="02020603050405020304" pitchFamily="18" charset="0"/>
                <a:cs typeface="Times New Roman" panose="02020603050405020304" pitchFamily="18" charset="0"/>
              </a:rPr>
              <a:t>різними</a:t>
            </a:r>
            <a:r>
              <a:rPr lang="ru-RU" dirty="0">
                <a:latin typeface="Times New Roman" panose="02020603050405020304" pitchFamily="18" charset="0"/>
                <a:cs typeface="Times New Roman" panose="02020603050405020304" pitchFamily="18" charset="0"/>
              </a:rPr>
              <a:t> принтами: </a:t>
            </a:r>
            <a:r>
              <a:rPr lang="ru-RU" dirty="0" err="1">
                <a:latin typeface="Times New Roman" panose="02020603050405020304" pitchFamily="18" charset="0"/>
                <a:cs typeface="Times New Roman" panose="02020603050405020304" pitchFamily="18" charset="0"/>
              </a:rPr>
              <a:t>швидка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кадрів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a:t>
            </a: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Огляд</a:t>
            </a:r>
            <a:r>
              <a:rPr lang="ru-RU" dirty="0">
                <a:latin typeface="Times New Roman" panose="02020603050405020304" pitchFamily="18" charset="0"/>
                <a:cs typeface="Times New Roman" panose="02020603050405020304" pitchFamily="18" charset="0"/>
              </a:rPr>
              <a:t> нового / популярного товару (</a:t>
            </a:r>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a:t>
            </a: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Створення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дефіциту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терміновості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обмеженість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часі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розмірах</a:t>
            </a:r>
            <a:r>
              <a:rPr lang="ru-RU" dirty="0">
                <a:latin typeface="Times New Roman" panose="02020603050405020304" pitchFamily="18" charset="0"/>
                <a:cs typeface="Times New Roman" panose="02020603050405020304" pitchFamily="18" charset="0"/>
              </a:rPr>
              <a:t>)</a:t>
            </a:r>
          </a:p>
          <a:p>
            <a:pPr>
              <a:lnSpc>
                <a:spcPct val="150000"/>
              </a:lnSpc>
            </a:pPr>
            <a:r>
              <a:rPr lang="ru-RU" dirty="0">
                <a:latin typeface="Times New Roman" panose="02020603050405020304" pitchFamily="18" charset="0"/>
                <a:cs typeface="Times New Roman" panose="02020603050405020304" pitchFamily="18" charset="0"/>
              </a:rPr>
              <a:t>● Переходи з прикладами </a:t>
            </a:r>
            <a:r>
              <a:rPr lang="ru-RU" dirty="0" err="1">
                <a:latin typeface="Times New Roman" panose="02020603050405020304" pitchFamily="18" charset="0"/>
                <a:cs typeface="Times New Roman" panose="02020603050405020304" pitchFamily="18" charset="0"/>
              </a:rPr>
              <a:t>створення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образів</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Продукт у </a:t>
            </a:r>
            <a:r>
              <a:rPr lang="ru-RU" dirty="0" err="1">
                <a:latin typeface="Times New Roman" panose="02020603050405020304" pitchFamily="18" charset="0"/>
                <a:cs typeface="Times New Roman" panose="02020603050405020304" pitchFamily="18" charset="0"/>
              </a:rPr>
              <a:t>використанні</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Заклик</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дії</a:t>
            </a:r>
            <a:r>
              <a:rPr lang="ru-RU" dirty="0">
                <a:latin typeface="Times New Roman" panose="02020603050405020304" pitchFamily="18" charset="0"/>
                <a:cs typeface="Times New Roman" panose="02020603050405020304" pitchFamily="18" charset="0"/>
              </a:rPr>
              <a:t> поверх скриншота </a:t>
            </a:r>
            <a:r>
              <a:rPr lang="ru-RU" dirty="0" err="1">
                <a:latin typeface="Times New Roman" panose="02020603050405020304" pitchFamily="18" charset="0"/>
                <a:cs typeface="Times New Roman" panose="02020603050405020304" pitchFamily="18" charset="0"/>
              </a:rPr>
              <a:t>профілю</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784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A46F473-DC62-42C9-8264-89A4E2737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175"/>
            <a:ext cx="12192000" cy="6343650"/>
          </a:xfrm>
          <a:prstGeom prst="rect">
            <a:avLst/>
          </a:prstGeom>
        </p:spPr>
      </p:pic>
      <p:pic>
        <p:nvPicPr>
          <p:cNvPr id="4" name="Google Shape;185;p32">
            <a:extLst>
              <a:ext uri="{FF2B5EF4-FFF2-40B4-BE49-F238E27FC236}">
                <a16:creationId xmlns:a16="http://schemas.microsoft.com/office/drawing/2014/main" id="{4E8D4DF4-60F9-41B5-8BE8-5057A8CED5EB}"/>
              </a:ext>
            </a:extLst>
          </p:cNvPr>
          <p:cNvPicPr preferRelativeResize="0"/>
          <p:nvPr/>
        </p:nvPicPr>
        <p:blipFill>
          <a:blip r:embed="rId3">
            <a:alphaModFix/>
          </a:blip>
          <a:stretch>
            <a:fillRect/>
          </a:stretch>
        </p:blipFill>
        <p:spPr>
          <a:xfrm>
            <a:off x="8348134" y="1994472"/>
            <a:ext cx="2554625" cy="2554625"/>
          </a:xfrm>
          <a:prstGeom prst="rect">
            <a:avLst/>
          </a:prstGeom>
          <a:noFill/>
          <a:ln>
            <a:noFill/>
          </a:ln>
        </p:spPr>
      </p:pic>
    </p:spTree>
    <p:extLst>
      <p:ext uri="{BB962C8B-B14F-4D97-AF65-F5344CB8AC3E}">
        <p14:creationId xmlns:p14="http://schemas.microsoft.com/office/powerpoint/2010/main" val="356092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1C2D3C-BE59-4832-A9D6-6520F66669D3}"/>
              </a:ext>
            </a:extLst>
          </p:cNvPr>
          <p:cNvSpPr>
            <a:spLocks noGrp="1"/>
          </p:cNvSpPr>
          <p:nvPr>
            <p:ph type="title"/>
          </p:nvPr>
        </p:nvSpPr>
        <p:spPr>
          <a:xfrm>
            <a:off x="826477" y="2525781"/>
            <a:ext cx="11166446" cy="1325563"/>
          </a:xfrm>
        </p:spPr>
        <p:txBody>
          <a:bodyPr>
            <a:noAutofit/>
          </a:bodyPr>
          <a:lstStyle/>
          <a:p>
            <a:pPr>
              <a:lnSpc>
                <a:spcPct val="150000"/>
              </a:lnSpc>
            </a:pPr>
            <a:r>
              <a:rPr lang="ru-RU" sz="2600" b="1" dirty="0" err="1">
                <a:solidFill>
                  <a:srgbClr val="CC0099"/>
                </a:solidFill>
                <a:latin typeface="Times New Roman" panose="02020603050405020304" pitchFamily="18" charset="0"/>
                <a:cs typeface="Times New Roman" panose="02020603050405020304" pitchFamily="18" charset="0"/>
              </a:rPr>
              <a:t>Інстаграм</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дарує</a:t>
            </a:r>
            <a:r>
              <a:rPr lang="ru-RU" sz="2600" b="1" dirty="0">
                <a:solidFill>
                  <a:srgbClr val="CC0099"/>
                </a:solidFill>
                <a:latin typeface="Times New Roman" panose="02020603050405020304" pitchFamily="18" charset="0"/>
                <a:cs typeface="Times New Roman" panose="02020603050405020304" pitchFamily="18" charset="0"/>
              </a:rPr>
              <a:t> перегляди в </a:t>
            </a:r>
            <a:r>
              <a:rPr lang="ru-RU" sz="2600" b="1" dirty="0" err="1">
                <a:solidFill>
                  <a:srgbClr val="CC0099"/>
                </a:solidFill>
                <a:latin typeface="Times New Roman" panose="02020603050405020304" pitchFamily="18" charset="0"/>
                <a:cs typeface="Times New Roman" panose="02020603050405020304" pitchFamily="18" charset="0"/>
              </a:rPr>
              <a:t>сторіс</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a:solidFill>
                  <a:srgbClr val="CC0099"/>
                </a:solidFill>
                <a:latin typeface="Times New Roman" panose="02020603050405020304" pitchFamily="18" charset="0"/>
                <a:cs typeface="Times New Roman" panose="02020603050405020304" pitchFamily="18" charset="0"/>
              </a:rPr>
              <a:t>Для </a:t>
            </a:r>
            <a:r>
              <a:rPr lang="ru-RU" sz="2600" b="1" dirty="0" err="1">
                <a:solidFill>
                  <a:srgbClr val="CC0099"/>
                </a:solidFill>
                <a:latin typeface="Times New Roman" panose="02020603050405020304" pitchFamily="18" charset="0"/>
                <a:cs typeface="Times New Roman" panose="02020603050405020304" pitchFamily="18" charset="0"/>
              </a:rPr>
              <a:t>цього</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необхідно</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чистити</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історії</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err="1">
                <a:solidFill>
                  <a:srgbClr val="CC0099"/>
                </a:solidFill>
                <a:latin typeface="Times New Roman" panose="02020603050405020304" pitchFamily="18" charset="0"/>
                <a:cs typeface="Times New Roman" panose="02020603050405020304" pitchFamily="18" charset="0"/>
              </a:rPr>
              <a:t>або</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виходити</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a:solidFill>
                  <a:srgbClr val="CC0099"/>
                </a:solidFill>
                <a:latin typeface="Times New Roman" panose="02020603050405020304" pitchFamily="18" charset="0"/>
                <a:cs typeface="Times New Roman" panose="02020603050405020304" pitchFamily="18" charset="0"/>
              </a:rPr>
              <a:t>на 24 </a:t>
            </a:r>
            <a:r>
              <a:rPr lang="ru-RU" sz="2600" b="1" dirty="0" err="1">
                <a:solidFill>
                  <a:srgbClr val="CC0099"/>
                </a:solidFill>
                <a:latin typeface="Times New Roman" panose="02020603050405020304" pitchFamily="18" charset="0"/>
                <a:cs typeface="Times New Roman" panose="02020603050405020304" pitchFamily="18" charset="0"/>
              </a:rPr>
              <a:t>години</a:t>
            </a:r>
            <a:r>
              <a:rPr lang="ru-RU" sz="2600" b="1" dirty="0">
                <a:solidFill>
                  <a:srgbClr val="CC0099"/>
                </a:solidFill>
                <a:latin typeface="Times New Roman" panose="02020603050405020304" pitchFamily="18" charset="0"/>
                <a:cs typeface="Times New Roman" panose="02020603050405020304" pitchFamily="18" charset="0"/>
              </a:rPr>
              <a:t> і не </a:t>
            </a:r>
            <a:r>
              <a:rPr lang="ru-RU" sz="2600" b="1" dirty="0" err="1">
                <a:solidFill>
                  <a:srgbClr val="CC0099"/>
                </a:solidFill>
                <a:latin typeface="Times New Roman" panose="02020603050405020304" pitchFamily="18" charset="0"/>
                <a:cs typeface="Times New Roman" panose="02020603050405020304" pitchFamily="18" charset="0"/>
              </a:rPr>
              <a:t>транслювати</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err="1">
                <a:solidFill>
                  <a:srgbClr val="CC0099"/>
                </a:solidFill>
                <a:latin typeface="Times New Roman" panose="02020603050405020304" pitchFamily="18" charset="0"/>
                <a:cs typeface="Times New Roman" panose="02020603050405020304" pitchFamily="18" charset="0"/>
              </a:rPr>
              <a:t>сторіс</a:t>
            </a:r>
            <a:r>
              <a:rPr lang="ru-RU" sz="2600" b="1" dirty="0">
                <a:solidFill>
                  <a:srgbClr val="CC0099"/>
                </a:solidFill>
                <a:latin typeface="Times New Roman" panose="02020603050405020304" pitchFamily="18" charset="0"/>
                <a:cs typeface="Times New Roman" panose="02020603050405020304" pitchFamily="18" charset="0"/>
              </a:rPr>
              <a:t> к</a:t>
            </a:r>
            <a:r>
              <a:rPr lang="en-US" sz="2600" b="1" dirty="0">
                <a:solidFill>
                  <a:srgbClr val="CC0099"/>
                </a:solidFill>
                <a:latin typeface="Times New Roman" panose="02020603050405020304" pitchFamily="18" charset="0"/>
                <a:cs typeface="Times New Roman" panose="02020603050405020304" pitchFamily="18" charset="0"/>
              </a:rPr>
              <a:t>o</a:t>
            </a:r>
            <a:r>
              <a:rPr lang="ru-RU" sz="2600" b="1" dirty="0" err="1">
                <a:solidFill>
                  <a:srgbClr val="CC0099"/>
                </a:solidFill>
                <a:latin typeface="Times New Roman" panose="02020603050405020304" pitchFamily="18" charset="0"/>
                <a:cs typeface="Times New Roman" panose="02020603050405020304" pitchFamily="18" charset="0"/>
              </a:rPr>
              <a:t>нтент</a:t>
            </a:r>
            <a:r>
              <a:rPr lang="ru-RU" sz="2600" b="1" dirty="0">
                <a:solidFill>
                  <a:srgbClr val="CC0099"/>
                </a:solidFill>
                <a:latin typeface="Times New Roman" panose="02020603050405020304" pitchFamily="18" charset="0"/>
                <a:cs typeface="Times New Roman" panose="02020603050405020304" pitchFamily="18" charset="0"/>
              </a:rPr>
              <a:t>.</a:t>
            </a:r>
            <a:br>
              <a:rPr lang="ru-RU" sz="2600" b="1" dirty="0">
                <a:solidFill>
                  <a:srgbClr val="CC0099"/>
                </a:solidFill>
                <a:latin typeface="Times New Roman" panose="02020603050405020304" pitchFamily="18" charset="0"/>
                <a:cs typeface="Times New Roman" panose="02020603050405020304" pitchFamily="18" charset="0"/>
              </a:rPr>
            </a:b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err="1">
                <a:solidFill>
                  <a:srgbClr val="CC0099"/>
                </a:solidFill>
                <a:latin typeface="Times New Roman" panose="02020603050405020304" pitchFamily="18" charset="0"/>
                <a:cs typeface="Times New Roman" panose="02020603050405020304" pitchFamily="18" charset="0"/>
              </a:rPr>
              <a:t>Використовуючи</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такий</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підхід</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err="1">
                <a:solidFill>
                  <a:srgbClr val="CC0099"/>
                </a:solidFill>
                <a:latin typeface="Times New Roman" panose="02020603050405020304" pitchFamily="18" charset="0"/>
                <a:cs typeface="Times New Roman" panose="02020603050405020304" pitchFamily="18" charset="0"/>
              </a:rPr>
              <a:t>щоранку</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ваші</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підписки</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бачитимуть</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a:solidFill>
                  <a:srgbClr val="CC0099"/>
                </a:solidFill>
                <a:latin typeface="Times New Roman" panose="02020603050405020304" pitchFamily="18" charset="0"/>
                <a:cs typeface="Times New Roman" panose="02020603050405020304" pitchFamily="18" charset="0"/>
              </a:rPr>
              <a:t>першими </a:t>
            </a:r>
            <a:r>
              <a:rPr lang="ru-RU" sz="2600" b="1" dirty="0" err="1">
                <a:solidFill>
                  <a:srgbClr val="CC0099"/>
                </a:solidFill>
                <a:latin typeface="Times New Roman" panose="02020603050405020304" pitchFamily="18" charset="0"/>
                <a:cs typeface="Times New Roman" panose="02020603050405020304" pitchFamily="18" charset="0"/>
              </a:rPr>
              <a:t>ваші</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активні</a:t>
            </a:r>
            <a:r>
              <a:rPr lang="ru-RU"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історії</a:t>
            </a:r>
            <a:r>
              <a:rPr lang="en-US" sz="2600" b="1" dirty="0">
                <a:solidFill>
                  <a:srgbClr val="CC0099"/>
                </a:solidFill>
                <a:latin typeface="Times New Roman" panose="02020603050405020304" pitchFamily="18" charset="0"/>
                <a:cs typeface="Times New Roman" panose="02020603050405020304" pitchFamily="18" charset="0"/>
              </a:rPr>
              <a:t> </a:t>
            </a:r>
            <a:r>
              <a:rPr lang="ru-RU" sz="2600" b="1" dirty="0" err="1">
                <a:solidFill>
                  <a:srgbClr val="CC0099"/>
                </a:solidFill>
                <a:latin typeface="Times New Roman" panose="02020603050405020304" pitchFamily="18" charset="0"/>
                <a:cs typeface="Times New Roman" panose="02020603050405020304" pitchFamily="18" charset="0"/>
              </a:rPr>
              <a:t>після</a:t>
            </a:r>
            <a:r>
              <a:rPr lang="ru-RU" sz="2600" b="1" dirty="0">
                <a:solidFill>
                  <a:srgbClr val="CC0099"/>
                </a:solidFill>
                <a:latin typeface="Times New Roman" panose="02020603050405020304" pitchFamily="18" charset="0"/>
                <a:cs typeface="Times New Roman" panose="02020603050405020304" pitchFamily="18" charset="0"/>
              </a:rPr>
              <a:t> </a:t>
            </a:r>
            <a:br>
              <a:rPr lang="ru-RU" sz="2600" b="1" dirty="0">
                <a:solidFill>
                  <a:srgbClr val="CC0099"/>
                </a:solidFill>
                <a:latin typeface="Times New Roman" panose="02020603050405020304" pitchFamily="18" charset="0"/>
                <a:cs typeface="Times New Roman" panose="02020603050405020304" pitchFamily="18" charset="0"/>
              </a:rPr>
            </a:br>
            <a:r>
              <a:rPr lang="ru-RU" sz="2600" b="1" dirty="0" err="1">
                <a:solidFill>
                  <a:srgbClr val="CC0099"/>
                </a:solidFill>
                <a:latin typeface="Times New Roman" panose="02020603050405020304" pitchFamily="18" charset="0"/>
                <a:cs typeface="Times New Roman" panose="02020603050405020304" pitchFamily="18" charset="0"/>
              </a:rPr>
              <a:t>повернення</a:t>
            </a:r>
            <a:r>
              <a:rPr lang="ru-RU" sz="2600" b="1" dirty="0">
                <a:solidFill>
                  <a:srgbClr val="CC0099"/>
                </a:solidFill>
                <a:latin typeface="Times New Roman" panose="02020603050405020304" pitchFamily="18" charset="0"/>
                <a:cs typeface="Times New Roman" panose="02020603050405020304" pitchFamily="18" charset="0"/>
              </a:rPr>
              <a:t> контенту у </a:t>
            </a:r>
            <a:r>
              <a:rPr lang="ru-RU" sz="2600" b="1" dirty="0" err="1">
                <a:solidFill>
                  <a:srgbClr val="CC0099"/>
                </a:solidFill>
                <a:latin typeface="Times New Roman" panose="02020603050405020304" pitchFamily="18" charset="0"/>
                <a:cs typeface="Times New Roman" panose="02020603050405020304" pitchFamily="18" charset="0"/>
              </a:rPr>
              <a:t>сторіс</a:t>
            </a:r>
            <a:r>
              <a:rPr lang="ru-RU" sz="2600" b="1" dirty="0">
                <a:solidFill>
                  <a:srgbClr val="CC0099"/>
                </a:solidFill>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68D76712-89BF-C5F0-B18A-C8079F991972}"/>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a:off x="7952405" y="744888"/>
            <a:ext cx="3911564" cy="4887350"/>
          </a:xfrm>
          <a:prstGeom prst="rect">
            <a:avLst/>
          </a:prstGeom>
        </p:spPr>
      </p:pic>
    </p:spTree>
    <p:extLst>
      <p:ext uri="{BB962C8B-B14F-4D97-AF65-F5344CB8AC3E}">
        <p14:creationId xmlns:p14="http://schemas.microsoft.com/office/powerpoint/2010/main" val="3094002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26FF814-A822-4FEA-CA0A-8CE120DEE030}"/>
              </a:ext>
            </a:extLst>
          </p:cNvPr>
          <p:cNvPicPr>
            <a:picLocks noChangeAspect="1"/>
          </p:cNvPicPr>
          <p:nvPr/>
        </p:nvPicPr>
        <p:blipFill rotWithShape="1">
          <a:blip r:embed="rId2">
            <a:extLst>
              <a:ext uri="{28A0092B-C50C-407E-A947-70E740481C1C}">
                <a14:useLocalDpi xmlns:a14="http://schemas.microsoft.com/office/drawing/2010/main" val="0"/>
              </a:ext>
            </a:extLst>
          </a:blip>
          <a:srcRect t="6042" b="11042"/>
          <a:stretch/>
        </p:blipFill>
        <p:spPr>
          <a:xfrm>
            <a:off x="4763690" y="585787"/>
            <a:ext cx="3161109" cy="5686425"/>
          </a:xfrm>
          <a:prstGeom prst="rect">
            <a:avLst/>
          </a:prstGeom>
        </p:spPr>
      </p:pic>
      <p:pic>
        <p:nvPicPr>
          <p:cNvPr id="5" name="Рисунок 4">
            <a:extLst>
              <a:ext uri="{FF2B5EF4-FFF2-40B4-BE49-F238E27FC236}">
                <a16:creationId xmlns:a16="http://schemas.microsoft.com/office/drawing/2014/main" id="{DF04FEC8-D550-F38E-DB17-204AF7C92C06}"/>
              </a:ext>
            </a:extLst>
          </p:cNvPr>
          <p:cNvPicPr>
            <a:picLocks noChangeAspect="1"/>
          </p:cNvPicPr>
          <p:nvPr/>
        </p:nvPicPr>
        <p:blipFill rotWithShape="1">
          <a:blip r:embed="rId3">
            <a:extLst>
              <a:ext uri="{28A0092B-C50C-407E-A947-70E740481C1C}">
                <a14:useLocalDpi xmlns:a14="http://schemas.microsoft.com/office/drawing/2010/main" val="0"/>
              </a:ext>
            </a:extLst>
          </a:blip>
          <a:srcRect l="1356" t="6041" r="-1356" b="11041"/>
          <a:stretch/>
        </p:blipFill>
        <p:spPr>
          <a:xfrm>
            <a:off x="8323045" y="635014"/>
            <a:ext cx="3161109" cy="5686426"/>
          </a:xfrm>
          <a:prstGeom prst="rect">
            <a:avLst/>
          </a:prstGeom>
        </p:spPr>
      </p:pic>
      <p:pic>
        <p:nvPicPr>
          <p:cNvPr id="7" name="Рисунок 6">
            <a:extLst>
              <a:ext uri="{FF2B5EF4-FFF2-40B4-BE49-F238E27FC236}">
                <a16:creationId xmlns:a16="http://schemas.microsoft.com/office/drawing/2014/main" id="{96375DB0-1FED-9EF4-A441-95E8380DA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64" y="635014"/>
            <a:ext cx="3909981" cy="5887971"/>
          </a:xfrm>
          <a:prstGeom prst="rect">
            <a:avLst/>
          </a:prstGeom>
          <a:ln>
            <a:solidFill>
              <a:schemeClr val="tx1">
                <a:lumMod val="65000"/>
                <a:lumOff val="35000"/>
              </a:schemeClr>
            </a:solidFill>
          </a:ln>
        </p:spPr>
      </p:pic>
    </p:spTree>
    <p:extLst>
      <p:ext uri="{BB962C8B-B14F-4D97-AF65-F5344CB8AC3E}">
        <p14:creationId xmlns:p14="http://schemas.microsoft.com/office/powerpoint/2010/main" val="185162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D496BBA-6B88-B95E-A5C7-48349E6EA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69" y="163258"/>
            <a:ext cx="2870339" cy="5869064"/>
          </a:xfrm>
          <a:prstGeom prst="rect">
            <a:avLst/>
          </a:prstGeom>
        </p:spPr>
      </p:pic>
      <p:pic>
        <p:nvPicPr>
          <p:cNvPr id="5" name="Рисунок 4">
            <a:extLst>
              <a:ext uri="{FF2B5EF4-FFF2-40B4-BE49-F238E27FC236}">
                <a16:creationId xmlns:a16="http://schemas.microsoft.com/office/drawing/2014/main" id="{71A74577-5065-1481-9E23-60DF9EEF3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014" y="1301516"/>
            <a:ext cx="2429986" cy="4254968"/>
          </a:xfrm>
          <a:prstGeom prst="rect">
            <a:avLst/>
          </a:prstGeom>
        </p:spPr>
      </p:pic>
      <p:pic>
        <p:nvPicPr>
          <p:cNvPr id="7" name="Рисунок 6">
            <a:extLst>
              <a:ext uri="{FF2B5EF4-FFF2-40B4-BE49-F238E27FC236}">
                <a16:creationId xmlns:a16="http://schemas.microsoft.com/office/drawing/2014/main" id="{249C8466-5289-6CAB-E206-F580B258F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933" y="467148"/>
            <a:ext cx="3165193" cy="5565174"/>
          </a:xfrm>
          <a:prstGeom prst="rect">
            <a:avLst/>
          </a:prstGeom>
        </p:spPr>
      </p:pic>
      <p:pic>
        <p:nvPicPr>
          <p:cNvPr id="9" name="Рисунок 8">
            <a:extLst>
              <a:ext uri="{FF2B5EF4-FFF2-40B4-BE49-F238E27FC236}">
                <a16:creationId xmlns:a16="http://schemas.microsoft.com/office/drawing/2014/main" id="{EE96BE25-E7C5-87FD-BF0F-BB28CD14AB91}"/>
              </a:ext>
            </a:extLst>
          </p:cNvPr>
          <p:cNvPicPr>
            <a:picLocks noChangeAspect="1"/>
          </p:cNvPicPr>
          <p:nvPr/>
        </p:nvPicPr>
        <p:blipFill rotWithShape="1">
          <a:blip r:embed="rId5">
            <a:extLst>
              <a:ext uri="{28A0092B-C50C-407E-A947-70E740481C1C}">
                <a14:useLocalDpi xmlns:a14="http://schemas.microsoft.com/office/drawing/2010/main" val="0"/>
              </a:ext>
            </a:extLst>
          </a:blip>
          <a:srcRect l="9332" r="10344"/>
          <a:stretch/>
        </p:blipFill>
        <p:spPr>
          <a:xfrm>
            <a:off x="91480" y="467148"/>
            <a:ext cx="3279264" cy="5565174"/>
          </a:xfrm>
          <a:prstGeom prst="rect">
            <a:avLst/>
          </a:prstGeom>
        </p:spPr>
      </p:pic>
    </p:spTree>
    <p:extLst>
      <p:ext uri="{BB962C8B-B14F-4D97-AF65-F5344CB8AC3E}">
        <p14:creationId xmlns:p14="http://schemas.microsoft.com/office/powerpoint/2010/main" val="878732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B0DC2A3-EA69-C97B-166B-684D61948FCC}"/>
              </a:ext>
            </a:extLst>
          </p:cNvPr>
          <p:cNvPicPr>
            <a:picLocks noChangeAspect="1"/>
          </p:cNvPicPr>
          <p:nvPr/>
        </p:nvPicPr>
        <p:blipFill rotWithShape="1">
          <a:blip r:embed="rId2">
            <a:extLst>
              <a:ext uri="{28A0092B-C50C-407E-A947-70E740481C1C}">
                <a14:useLocalDpi xmlns:a14="http://schemas.microsoft.com/office/drawing/2010/main" val="0"/>
              </a:ext>
            </a:extLst>
          </a:blip>
          <a:srcRect l="33868" t="24691" r="5017" b="20794"/>
          <a:stretch/>
        </p:blipFill>
        <p:spPr>
          <a:xfrm>
            <a:off x="663952" y="561600"/>
            <a:ext cx="10286639" cy="57348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Рукописный ввод 2">
                <a:extLst>
                  <a:ext uri="{FF2B5EF4-FFF2-40B4-BE49-F238E27FC236}">
                    <a16:creationId xmlns:a16="http://schemas.microsoft.com/office/drawing/2014/main" id="{46E0AF11-1DF4-4AE5-F32F-E9C4165A290B}"/>
                  </a:ext>
                </a:extLst>
              </p14:cNvPr>
              <p14:cNvContentPartPr/>
              <p14:nvPr/>
            </p14:nvContentPartPr>
            <p14:xfrm>
              <a:off x="8319406" y="1016095"/>
              <a:ext cx="380520" cy="34560"/>
            </p14:xfrm>
          </p:contentPart>
        </mc:Choice>
        <mc:Fallback xmlns="">
          <p:pic>
            <p:nvPicPr>
              <p:cNvPr id="3" name="Рукописный ввод 2">
                <a:extLst>
                  <a:ext uri="{FF2B5EF4-FFF2-40B4-BE49-F238E27FC236}">
                    <a16:creationId xmlns:a16="http://schemas.microsoft.com/office/drawing/2014/main" id="{46E0AF11-1DF4-4AE5-F32F-E9C4165A290B}"/>
                  </a:ext>
                </a:extLst>
              </p:cNvPr>
              <p:cNvPicPr/>
              <p:nvPr/>
            </p:nvPicPr>
            <p:blipFill>
              <a:blip r:embed="rId4"/>
              <a:stretch>
                <a:fillRect/>
              </a:stretch>
            </p:blipFill>
            <p:spPr>
              <a:xfrm>
                <a:off x="8265766" y="908095"/>
                <a:ext cx="488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Рукописный ввод 3">
                <a:extLst>
                  <a:ext uri="{FF2B5EF4-FFF2-40B4-BE49-F238E27FC236}">
                    <a16:creationId xmlns:a16="http://schemas.microsoft.com/office/drawing/2014/main" id="{6C8DA348-C648-74CC-9E58-0B9F1FAC7D52}"/>
                  </a:ext>
                </a:extLst>
              </p14:cNvPr>
              <p14:cNvContentPartPr/>
              <p14:nvPr/>
            </p14:nvContentPartPr>
            <p14:xfrm>
              <a:off x="8636926" y="1047415"/>
              <a:ext cx="360" cy="360"/>
            </p14:xfrm>
          </p:contentPart>
        </mc:Choice>
        <mc:Fallback xmlns="">
          <p:pic>
            <p:nvPicPr>
              <p:cNvPr id="4" name="Рукописный ввод 3">
                <a:extLst>
                  <a:ext uri="{FF2B5EF4-FFF2-40B4-BE49-F238E27FC236}">
                    <a16:creationId xmlns:a16="http://schemas.microsoft.com/office/drawing/2014/main" id="{6C8DA348-C648-74CC-9E58-0B9F1FAC7D52}"/>
                  </a:ext>
                </a:extLst>
              </p:cNvPr>
              <p:cNvPicPr/>
              <p:nvPr/>
            </p:nvPicPr>
            <p:blipFill>
              <a:blip r:embed="rId6"/>
              <a:stretch>
                <a:fillRect/>
              </a:stretch>
            </p:blipFill>
            <p:spPr>
              <a:xfrm>
                <a:off x="8583286" y="9397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Рукописный ввод 5">
                <a:extLst>
                  <a:ext uri="{FF2B5EF4-FFF2-40B4-BE49-F238E27FC236}">
                    <a16:creationId xmlns:a16="http://schemas.microsoft.com/office/drawing/2014/main" id="{DA91EB10-16E0-A285-A0B7-2A0B4DB9EB95}"/>
                  </a:ext>
                </a:extLst>
              </p14:cNvPr>
              <p14:cNvContentPartPr/>
              <p14:nvPr/>
            </p14:nvContentPartPr>
            <p14:xfrm>
              <a:off x="8636926" y="1047415"/>
              <a:ext cx="360" cy="360"/>
            </p14:xfrm>
          </p:contentPart>
        </mc:Choice>
        <mc:Fallback xmlns="">
          <p:pic>
            <p:nvPicPr>
              <p:cNvPr id="6" name="Рукописный ввод 5">
                <a:extLst>
                  <a:ext uri="{FF2B5EF4-FFF2-40B4-BE49-F238E27FC236}">
                    <a16:creationId xmlns:a16="http://schemas.microsoft.com/office/drawing/2014/main" id="{DA91EB10-16E0-A285-A0B7-2A0B4DB9EB95}"/>
                  </a:ext>
                </a:extLst>
              </p:cNvPr>
              <p:cNvPicPr/>
              <p:nvPr/>
            </p:nvPicPr>
            <p:blipFill>
              <a:blip r:embed="rId6"/>
              <a:stretch>
                <a:fillRect/>
              </a:stretch>
            </p:blipFill>
            <p:spPr>
              <a:xfrm>
                <a:off x="8583286" y="9397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Рукописный ввод 6">
                <a:extLst>
                  <a:ext uri="{FF2B5EF4-FFF2-40B4-BE49-F238E27FC236}">
                    <a16:creationId xmlns:a16="http://schemas.microsoft.com/office/drawing/2014/main" id="{475D0013-12A7-CB0B-79FE-F842B01C0F09}"/>
                  </a:ext>
                </a:extLst>
              </p14:cNvPr>
              <p14:cNvContentPartPr/>
              <p14:nvPr/>
            </p14:nvContentPartPr>
            <p14:xfrm>
              <a:off x="8644846" y="1047415"/>
              <a:ext cx="360" cy="360"/>
            </p14:xfrm>
          </p:contentPart>
        </mc:Choice>
        <mc:Fallback xmlns="">
          <p:pic>
            <p:nvPicPr>
              <p:cNvPr id="7" name="Рукописный ввод 6">
                <a:extLst>
                  <a:ext uri="{FF2B5EF4-FFF2-40B4-BE49-F238E27FC236}">
                    <a16:creationId xmlns:a16="http://schemas.microsoft.com/office/drawing/2014/main" id="{475D0013-12A7-CB0B-79FE-F842B01C0F09}"/>
                  </a:ext>
                </a:extLst>
              </p:cNvPr>
              <p:cNvPicPr/>
              <p:nvPr/>
            </p:nvPicPr>
            <p:blipFill>
              <a:blip r:embed="rId6"/>
              <a:stretch>
                <a:fillRect/>
              </a:stretch>
            </p:blipFill>
            <p:spPr>
              <a:xfrm>
                <a:off x="8591206" y="9397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Рукописный ввод 7">
                <a:extLst>
                  <a:ext uri="{FF2B5EF4-FFF2-40B4-BE49-F238E27FC236}">
                    <a16:creationId xmlns:a16="http://schemas.microsoft.com/office/drawing/2014/main" id="{788EAC8C-F91B-440B-3704-365B6FCF3EF5}"/>
                  </a:ext>
                </a:extLst>
              </p14:cNvPr>
              <p14:cNvContentPartPr/>
              <p14:nvPr/>
            </p14:nvContentPartPr>
            <p14:xfrm>
              <a:off x="8658166" y="1047415"/>
              <a:ext cx="360" cy="360"/>
            </p14:xfrm>
          </p:contentPart>
        </mc:Choice>
        <mc:Fallback xmlns="">
          <p:pic>
            <p:nvPicPr>
              <p:cNvPr id="8" name="Рукописный ввод 7">
                <a:extLst>
                  <a:ext uri="{FF2B5EF4-FFF2-40B4-BE49-F238E27FC236}">
                    <a16:creationId xmlns:a16="http://schemas.microsoft.com/office/drawing/2014/main" id="{788EAC8C-F91B-440B-3704-365B6FCF3EF5}"/>
                  </a:ext>
                </a:extLst>
              </p:cNvPr>
              <p:cNvPicPr/>
              <p:nvPr/>
            </p:nvPicPr>
            <p:blipFill>
              <a:blip r:embed="rId6"/>
              <a:stretch>
                <a:fillRect/>
              </a:stretch>
            </p:blipFill>
            <p:spPr>
              <a:xfrm>
                <a:off x="8604526" y="9397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Рукописный ввод 8">
                <a:extLst>
                  <a:ext uri="{FF2B5EF4-FFF2-40B4-BE49-F238E27FC236}">
                    <a16:creationId xmlns:a16="http://schemas.microsoft.com/office/drawing/2014/main" id="{A3AE2B5D-5804-240A-44BB-DD521437F821}"/>
                  </a:ext>
                </a:extLst>
              </p14:cNvPr>
              <p14:cNvContentPartPr/>
              <p14:nvPr/>
            </p14:nvContentPartPr>
            <p14:xfrm>
              <a:off x="8676886" y="1052815"/>
              <a:ext cx="360" cy="360"/>
            </p14:xfrm>
          </p:contentPart>
        </mc:Choice>
        <mc:Fallback xmlns="">
          <p:pic>
            <p:nvPicPr>
              <p:cNvPr id="9" name="Рукописный ввод 8">
                <a:extLst>
                  <a:ext uri="{FF2B5EF4-FFF2-40B4-BE49-F238E27FC236}">
                    <a16:creationId xmlns:a16="http://schemas.microsoft.com/office/drawing/2014/main" id="{A3AE2B5D-5804-240A-44BB-DD521437F821}"/>
                  </a:ext>
                </a:extLst>
              </p:cNvPr>
              <p:cNvPicPr/>
              <p:nvPr/>
            </p:nvPicPr>
            <p:blipFill>
              <a:blip r:embed="rId6"/>
              <a:stretch>
                <a:fillRect/>
              </a:stretch>
            </p:blipFill>
            <p:spPr>
              <a:xfrm>
                <a:off x="8622886" y="9451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Рукописный ввод 9">
                <a:extLst>
                  <a:ext uri="{FF2B5EF4-FFF2-40B4-BE49-F238E27FC236}">
                    <a16:creationId xmlns:a16="http://schemas.microsoft.com/office/drawing/2014/main" id="{D44A4901-EFBA-3EB2-C795-156C9CD53815}"/>
                  </a:ext>
                </a:extLst>
              </p14:cNvPr>
              <p14:cNvContentPartPr/>
              <p14:nvPr/>
            </p14:nvContentPartPr>
            <p14:xfrm>
              <a:off x="8699926" y="992880"/>
              <a:ext cx="360" cy="360"/>
            </p14:xfrm>
          </p:contentPart>
        </mc:Choice>
        <mc:Fallback xmlns="">
          <p:pic>
            <p:nvPicPr>
              <p:cNvPr id="10" name="Рукописный ввод 9">
                <a:extLst>
                  <a:ext uri="{FF2B5EF4-FFF2-40B4-BE49-F238E27FC236}">
                    <a16:creationId xmlns:a16="http://schemas.microsoft.com/office/drawing/2014/main" id="{D44A4901-EFBA-3EB2-C795-156C9CD53815}"/>
                  </a:ext>
                </a:extLst>
              </p:cNvPr>
              <p:cNvPicPr/>
              <p:nvPr/>
            </p:nvPicPr>
            <p:blipFill>
              <a:blip r:embed="rId6"/>
              <a:stretch>
                <a:fillRect/>
              </a:stretch>
            </p:blipFill>
            <p:spPr>
              <a:xfrm>
                <a:off x="8645926" y="884880"/>
                <a:ext cx="108000" cy="216000"/>
              </a:xfrm>
              <a:prstGeom prst="rect">
                <a:avLst/>
              </a:prstGeom>
            </p:spPr>
          </p:pic>
        </mc:Fallback>
      </mc:AlternateContent>
      <p:sp>
        <p:nvSpPr>
          <p:cNvPr id="23" name="TextBox 22">
            <a:extLst>
              <a:ext uri="{FF2B5EF4-FFF2-40B4-BE49-F238E27FC236}">
                <a16:creationId xmlns:a16="http://schemas.microsoft.com/office/drawing/2014/main" id="{1EF2A3C4-6555-F7E2-D150-E6CC81DF4E3A}"/>
              </a:ext>
            </a:extLst>
          </p:cNvPr>
          <p:cNvSpPr txBox="1"/>
          <p:nvPr/>
        </p:nvSpPr>
        <p:spPr>
          <a:xfrm>
            <a:off x="8147538" y="831429"/>
            <a:ext cx="912063" cy="369332"/>
          </a:xfrm>
          <a:prstGeom prst="rect">
            <a:avLst/>
          </a:prstGeom>
          <a:noFill/>
        </p:spPr>
        <p:txBody>
          <a:bodyPr wrap="square" rtlCol="0">
            <a:spAutoFit/>
          </a:bodyPr>
          <a:lstStyle/>
          <a:p>
            <a:r>
              <a:rPr lang="ru-UA" b="1" dirty="0">
                <a:solidFill>
                  <a:schemeClr val="bg1"/>
                </a:solidFill>
                <a:latin typeface="Times New Roman" panose="02020603050405020304" pitchFamily="18" charset="0"/>
                <a:cs typeface="Times New Roman" panose="02020603050405020304" pitchFamily="18" charset="0"/>
              </a:rPr>
              <a:t>2024</a:t>
            </a:r>
          </a:p>
        </p:txBody>
      </p:sp>
    </p:spTree>
    <p:extLst>
      <p:ext uri="{BB962C8B-B14F-4D97-AF65-F5344CB8AC3E}">
        <p14:creationId xmlns:p14="http://schemas.microsoft.com/office/powerpoint/2010/main" val="138872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FCF1B10-22AF-441D-9B7E-540FB7341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181" y="401714"/>
            <a:ext cx="3330441" cy="6054571"/>
          </a:xfrm>
          <a:prstGeom prst="rect">
            <a:avLst/>
          </a:prstGeom>
          <a:ln>
            <a:solidFill>
              <a:schemeClr val="bg2">
                <a:lumMod val="75000"/>
              </a:schemeClr>
            </a:solidFill>
          </a:ln>
        </p:spPr>
      </p:pic>
      <p:pic>
        <p:nvPicPr>
          <p:cNvPr id="5" name="Рисунок 4">
            <a:extLst>
              <a:ext uri="{FF2B5EF4-FFF2-40B4-BE49-F238E27FC236}">
                <a16:creationId xmlns:a16="http://schemas.microsoft.com/office/drawing/2014/main" id="{EC45DCBF-C6B9-4011-8034-F71469C39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94" y="372860"/>
            <a:ext cx="3186231" cy="5925845"/>
          </a:xfrm>
          <a:prstGeom prst="rect">
            <a:avLst/>
          </a:prstGeom>
          <a:ln>
            <a:solidFill>
              <a:schemeClr val="bg2">
                <a:lumMod val="75000"/>
              </a:schemeClr>
            </a:solidFill>
          </a:ln>
        </p:spPr>
      </p:pic>
      <p:pic>
        <p:nvPicPr>
          <p:cNvPr id="4" name="Рисунок 3">
            <a:extLst>
              <a:ext uri="{FF2B5EF4-FFF2-40B4-BE49-F238E27FC236}">
                <a16:creationId xmlns:a16="http://schemas.microsoft.com/office/drawing/2014/main" id="{03F35E7D-9A0C-0AC4-B1F7-A93A0A5F7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795" y="372860"/>
            <a:ext cx="3879527" cy="6054571"/>
          </a:xfrm>
          <a:prstGeom prst="rect">
            <a:avLst/>
          </a:prstGeom>
        </p:spPr>
      </p:pic>
      <p:cxnSp>
        <p:nvCxnSpPr>
          <p:cNvPr id="7" name="Прямая со стрелкой 6">
            <a:extLst>
              <a:ext uri="{FF2B5EF4-FFF2-40B4-BE49-F238E27FC236}">
                <a16:creationId xmlns:a16="http://schemas.microsoft.com/office/drawing/2014/main" id="{BF5C0D0B-0B3D-AAC1-BFAD-3DAB2D58586B}"/>
              </a:ext>
            </a:extLst>
          </p:cNvPr>
          <p:cNvCxnSpPr/>
          <p:nvPr/>
        </p:nvCxnSpPr>
        <p:spPr>
          <a:xfrm>
            <a:off x="983226" y="4739148"/>
            <a:ext cx="3264309" cy="5899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655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FF7759F-3EC6-2FA4-357E-63A4AC257E3E}"/>
              </a:ext>
            </a:extLst>
          </p:cNvPr>
          <p:cNvPicPr>
            <a:picLocks noChangeAspect="1"/>
          </p:cNvPicPr>
          <p:nvPr/>
        </p:nvPicPr>
        <p:blipFill rotWithShape="1">
          <a:blip r:embed="rId2">
            <a:extLst>
              <a:ext uri="{28A0092B-C50C-407E-A947-70E740481C1C}">
                <a14:useLocalDpi xmlns:a14="http://schemas.microsoft.com/office/drawing/2010/main" val="0"/>
              </a:ext>
            </a:extLst>
          </a:blip>
          <a:srcRect l="53556" r="14914"/>
          <a:stretch/>
        </p:blipFill>
        <p:spPr>
          <a:xfrm>
            <a:off x="4537787" y="218640"/>
            <a:ext cx="3654491" cy="6478894"/>
          </a:xfrm>
          <a:prstGeom prst="rect">
            <a:avLst/>
          </a:prstGeom>
        </p:spPr>
      </p:pic>
      <p:pic>
        <p:nvPicPr>
          <p:cNvPr id="2" name="Рисунок 1">
            <a:extLst>
              <a:ext uri="{FF2B5EF4-FFF2-40B4-BE49-F238E27FC236}">
                <a16:creationId xmlns:a16="http://schemas.microsoft.com/office/drawing/2014/main" id="{10CA6800-B6C5-F23A-C02E-7FCA8093B348}"/>
              </a:ext>
            </a:extLst>
          </p:cNvPr>
          <p:cNvPicPr>
            <a:picLocks noChangeAspect="1"/>
          </p:cNvPicPr>
          <p:nvPr/>
        </p:nvPicPr>
        <p:blipFill rotWithShape="1">
          <a:blip r:embed="rId2">
            <a:extLst>
              <a:ext uri="{28A0092B-C50C-407E-A947-70E740481C1C}">
                <a14:useLocalDpi xmlns:a14="http://schemas.microsoft.com/office/drawing/2010/main" val="0"/>
              </a:ext>
            </a:extLst>
          </a:blip>
          <a:srcRect t="10509" r="77534" b="12143"/>
          <a:stretch/>
        </p:blipFill>
        <p:spPr>
          <a:xfrm>
            <a:off x="839871" y="148034"/>
            <a:ext cx="3405558" cy="6553894"/>
          </a:xfrm>
          <a:prstGeom prst="rect">
            <a:avLst/>
          </a:prstGeom>
        </p:spPr>
      </p:pic>
    </p:spTree>
    <p:extLst>
      <p:ext uri="{BB962C8B-B14F-4D97-AF65-F5344CB8AC3E}">
        <p14:creationId xmlns:p14="http://schemas.microsoft.com/office/powerpoint/2010/main" val="346220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CFC023F-6E25-B8DE-23CD-BC5BF7F0E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9" y="182598"/>
            <a:ext cx="6033211" cy="6492803"/>
          </a:xfrm>
          <a:prstGeom prst="rect">
            <a:avLst/>
          </a:prstGeom>
          <a:ln>
            <a:solidFill>
              <a:schemeClr val="tx1">
                <a:lumMod val="75000"/>
                <a:lumOff val="25000"/>
              </a:schemeClr>
            </a:solidFill>
          </a:ln>
        </p:spPr>
      </p:pic>
      <p:pic>
        <p:nvPicPr>
          <p:cNvPr id="7" name="Рисунок 6">
            <a:extLst>
              <a:ext uri="{FF2B5EF4-FFF2-40B4-BE49-F238E27FC236}">
                <a16:creationId xmlns:a16="http://schemas.microsoft.com/office/drawing/2014/main" id="{6F3D1821-5B4C-B47C-510B-F5DA8CD11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50" y="151132"/>
            <a:ext cx="5738357" cy="6492803"/>
          </a:xfrm>
          <a:prstGeom prst="rect">
            <a:avLst/>
          </a:prstGeom>
          <a:ln>
            <a:solidFill>
              <a:schemeClr val="tx1">
                <a:lumMod val="75000"/>
                <a:lumOff val="25000"/>
              </a:schemeClr>
            </a:solidFill>
          </a:ln>
        </p:spPr>
      </p:pic>
    </p:spTree>
    <p:extLst>
      <p:ext uri="{BB962C8B-B14F-4D97-AF65-F5344CB8AC3E}">
        <p14:creationId xmlns:p14="http://schemas.microsoft.com/office/powerpoint/2010/main" val="3687875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09CD85-41DB-0FC6-AF55-129AFCE8F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520" y="131851"/>
            <a:ext cx="4282811" cy="6424217"/>
          </a:xfrm>
          <a:prstGeom prst="rect">
            <a:avLst/>
          </a:prstGeom>
          <a:ln>
            <a:solidFill>
              <a:schemeClr val="tx1">
                <a:lumMod val="75000"/>
                <a:lumOff val="25000"/>
              </a:schemeClr>
            </a:solidFill>
          </a:ln>
        </p:spPr>
      </p:pic>
      <p:pic>
        <p:nvPicPr>
          <p:cNvPr id="5" name="Рисунок 4">
            <a:extLst>
              <a:ext uri="{FF2B5EF4-FFF2-40B4-BE49-F238E27FC236}">
                <a16:creationId xmlns:a16="http://schemas.microsoft.com/office/drawing/2014/main" id="{656B0E83-27E4-7AFD-A1F3-9F75FD281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230" y="-5827532"/>
            <a:ext cx="8567656" cy="12553681"/>
          </a:xfrm>
          <a:prstGeom prst="rect">
            <a:avLst/>
          </a:prstGeom>
          <a:ln>
            <a:solidFill>
              <a:schemeClr val="tx1">
                <a:lumMod val="75000"/>
                <a:lumOff val="25000"/>
              </a:schemeClr>
            </a:solidFill>
          </a:ln>
        </p:spPr>
      </p:pic>
    </p:spTree>
    <p:extLst>
      <p:ext uri="{BB962C8B-B14F-4D97-AF65-F5344CB8AC3E}">
        <p14:creationId xmlns:p14="http://schemas.microsoft.com/office/powerpoint/2010/main" val="1801472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C20007A-40A8-53EF-FB32-40BA7EE26ED1}"/>
              </a:ext>
            </a:extLst>
          </p:cNvPr>
          <p:cNvPicPr>
            <a:picLocks noChangeAspect="1"/>
          </p:cNvPicPr>
          <p:nvPr/>
        </p:nvPicPr>
        <p:blipFill rotWithShape="1">
          <a:blip r:embed="rId2">
            <a:extLst>
              <a:ext uri="{28A0092B-C50C-407E-A947-70E740481C1C}">
                <a14:useLocalDpi xmlns:a14="http://schemas.microsoft.com/office/drawing/2010/main" val="0"/>
              </a:ext>
            </a:extLst>
          </a:blip>
          <a:srcRect l="4958" r="5774"/>
          <a:stretch/>
        </p:blipFill>
        <p:spPr>
          <a:xfrm>
            <a:off x="3956180" y="205460"/>
            <a:ext cx="3741576" cy="6462320"/>
          </a:xfrm>
          <a:prstGeom prst="rect">
            <a:avLst/>
          </a:prstGeom>
          <a:ln>
            <a:solidFill>
              <a:schemeClr val="tx1">
                <a:lumMod val="75000"/>
                <a:lumOff val="25000"/>
              </a:schemeClr>
            </a:solidFill>
          </a:ln>
        </p:spPr>
      </p:pic>
      <p:pic>
        <p:nvPicPr>
          <p:cNvPr id="5" name="Рисунок 4">
            <a:extLst>
              <a:ext uri="{FF2B5EF4-FFF2-40B4-BE49-F238E27FC236}">
                <a16:creationId xmlns:a16="http://schemas.microsoft.com/office/drawing/2014/main" id="{2EBDF42B-BFF8-8800-A34E-32B1A9FC7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471" y="205460"/>
            <a:ext cx="4298053" cy="6447079"/>
          </a:xfrm>
          <a:prstGeom prst="rect">
            <a:avLst/>
          </a:prstGeom>
          <a:ln>
            <a:solidFill>
              <a:schemeClr val="tx1">
                <a:lumMod val="75000"/>
                <a:lumOff val="25000"/>
              </a:schemeClr>
            </a:solidFill>
          </a:ln>
        </p:spPr>
      </p:pic>
      <p:pic>
        <p:nvPicPr>
          <p:cNvPr id="7" name="Рисунок 6">
            <a:extLst>
              <a:ext uri="{FF2B5EF4-FFF2-40B4-BE49-F238E27FC236}">
                <a16:creationId xmlns:a16="http://schemas.microsoft.com/office/drawing/2014/main" id="{69EACADC-07E0-D8F2-7F6E-25C66884D1AF}"/>
              </a:ext>
            </a:extLst>
          </p:cNvPr>
          <p:cNvPicPr>
            <a:picLocks noChangeAspect="1"/>
          </p:cNvPicPr>
          <p:nvPr/>
        </p:nvPicPr>
        <p:blipFill rotWithShape="1">
          <a:blip r:embed="rId4">
            <a:extLst>
              <a:ext uri="{28A0092B-C50C-407E-A947-70E740481C1C}">
                <a14:useLocalDpi xmlns:a14="http://schemas.microsoft.com/office/drawing/2010/main" val="0"/>
              </a:ext>
            </a:extLst>
          </a:blip>
          <a:srcRect l="4643" r="6411"/>
          <a:stretch/>
        </p:blipFill>
        <p:spPr>
          <a:xfrm>
            <a:off x="139958" y="205460"/>
            <a:ext cx="3741576" cy="6447079"/>
          </a:xfrm>
          <a:prstGeom prst="rect">
            <a:avLst/>
          </a:prstGeom>
          <a:ln>
            <a:solidFill>
              <a:schemeClr val="tx1">
                <a:lumMod val="75000"/>
                <a:lumOff val="25000"/>
              </a:schemeClr>
            </a:solidFill>
          </a:ln>
        </p:spPr>
      </p:pic>
    </p:spTree>
    <p:extLst>
      <p:ext uri="{BB962C8B-B14F-4D97-AF65-F5344CB8AC3E}">
        <p14:creationId xmlns:p14="http://schemas.microsoft.com/office/powerpoint/2010/main" val="208212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C01B4B6-EEA5-4948-B731-3C19BF82BFD3}"/>
              </a:ext>
            </a:extLst>
          </p:cNvPr>
          <p:cNvSpPr>
            <a:spLocks noGrp="1"/>
          </p:cNvSpPr>
          <p:nvPr>
            <p:ph type="dt" sz="half" idx="10"/>
          </p:nvPr>
        </p:nvSpPr>
        <p:spPr/>
        <p:txBody>
          <a:bodyPr/>
          <a:lstStyle/>
          <a:p>
            <a:pPr rtl="0"/>
            <a:fld id="{14D5EF43-AECB-4459-AE90-3AFB54138C76}" type="datetime1">
              <a:rPr lang="ru-RU" smtClean="0"/>
              <a:t>09.03.2024</a:t>
            </a:fld>
            <a:endParaRPr lang="en-US" dirty="0"/>
          </a:p>
        </p:txBody>
      </p:sp>
      <p:pic>
        <p:nvPicPr>
          <p:cNvPr id="6" name="Рисунок 5">
            <a:extLst>
              <a:ext uri="{FF2B5EF4-FFF2-40B4-BE49-F238E27FC236}">
                <a16:creationId xmlns:a16="http://schemas.microsoft.com/office/drawing/2014/main" id="{655813ED-A865-4B26-8A99-89A7E7D8E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1801" y="257451"/>
            <a:ext cx="2943915" cy="5322333"/>
          </a:xfrm>
          <a:prstGeom prst="rect">
            <a:avLst/>
          </a:prstGeom>
          <a:ln>
            <a:solidFill>
              <a:srgbClr val="9CAAB8"/>
            </a:solidFill>
          </a:ln>
        </p:spPr>
      </p:pic>
      <p:pic>
        <p:nvPicPr>
          <p:cNvPr id="8" name="Рисунок 7">
            <a:extLst>
              <a:ext uri="{FF2B5EF4-FFF2-40B4-BE49-F238E27FC236}">
                <a16:creationId xmlns:a16="http://schemas.microsoft.com/office/drawing/2014/main" id="{B9816014-9006-4376-9668-492FE8F03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42" y="257452"/>
            <a:ext cx="2793201" cy="4951935"/>
          </a:xfrm>
          <a:prstGeom prst="rect">
            <a:avLst/>
          </a:prstGeom>
          <a:ln>
            <a:solidFill>
              <a:srgbClr val="9CAAB8"/>
            </a:solidFill>
          </a:ln>
        </p:spPr>
      </p:pic>
      <p:pic>
        <p:nvPicPr>
          <p:cNvPr id="10" name="Рисунок 9">
            <a:extLst>
              <a:ext uri="{FF2B5EF4-FFF2-40B4-BE49-F238E27FC236}">
                <a16:creationId xmlns:a16="http://schemas.microsoft.com/office/drawing/2014/main" id="{CACEA082-F62E-4EC5-8354-6DA4F0AC6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070" y="257452"/>
            <a:ext cx="2757488" cy="3426781"/>
          </a:xfrm>
          <a:prstGeom prst="rect">
            <a:avLst/>
          </a:prstGeom>
          <a:ln>
            <a:solidFill>
              <a:srgbClr val="9CAAB8"/>
            </a:solidFill>
          </a:ln>
        </p:spPr>
      </p:pic>
      <p:pic>
        <p:nvPicPr>
          <p:cNvPr id="11" name="Рисунок 10">
            <a:extLst>
              <a:ext uri="{FF2B5EF4-FFF2-40B4-BE49-F238E27FC236}">
                <a16:creationId xmlns:a16="http://schemas.microsoft.com/office/drawing/2014/main" id="{AC5FB020-A767-4F39-AA72-C20B259B3D61}"/>
              </a:ext>
            </a:extLst>
          </p:cNvPr>
          <p:cNvPicPr>
            <a:picLocks noChangeAspect="1"/>
          </p:cNvPicPr>
          <p:nvPr/>
        </p:nvPicPr>
        <p:blipFill rotWithShape="1">
          <a:blip r:embed="rId4">
            <a:extLst>
              <a:ext uri="{28A0092B-C50C-407E-A947-70E740481C1C}">
                <a14:useLocalDpi xmlns:a14="http://schemas.microsoft.com/office/drawing/2010/main" val="0"/>
              </a:ext>
            </a:extLst>
          </a:blip>
          <a:srcRect t="18610" r="66693" b="53670"/>
          <a:stretch/>
        </p:blipFill>
        <p:spPr>
          <a:xfrm>
            <a:off x="1944819" y="4233256"/>
            <a:ext cx="1939890" cy="2006353"/>
          </a:xfrm>
          <a:prstGeom prst="rect">
            <a:avLst/>
          </a:prstGeom>
          <a:ln>
            <a:solidFill>
              <a:schemeClr val="tx1">
                <a:lumMod val="65000"/>
                <a:lumOff val="35000"/>
              </a:schemeClr>
            </a:solidFill>
          </a:ln>
        </p:spPr>
      </p:pic>
      <p:pic>
        <p:nvPicPr>
          <p:cNvPr id="12" name="Рисунок 11">
            <a:extLst>
              <a:ext uri="{FF2B5EF4-FFF2-40B4-BE49-F238E27FC236}">
                <a16:creationId xmlns:a16="http://schemas.microsoft.com/office/drawing/2014/main" id="{6B2834AF-E725-4FB5-AD6D-31712DE52CB3}"/>
              </a:ext>
            </a:extLst>
          </p:cNvPr>
          <p:cNvPicPr>
            <a:picLocks noChangeAspect="1"/>
          </p:cNvPicPr>
          <p:nvPr/>
        </p:nvPicPr>
        <p:blipFill rotWithShape="1">
          <a:blip r:embed="rId4">
            <a:extLst>
              <a:ext uri="{28A0092B-C50C-407E-A947-70E740481C1C}">
                <a14:useLocalDpi xmlns:a14="http://schemas.microsoft.com/office/drawing/2010/main" val="0"/>
              </a:ext>
            </a:extLst>
          </a:blip>
          <a:srcRect l="68078" t="46589" b="27245"/>
          <a:stretch/>
        </p:blipFill>
        <p:spPr>
          <a:xfrm>
            <a:off x="3993933" y="4233256"/>
            <a:ext cx="1969676" cy="2006353"/>
          </a:xfrm>
          <a:prstGeom prst="rect">
            <a:avLst/>
          </a:prstGeom>
          <a:ln>
            <a:solidFill>
              <a:schemeClr val="tx1">
                <a:lumMod val="65000"/>
                <a:lumOff val="35000"/>
              </a:schemeClr>
            </a:solidFill>
          </a:ln>
        </p:spPr>
      </p:pic>
      <p:cxnSp>
        <p:nvCxnSpPr>
          <p:cNvPr id="14" name="Прямая со стрелкой 13">
            <a:extLst>
              <a:ext uri="{FF2B5EF4-FFF2-40B4-BE49-F238E27FC236}">
                <a16:creationId xmlns:a16="http://schemas.microsoft.com/office/drawing/2014/main" id="{280A316F-6E40-4620-B521-F8FD06910D47}"/>
              </a:ext>
            </a:extLst>
          </p:cNvPr>
          <p:cNvCxnSpPr>
            <a:cxnSpLocks/>
            <a:endCxn id="12" idx="0"/>
          </p:cNvCxnSpPr>
          <p:nvPr/>
        </p:nvCxnSpPr>
        <p:spPr>
          <a:xfrm flipH="1">
            <a:off x="4978771" y="2624744"/>
            <a:ext cx="348637" cy="160851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5" name="Прямая со стрелкой 14">
            <a:extLst>
              <a:ext uri="{FF2B5EF4-FFF2-40B4-BE49-F238E27FC236}">
                <a16:creationId xmlns:a16="http://schemas.microsoft.com/office/drawing/2014/main" id="{AEF9EB77-BBE9-4D80-9784-83CE4DC9A517}"/>
              </a:ext>
            </a:extLst>
          </p:cNvPr>
          <p:cNvCxnSpPr>
            <a:cxnSpLocks/>
          </p:cNvCxnSpPr>
          <p:nvPr/>
        </p:nvCxnSpPr>
        <p:spPr>
          <a:xfrm flipH="1">
            <a:off x="3128961" y="1621567"/>
            <a:ext cx="546465" cy="261168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9" name="Прямая со стрелкой 18">
            <a:extLst>
              <a:ext uri="{FF2B5EF4-FFF2-40B4-BE49-F238E27FC236}">
                <a16:creationId xmlns:a16="http://schemas.microsoft.com/office/drawing/2014/main" id="{46996711-EED2-479D-9CCC-FC5A867B6316}"/>
              </a:ext>
            </a:extLst>
          </p:cNvPr>
          <p:cNvCxnSpPr>
            <a:cxnSpLocks/>
          </p:cNvCxnSpPr>
          <p:nvPr/>
        </p:nvCxnSpPr>
        <p:spPr>
          <a:xfrm flipH="1">
            <a:off x="8797771" y="1703203"/>
            <a:ext cx="1631918" cy="2949650"/>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pic>
        <p:nvPicPr>
          <p:cNvPr id="3" name="Рисунок 2">
            <a:extLst>
              <a:ext uri="{FF2B5EF4-FFF2-40B4-BE49-F238E27FC236}">
                <a16:creationId xmlns:a16="http://schemas.microsoft.com/office/drawing/2014/main" id="{D78E6C5A-02EF-ED21-8F0D-9717A2B0293E}"/>
              </a:ext>
            </a:extLst>
          </p:cNvPr>
          <p:cNvPicPr>
            <a:picLocks noChangeAspect="1"/>
          </p:cNvPicPr>
          <p:nvPr/>
        </p:nvPicPr>
        <p:blipFill rotWithShape="1">
          <a:blip r:embed="rId5">
            <a:extLst>
              <a:ext uri="{28A0092B-C50C-407E-A947-70E740481C1C}">
                <a14:useLocalDpi xmlns:a14="http://schemas.microsoft.com/office/drawing/2010/main" val="0"/>
              </a:ext>
            </a:extLst>
          </a:blip>
          <a:srcRect t="6754" b="3377"/>
          <a:stretch/>
        </p:blipFill>
        <p:spPr>
          <a:xfrm>
            <a:off x="6038416" y="252830"/>
            <a:ext cx="3007272" cy="5863288"/>
          </a:xfrm>
          <a:prstGeom prst="rect">
            <a:avLst/>
          </a:prstGeom>
          <a:ln>
            <a:solidFill>
              <a:schemeClr val="tx2"/>
            </a:solidFill>
          </a:ln>
        </p:spPr>
      </p:pic>
      <p:pic>
        <p:nvPicPr>
          <p:cNvPr id="5" name="Рисунок 4">
            <a:extLst>
              <a:ext uri="{FF2B5EF4-FFF2-40B4-BE49-F238E27FC236}">
                <a16:creationId xmlns:a16="http://schemas.microsoft.com/office/drawing/2014/main" id="{732CA660-95CD-8345-0142-242447269C7C}"/>
              </a:ext>
            </a:extLst>
          </p:cNvPr>
          <p:cNvPicPr>
            <a:picLocks noChangeAspect="1"/>
          </p:cNvPicPr>
          <p:nvPr/>
        </p:nvPicPr>
        <p:blipFill rotWithShape="1">
          <a:blip r:embed="rId2">
            <a:extLst>
              <a:ext uri="{28A0092B-C50C-407E-A947-70E740481C1C}">
                <a14:useLocalDpi xmlns:a14="http://schemas.microsoft.com/office/drawing/2010/main" val="0"/>
              </a:ext>
            </a:extLst>
          </a:blip>
          <a:srcRect l="34105" t="12148" r="33480" b="69837"/>
          <a:stretch/>
        </p:blipFill>
        <p:spPr>
          <a:xfrm>
            <a:off x="7856109" y="4618580"/>
            <a:ext cx="1708729" cy="1716819"/>
          </a:xfrm>
          <a:prstGeom prst="rect">
            <a:avLst/>
          </a:prstGeom>
          <a:ln>
            <a:solidFill>
              <a:schemeClr val="tx1"/>
            </a:solidFill>
          </a:ln>
        </p:spPr>
      </p:pic>
      <p:pic>
        <p:nvPicPr>
          <p:cNvPr id="13" name="Рисунок 12">
            <a:extLst>
              <a:ext uri="{FF2B5EF4-FFF2-40B4-BE49-F238E27FC236}">
                <a16:creationId xmlns:a16="http://schemas.microsoft.com/office/drawing/2014/main" id="{3A655695-D7BE-E187-1C17-16850A27B154}"/>
              </a:ext>
            </a:extLst>
          </p:cNvPr>
          <p:cNvPicPr>
            <a:picLocks noChangeAspect="1"/>
          </p:cNvPicPr>
          <p:nvPr/>
        </p:nvPicPr>
        <p:blipFill rotWithShape="1">
          <a:blip r:embed="rId2">
            <a:extLst>
              <a:ext uri="{28A0092B-C50C-407E-A947-70E740481C1C}">
                <a14:useLocalDpi xmlns:a14="http://schemas.microsoft.com/office/drawing/2010/main" val="0"/>
              </a:ext>
            </a:extLst>
          </a:blip>
          <a:srcRect t="11982" r="67556" b="69837"/>
          <a:stretch/>
        </p:blipFill>
        <p:spPr>
          <a:xfrm>
            <a:off x="6113553" y="4721028"/>
            <a:ext cx="1510304" cy="1530146"/>
          </a:xfrm>
          <a:prstGeom prst="rect">
            <a:avLst/>
          </a:prstGeom>
          <a:ln>
            <a:solidFill>
              <a:schemeClr val="tx1"/>
            </a:solidFill>
          </a:ln>
        </p:spPr>
      </p:pic>
      <p:cxnSp>
        <p:nvCxnSpPr>
          <p:cNvPr id="16" name="Прямая со стрелкой 15">
            <a:extLst>
              <a:ext uri="{FF2B5EF4-FFF2-40B4-BE49-F238E27FC236}">
                <a16:creationId xmlns:a16="http://schemas.microsoft.com/office/drawing/2014/main" id="{18BBBD75-F518-2971-8050-CA03DCB678F0}"/>
              </a:ext>
            </a:extLst>
          </p:cNvPr>
          <p:cNvCxnSpPr>
            <a:cxnSpLocks/>
          </p:cNvCxnSpPr>
          <p:nvPr/>
        </p:nvCxnSpPr>
        <p:spPr>
          <a:xfrm flipH="1">
            <a:off x="7179308" y="1652383"/>
            <a:ext cx="2234985" cy="3313341"/>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Прямая со стрелкой 16">
            <a:extLst>
              <a:ext uri="{FF2B5EF4-FFF2-40B4-BE49-F238E27FC236}">
                <a16:creationId xmlns:a16="http://schemas.microsoft.com/office/drawing/2014/main" id="{A8C8E455-CDD8-FC1A-E3E7-E935DC782B41}"/>
              </a:ext>
            </a:extLst>
          </p:cNvPr>
          <p:cNvCxnSpPr>
            <a:cxnSpLocks/>
          </p:cNvCxnSpPr>
          <p:nvPr/>
        </p:nvCxnSpPr>
        <p:spPr>
          <a:xfrm flipH="1">
            <a:off x="8755768" y="1779403"/>
            <a:ext cx="1631918" cy="2949650"/>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6979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F0858A0-C38B-D8A7-6E39-681DB12A4F33}"/>
              </a:ext>
            </a:extLst>
          </p:cNvPr>
          <p:cNvPicPr>
            <a:picLocks noChangeAspect="1"/>
          </p:cNvPicPr>
          <p:nvPr/>
        </p:nvPicPr>
        <p:blipFill rotWithShape="1">
          <a:blip r:embed="rId2">
            <a:extLst>
              <a:ext uri="{28A0092B-C50C-407E-A947-70E740481C1C}">
                <a14:useLocalDpi xmlns:a14="http://schemas.microsoft.com/office/drawing/2010/main" val="0"/>
              </a:ext>
            </a:extLst>
          </a:blip>
          <a:srcRect l="3924" r="70929" b="61390"/>
          <a:stretch/>
        </p:blipFill>
        <p:spPr>
          <a:xfrm>
            <a:off x="4513007" y="0"/>
            <a:ext cx="7678993" cy="6631855"/>
          </a:xfrm>
          <a:prstGeom prst="rect">
            <a:avLst/>
          </a:prstGeom>
        </p:spPr>
      </p:pic>
      <p:pic>
        <p:nvPicPr>
          <p:cNvPr id="5" name="Рисунок 4">
            <a:extLst>
              <a:ext uri="{FF2B5EF4-FFF2-40B4-BE49-F238E27FC236}">
                <a16:creationId xmlns:a16="http://schemas.microsoft.com/office/drawing/2014/main" id="{593AECED-30EB-DFE8-7F2A-24575E7AABA5}"/>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l="3924" r="71433" b="62336"/>
          <a:stretch/>
        </p:blipFill>
        <p:spPr>
          <a:xfrm rot="10800000">
            <a:off x="0" y="-9829"/>
            <a:ext cx="7822665" cy="6725265"/>
          </a:xfrm>
          <a:prstGeom prst="rect">
            <a:avLst/>
          </a:prstGeom>
        </p:spPr>
      </p:pic>
      <p:pic>
        <p:nvPicPr>
          <p:cNvPr id="6" name="Рисунок 5">
            <a:extLst>
              <a:ext uri="{FF2B5EF4-FFF2-40B4-BE49-F238E27FC236}">
                <a16:creationId xmlns:a16="http://schemas.microsoft.com/office/drawing/2014/main" id="{092134EF-72B4-728C-5C8D-47D10EA5D9B4}"/>
              </a:ext>
            </a:extLst>
          </p:cNvPr>
          <p:cNvPicPr>
            <a:picLocks noChangeAspect="1"/>
          </p:cNvPicPr>
          <p:nvPr/>
        </p:nvPicPr>
        <p:blipFill>
          <a:blip r:embed="rId5">
            <a:extLst>
              <a:ext uri="{BEBA8EAE-BF5A-486C-A8C5-ECC9F3942E4B}">
                <a14:imgProps xmlns:a14="http://schemas.microsoft.com/office/drawing/2010/main">
                  <a14:imgLayer r:embed="rId4">
                    <a14:imgEffect>
                      <a14:artisticGlass/>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499579" y="1406013"/>
            <a:ext cx="9692421" cy="5451987"/>
          </a:xfrm>
          <a:prstGeom prst="rect">
            <a:avLst/>
          </a:prstGeom>
        </p:spPr>
      </p:pic>
      <p:sp>
        <p:nvSpPr>
          <p:cNvPr id="7" name="Прямоугольник 6">
            <a:extLst>
              <a:ext uri="{FF2B5EF4-FFF2-40B4-BE49-F238E27FC236}">
                <a16:creationId xmlns:a16="http://schemas.microsoft.com/office/drawing/2014/main" id="{BF30E1DA-4853-9453-0B46-31D9ECE99152}"/>
              </a:ext>
            </a:extLst>
          </p:cNvPr>
          <p:cNvSpPr/>
          <p:nvPr/>
        </p:nvSpPr>
        <p:spPr>
          <a:xfrm>
            <a:off x="310282" y="499549"/>
            <a:ext cx="11571436" cy="2585323"/>
          </a:xfrm>
          <a:prstGeom prst="rect">
            <a:avLst/>
          </a:prstGeom>
          <a:noFill/>
        </p:spPr>
        <p:txBody>
          <a:bodyPr wrap="none" lIns="91440" tIns="45720" rIns="91440" bIns="45720">
            <a:spAutoFit/>
          </a:bodyPr>
          <a:lstStyle/>
          <a:p>
            <a:pPr algn="ctr"/>
            <a:r>
              <a:rPr lang="ru-RU" sz="5400" b="1" cap="none" spc="0" dirty="0" err="1">
                <a:ln w="12700">
                  <a:solidFill>
                    <a:schemeClr val="accent1"/>
                  </a:solidFill>
                  <a:prstDash val="solid"/>
                </a:ln>
                <a:solidFill>
                  <a:schemeClr val="accent1">
                    <a:lumMod val="75000"/>
                  </a:schemeClr>
                </a:solidFill>
                <a:effectLst>
                  <a:outerShdw dist="38100" dir="2640000" algn="bl" rotWithShape="0">
                    <a:schemeClr val="accent1"/>
                  </a:outerShdw>
                </a:effectLst>
              </a:rPr>
              <a:t>Програми</a:t>
            </a:r>
            <a:r>
              <a:rPr lang="ru-RU" sz="54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 і </a:t>
            </a:r>
            <a:r>
              <a:rPr lang="ru-RU" sz="5400" b="1" cap="none" spc="0" dirty="0" err="1">
                <a:ln w="12700">
                  <a:solidFill>
                    <a:schemeClr val="accent1"/>
                  </a:solidFill>
                  <a:prstDash val="solid"/>
                </a:ln>
                <a:solidFill>
                  <a:schemeClr val="accent1">
                    <a:lumMod val="75000"/>
                  </a:schemeClr>
                </a:solidFill>
                <a:effectLst>
                  <a:outerShdw dist="38100" dir="2640000" algn="bl" rotWithShape="0">
                    <a:schemeClr val="accent1"/>
                  </a:outerShdw>
                </a:effectLst>
              </a:rPr>
              <a:t>додатки</a:t>
            </a:r>
            <a:r>
              <a:rPr lang="ru-RU" sz="54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 для </a:t>
            </a:r>
            <a:r>
              <a:rPr lang="ru-RU" sz="5400" b="1" cap="none" spc="0" dirty="0" err="1">
                <a:ln w="12700">
                  <a:solidFill>
                    <a:schemeClr val="accent1"/>
                  </a:solidFill>
                  <a:prstDash val="solid"/>
                </a:ln>
                <a:solidFill>
                  <a:schemeClr val="accent1">
                    <a:lumMod val="75000"/>
                  </a:schemeClr>
                </a:solidFill>
                <a:effectLst>
                  <a:outerShdw dist="38100" dir="2640000" algn="bl" rotWithShape="0">
                    <a:schemeClr val="accent1"/>
                  </a:outerShdw>
                </a:effectLst>
              </a:rPr>
              <a:t>формування</a:t>
            </a:r>
            <a:r>
              <a:rPr lang="ru-RU" sz="54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 </a:t>
            </a:r>
          </a:p>
          <a:p>
            <a:pPr algn="ctr"/>
            <a:r>
              <a:rPr lang="ru-RU" sz="5400" b="1" cap="none" spc="0" dirty="0" err="1">
                <a:ln w="12700">
                  <a:solidFill>
                    <a:schemeClr val="accent1"/>
                  </a:solidFill>
                  <a:prstDash val="solid"/>
                </a:ln>
                <a:solidFill>
                  <a:schemeClr val="accent1">
                    <a:lumMod val="75000"/>
                  </a:schemeClr>
                </a:solidFill>
                <a:effectLst>
                  <a:outerShdw dist="38100" dir="2640000" algn="bl" rotWithShape="0">
                    <a:schemeClr val="accent1"/>
                  </a:outerShdw>
                </a:effectLst>
              </a:rPr>
              <a:t>привабливих</a:t>
            </a:r>
            <a:r>
              <a:rPr lang="ru-RU" sz="54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 </a:t>
            </a:r>
          </a:p>
          <a:p>
            <a:pPr algn="ctr"/>
            <a:r>
              <a:rPr lang="ru-RU" sz="5400" b="1" cap="none" spc="0" dirty="0" err="1">
                <a:ln w="12700">
                  <a:solidFill>
                    <a:schemeClr val="accent1"/>
                  </a:solidFill>
                  <a:prstDash val="solid"/>
                </a:ln>
                <a:solidFill>
                  <a:schemeClr val="accent1">
                    <a:lumMod val="75000"/>
                  </a:schemeClr>
                </a:solidFill>
                <a:effectLst>
                  <a:outerShdw dist="38100" dir="2640000" algn="bl" rotWithShape="0">
                    <a:schemeClr val="accent1"/>
                  </a:outerShdw>
                </a:effectLst>
              </a:rPr>
              <a:t>сторіс</a:t>
            </a:r>
            <a:r>
              <a:rPr lang="ru-RU" sz="54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 і оформлення </a:t>
            </a:r>
            <a:r>
              <a:rPr lang="ru-RU" sz="5400" b="1" cap="none" spc="0" dirty="0" err="1">
                <a:ln w="12700">
                  <a:solidFill>
                    <a:schemeClr val="accent1"/>
                  </a:solidFill>
                  <a:prstDash val="solid"/>
                </a:ln>
                <a:solidFill>
                  <a:schemeClr val="accent1">
                    <a:lumMod val="75000"/>
                  </a:schemeClr>
                </a:solidFill>
                <a:effectLst>
                  <a:outerShdw dist="38100" dir="2640000" algn="bl" rotWithShape="0">
                    <a:schemeClr val="accent1"/>
                  </a:outerShdw>
                </a:effectLst>
              </a:rPr>
              <a:t>публікацій</a:t>
            </a:r>
            <a:endParaRPr lang="ru-RU" sz="54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endParaRPr>
          </a:p>
        </p:txBody>
      </p:sp>
    </p:spTree>
    <p:extLst>
      <p:ext uri="{BB962C8B-B14F-4D97-AF65-F5344CB8AC3E}">
        <p14:creationId xmlns:p14="http://schemas.microsoft.com/office/powerpoint/2010/main" val="304312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9C6D9C9-1BD3-1F70-C761-95743385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97" y="206789"/>
            <a:ext cx="4816136" cy="3980516"/>
          </a:xfrm>
          <a:prstGeom prst="rect">
            <a:avLst/>
          </a:prstGeom>
          <a:ln>
            <a:solidFill>
              <a:schemeClr val="accent1">
                <a:lumMod val="75000"/>
              </a:schemeClr>
            </a:solidFill>
          </a:ln>
        </p:spPr>
      </p:pic>
      <p:pic>
        <p:nvPicPr>
          <p:cNvPr id="6" name="Рисунок 5">
            <a:extLst>
              <a:ext uri="{FF2B5EF4-FFF2-40B4-BE49-F238E27FC236}">
                <a16:creationId xmlns:a16="http://schemas.microsoft.com/office/drawing/2014/main" id="{9C5BAD30-062D-F0EE-B6B7-951E7B9F6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708" y="4447389"/>
            <a:ext cx="2904310" cy="1308048"/>
          </a:xfrm>
          <a:prstGeom prst="rect">
            <a:avLst/>
          </a:prstGeom>
        </p:spPr>
      </p:pic>
      <p:pic>
        <p:nvPicPr>
          <p:cNvPr id="10" name="Рисунок 9">
            <a:extLst>
              <a:ext uri="{FF2B5EF4-FFF2-40B4-BE49-F238E27FC236}">
                <a16:creationId xmlns:a16="http://schemas.microsoft.com/office/drawing/2014/main" id="{476DC9E4-9A2D-F07C-A54F-DE524D17F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655" y="4167388"/>
            <a:ext cx="3896060" cy="2690612"/>
          </a:xfrm>
          <a:prstGeom prst="rect">
            <a:avLst/>
          </a:prstGeom>
          <a:ln>
            <a:solidFill>
              <a:schemeClr val="accent2">
                <a:lumMod val="50000"/>
              </a:schemeClr>
            </a:solidFill>
          </a:ln>
        </p:spPr>
      </p:pic>
      <p:pic>
        <p:nvPicPr>
          <p:cNvPr id="12" name="Рисунок 11">
            <a:extLst>
              <a:ext uri="{FF2B5EF4-FFF2-40B4-BE49-F238E27FC236}">
                <a16:creationId xmlns:a16="http://schemas.microsoft.com/office/drawing/2014/main" id="{D746F8B9-133C-0C59-9FC9-A3B55AFD98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73" y="4077625"/>
            <a:ext cx="3792311" cy="2573586"/>
          </a:xfrm>
          <a:prstGeom prst="rect">
            <a:avLst/>
          </a:prstGeom>
          <a:ln>
            <a:solidFill>
              <a:schemeClr val="accent2">
                <a:lumMod val="75000"/>
              </a:schemeClr>
            </a:solidFill>
          </a:ln>
        </p:spPr>
      </p:pic>
      <p:pic>
        <p:nvPicPr>
          <p:cNvPr id="14" name="Рисунок 13">
            <a:extLst>
              <a:ext uri="{FF2B5EF4-FFF2-40B4-BE49-F238E27FC236}">
                <a16:creationId xmlns:a16="http://schemas.microsoft.com/office/drawing/2014/main" id="{46A6AA79-60BE-9E46-830F-5146D9E0D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6232" y="206789"/>
            <a:ext cx="5580966" cy="3773114"/>
          </a:xfrm>
          <a:prstGeom prst="rect">
            <a:avLst/>
          </a:prstGeom>
          <a:ln>
            <a:solidFill>
              <a:srgbClr val="7030A0"/>
            </a:solidFill>
          </a:ln>
        </p:spPr>
      </p:pic>
    </p:spTree>
    <p:extLst>
      <p:ext uri="{BB962C8B-B14F-4D97-AF65-F5344CB8AC3E}">
        <p14:creationId xmlns:p14="http://schemas.microsoft.com/office/powerpoint/2010/main" val="188899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A15A177-E27A-CCDF-5CC1-6DCBDEAEC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521" y="924230"/>
            <a:ext cx="4179978" cy="4837587"/>
          </a:xfrm>
          <a:prstGeom prst="rect">
            <a:avLst/>
          </a:prstGeom>
          <a:ln>
            <a:solidFill>
              <a:schemeClr val="accent1">
                <a:lumMod val="75000"/>
              </a:schemeClr>
            </a:solidFill>
          </a:ln>
        </p:spPr>
      </p:pic>
      <p:pic>
        <p:nvPicPr>
          <p:cNvPr id="11" name="Рисунок 10">
            <a:extLst>
              <a:ext uri="{FF2B5EF4-FFF2-40B4-BE49-F238E27FC236}">
                <a16:creationId xmlns:a16="http://schemas.microsoft.com/office/drawing/2014/main" id="{4C8135B1-B3BA-336F-EF09-3F121CC59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2" y="924231"/>
            <a:ext cx="3492133" cy="4837587"/>
          </a:xfrm>
          <a:prstGeom prst="rect">
            <a:avLst/>
          </a:prstGeom>
          <a:ln>
            <a:solidFill>
              <a:srgbClr val="F709DB"/>
            </a:solidFill>
          </a:ln>
        </p:spPr>
      </p:pic>
      <p:pic>
        <p:nvPicPr>
          <p:cNvPr id="13" name="Рисунок 12">
            <a:extLst>
              <a:ext uri="{FF2B5EF4-FFF2-40B4-BE49-F238E27FC236}">
                <a16:creationId xmlns:a16="http://schemas.microsoft.com/office/drawing/2014/main" id="{F3A04188-8A4A-6B4D-D78C-20EE86E16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957" y="858090"/>
            <a:ext cx="3296419" cy="4969866"/>
          </a:xfrm>
          <a:prstGeom prst="rect">
            <a:avLst/>
          </a:prstGeom>
          <a:ln>
            <a:solidFill>
              <a:srgbClr val="FFFF00"/>
            </a:solidFill>
          </a:ln>
        </p:spPr>
      </p:pic>
    </p:spTree>
    <p:extLst>
      <p:ext uri="{BB962C8B-B14F-4D97-AF65-F5344CB8AC3E}">
        <p14:creationId xmlns:p14="http://schemas.microsoft.com/office/powerpoint/2010/main" val="293236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37EA6BE-2A67-435F-905D-F2A9D675A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16" y="492711"/>
            <a:ext cx="5320684" cy="5710200"/>
          </a:xfrm>
          <a:prstGeom prst="rect">
            <a:avLst/>
          </a:prstGeom>
        </p:spPr>
      </p:pic>
      <p:cxnSp>
        <p:nvCxnSpPr>
          <p:cNvPr id="12" name="Соединитель: уступ 11">
            <a:extLst>
              <a:ext uri="{FF2B5EF4-FFF2-40B4-BE49-F238E27FC236}">
                <a16:creationId xmlns:a16="http://schemas.microsoft.com/office/drawing/2014/main" id="{E3970F2C-8B54-4FD9-979A-10534BBDCA34}"/>
              </a:ext>
            </a:extLst>
          </p:cNvPr>
          <p:cNvCxnSpPr>
            <a:cxnSpLocks/>
          </p:cNvCxnSpPr>
          <p:nvPr/>
        </p:nvCxnSpPr>
        <p:spPr>
          <a:xfrm>
            <a:off x="1809565" y="5175453"/>
            <a:ext cx="6196614" cy="687172"/>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 уступ 15">
            <a:extLst>
              <a:ext uri="{FF2B5EF4-FFF2-40B4-BE49-F238E27FC236}">
                <a16:creationId xmlns:a16="http://schemas.microsoft.com/office/drawing/2014/main" id="{4D8A6265-9D4B-4EFC-922C-4D5F411E57B0}"/>
              </a:ext>
            </a:extLst>
          </p:cNvPr>
          <p:cNvCxnSpPr>
            <a:cxnSpLocks/>
          </p:cNvCxnSpPr>
          <p:nvPr/>
        </p:nvCxnSpPr>
        <p:spPr>
          <a:xfrm>
            <a:off x="5051394" y="1775534"/>
            <a:ext cx="2911876" cy="750127"/>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Рисунок 18">
            <a:extLst>
              <a:ext uri="{FF2B5EF4-FFF2-40B4-BE49-F238E27FC236}">
                <a16:creationId xmlns:a16="http://schemas.microsoft.com/office/drawing/2014/main" id="{11E65834-27D1-4105-A1BD-D3FD0FCE904F}"/>
              </a:ext>
            </a:extLst>
          </p:cNvPr>
          <p:cNvPicPr>
            <a:picLocks noChangeAspect="1"/>
          </p:cNvPicPr>
          <p:nvPr/>
        </p:nvPicPr>
        <p:blipFill rotWithShape="1">
          <a:blip r:embed="rId2">
            <a:extLst>
              <a:ext uri="{28A0092B-C50C-407E-A947-70E740481C1C}">
                <a14:useLocalDpi xmlns:a14="http://schemas.microsoft.com/office/drawing/2010/main" val="0"/>
              </a:ext>
            </a:extLst>
          </a:blip>
          <a:srcRect l="64100" t="8875" r="1835" b="66561"/>
          <a:stretch/>
        </p:blipFill>
        <p:spPr>
          <a:xfrm>
            <a:off x="8006179" y="1266014"/>
            <a:ext cx="3222594" cy="2493894"/>
          </a:xfrm>
          <a:prstGeom prst="rect">
            <a:avLst/>
          </a:prstGeom>
        </p:spPr>
      </p:pic>
      <p:pic>
        <p:nvPicPr>
          <p:cNvPr id="20" name="Рисунок 19">
            <a:extLst>
              <a:ext uri="{FF2B5EF4-FFF2-40B4-BE49-F238E27FC236}">
                <a16:creationId xmlns:a16="http://schemas.microsoft.com/office/drawing/2014/main" id="{14CF58E7-9C7F-4056-8966-85FD5EA50247}"/>
              </a:ext>
            </a:extLst>
          </p:cNvPr>
          <p:cNvPicPr>
            <a:picLocks noChangeAspect="1"/>
          </p:cNvPicPr>
          <p:nvPr/>
        </p:nvPicPr>
        <p:blipFill rotWithShape="1">
          <a:blip r:embed="rId2">
            <a:extLst>
              <a:ext uri="{28A0092B-C50C-407E-A947-70E740481C1C}">
                <a14:useLocalDpi xmlns:a14="http://schemas.microsoft.com/office/drawing/2010/main" val="0"/>
              </a:ext>
            </a:extLst>
          </a:blip>
          <a:srcRect l="2196" t="76167" r="63432" b="9219"/>
          <a:stretch/>
        </p:blipFill>
        <p:spPr>
          <a:xfrm>
            <a:off x="7963270" y="4422578"/>
            <a:ext cx="3504465" cy="1599125"/>
          </a:xfrm>
          <a:prstGeom prst="rect">
            <a:avLst/>
          </a:prstGeom>
        </p:spPr>
      </p:pic>
    </p:spTree>
    <p:extLst>
      <p:ext uri="{BB962C8B-B14F-4D97-AF65-F5344CB8AC3E}">
        <p14:creationId xmlns:p14="http://schemas.microsoft.com/office/powerpoint/2010/main" val="2240985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463E503-AC86-4AB2-8CFE-C7DEA92DC2C2}"/>
              </a:ext>
            </a:extLst>
          </p:cNvPr>
          <p:cNvPicPr>
            <a:picLocks noChangeAspect="1"/>
          </p:cNvPicPr>
          <p:nvPr/>
        </p:nvPicPr>
        <p:blipFill rotWithShape="1">
          <a:blip r:embed="rId2">
            <a:extLst>
              <a:ext uri="{28A0092B-C50C-407E-A947-70E740481C1C}">
                <a14:useLocalDpi xmlns:a14="http://schemas.microsoft.com/office/drawing/2010/main" val="0"/>
              </a:ext>
            </a:extLst>
          </a:blip>
          <a:srcRect l="33493" t="58943" r="31733" b="32979"/>
          <a:stretch/>
        </p:blipFill>
        <p:spPr>
          <a:xfrm>
            <a:off x="6960095" y="2050741"/>
            <a:ext cx="4185332" cy="1669002"/>
          </a:xfrm>
          <a:prstGeom prst="rect">
            <a:avLst/>
          </a:prstGeom>
        </p:spPr>
      </p:pic>
      <p:pic>
        <p:nvPicPr>
          <p:cNvPr id="5" name="Рисунок 4">
            <a:extLst>
              <a:ext uri="{FF2B5EF4-FFF2-40B4-BE49-F238E27FC236}">
                <a16:creationId xmlns:a16="http://schemas.microsoft.com/office/drawing/2014/main" id="{1F2FDCCE-7A39-441C-A77D-36BDD451B949}"/>
              </a:ext>
            </a:extLst>
          </p:cNvPr>
          <p:cNvPicPr>
            <a:picLocks noChangeAspect="1"/>
          </p:cNvPicPr>
          <p:nvPr/>
        </p:nvPicPr>
        <p:blipFill rotWithShape="1">
          <a:blip r:embed="rId2">
            <a:extLst>
              <a:ext uri="{28A0092B-C50C-407E-A947-70E740481C1C}">
                <a14:useLocalDpi xmlns:a14="http://schemas.microsoft.com/office/drawing/2010/main" val="0"/>
              </a:ext>
            </a:extLst>
          </a:blip>
          <a:srcRect l="68717" t="56255" r="6038" b="29079"/>
          <a:stretch/>
        </p:blipFill>
        <p:spPr>
          <a:xfrm>
            <a:off x="6960095" y="4119239"/>
            <a:ext cx="2317070" cy="2357019"/>
          </a:xfrm>
          <a:prstGeom prst="rect">
            <a:avLst/>
          </a:prstGeom>
        </p:spPr>
      </p:pic>
      <p:pic>
        <p:nvPicPr>
          <p:cNvPr id="7" name="Рисунок 6">
            <a:extLst>
              <a:ext uri="{FF2B5EF4-FFF2-40B4-BE49-F238E27FC236}">
                <a16:creationId xmlns:a16="http://schemas.microsoft.com/office/drawing/2014/main" id="{AACD8F47-F4DF-470E-A348-974A14DC4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58" y="523782"/>
            <a:ext cx="3867705" cy="6111929"/>
          </a:xfrm>
          <a:prstGeom prst="rect">
            <a:avLst/>
          </a:prstGeom>
        </p:spPr>
      </p:pic>
      <p:pic>
        <p:nvPicPr>
          <p:cNvPr id="8" name="Рисунок 7">
            <a:extLst>
              <a:ext uri="{FF2B5EF4-FFF2-40B4-BE49-F238E27FC236}">
                <a16:creationId xmlns:a16="http://schemas.microsoft.com/office/drawing/2014/main" id="{52E1FCDA-B86E-4AE6-B99E-E6D371BA25E6}"/>
              </a:ext>
            </a:extLst>
          </p:cNvPr>
          <p:cNvPicPr>
            <a:picLocks noChangeAspect="1"/>
          </p:cNvPicPr>
          <p:nvPr/>
        </p:nvPicPr>
        <p:blipFill rotWithShape="1">
          <a:blip r:embed="rId3">
            <a:extLst>
              <a:ext uri="{28A0092B-C50C-407E-A947-70E740481C1C}">
                <a14:useLocalDpi xmlns:a14="http://schemas.microsoft.com/office/drawing/2010/main" val="0"/>
              </a:ext>
            </a:extLst>
          </a:blip>
          <a:srcRect b="77307"/>
          <a:stretch/>
        </p:blipFill>
        <p:spPr>
          <a:xfrm>
            <a:off x="6960095" y="464030"/>
            <a:ext cx="3867705" cy="1386963"/>
          </a:xfrm>
          <a:prstGeom prst="rect">
            <a:avLst/>
          </a:prstGeom>
        </p:spPr>
      </p:pic>
      <p:cxnSp>
        <p:nvCxnSpPr>
          <p:cNvPr id="9" name="Соединитель: уступ 8">
            <a:extLst>
              <a:ext uri="{FF2B5EF4-FFF2-40B4-BE49-F238E27FC236}">
                <a16:creationId xmlns:a16="http://schemas.microsoft.com/office/drawing/2014/main" id="{523B9D10-1F57-4477-AD4F-0C679B1F5B0C}"/>
              </a:ext>
            </a:extLst>
          </p:cNvPr>
          <p:cNvCxnSpPr>
            <a:cxnSpLocks/>
          </p:cNvCxnSpPr>
          <p:nvPr/>
        </p:nvCxnSpPr>
        <p:spPr>
          <a:xfrm flipV="1">
            <a:off x="4480263" y="1287262"/>
            <a:ext cx="2479832" cy="1371"/>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Соединитель: уступ 11">
            <a:extLst>
              <a:ext uri="{FF2B5EF4-FFF2-40B4-BE49-F238E27FC236}">
                <a16:creationId xmlns:a16="http://schemas.microsoft.com/office/drawing/2014/main" id="{1C5C878D-8B97-4221-9F81-06E1C5B0F2EB}"/>
              </a:ext>
            </a:extLst>
          </p:cNvPr>
          <p:cNvCxnSpPr>
            <a:cxnSpLocks/>
          </p:cNvCxnSpPr>
          <p:nvPr/>
        </p:nvCxnSpPr>
        <p:spPr>
          <a:xfrm flipV="1">
            <a:off x="2769833" y="3231472"/>
            <a:ext cx="4190262" cy="1852018"/>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Соединитель: уступ 13">
            <a:extLst>
              <a:ext uri="{FF2B5EF4-FFF2-40B4-BE49-F238E27FC236}">
                <a16:creationId xmlns:a16="http://schemas.microsoft.com/office/drawing/2014/main" id="{D76AE582-465F-4E9E-8A88-5576CA56804E}"/>
              </a:ext>
            </a:extLst>
          </p:cNvPr>
          <p:cNvCxnSpPr>
            <a:cxnSpLocks/>
          </p:cNvCxnSpPr>
          <p:nvPr/>
        </p:nvCxnSpPr>
        <p:spPr>
          <a:xfrm>
            <a:off x="3886940" y="5238677"/>
            <a:ext cx="3073155" cy="620923"/>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08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EB0921-1117-4AFE-B241-41DDAE2887FB}"/>
              </a:ext>
            </a:extLst>
          </p:cNvPr>
          <p:cNvSpPr>
            <a:spLocks noGrp="1"/>
          </p:cNvSpPr>
          <p:nvPr>
            <p:ph type="title"/>
          </p:nvPr>
        </p:nvSpPr>
        <p:spPr>
          <a:xfrm>
            <a:off x="1047925" y="672554"/>
            <a:ext cx="10515600" cy="1325563"/>
          </a:xfrm>
        </p:spPr>
        <p:txBody>
          <a:bodyPr>
            <a:normAutofit fontScale="90000"/>
          </a:bodyPr>
          <a:lstStyle/>
          <a:p>
            <a:pPr>
              <a:lnSpc>
                <a:spcPct val="150000"/>
              </a:lnSpc>
            </a:pPr>
            <a:r>
              <a:rPr lang="uk-UA" sz="5600" b="1" dirty="0">
                <a:solidFill>
                  <a:srgbClr val="9C6EAC"/>
                </a:solidFill>
                <a:latin typeface="Times New Roman" panose="02020603050405020304" pitchFamily="18" charset="0"/>
                <a:cs typeface="Times New Roman" panose="02020603050405020304" pitchFamily="18" charset="0"/>
              </a:rPr>
              <a:t>К</a:t>
            </a:r>
            <a:r>
              <a:rPr lang="uk-UA" sz="2300" b="1" dirty="0">
                <a:solidFill>
                  <a:srgbClr val="9C6EAC"/>
                </a:solidFill>
                <a:latin typeface="Times New Roman" panose="02020603050405020304" pitchFamily="18" charset="0"/>
                <a:cs typeface="Times New Roman" panose="02020603050405020304" pitchFamily="18" charset="0"/>
              </a:rPr>
              <a:t>онтент - інформаційне наповнення сайту (сторінки), який направлений на цільову аудиторію з метою приваблення потенційних клієнтів та мотивації їх до купівлі товарів або замовлення послуг.</a:t>
            </a:r>
            <a:br>
              <a:rPr lang="ru-RU" sz="2300" b="1" dirty="0">
                <a:latin typeface="Times New Roman" panose="02020603050405020304" pitchFamily="18" charset="0"/>
                <a:cs typeface="Times New Roman" panose="02020603050405020304" pitchFamily="18" charset="0"/>
              </a:rPr>
            </a:br>
            <a:endParaRPr lang="ru-RU" sz="2300"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7CE3BC2C-82BF-48B1-B5F7-438B40304882}"/>
              </a:ext>
            </a:extLst>
          </p:cNvPr>
          <p:cNvSpPr>
            <a:spLocks noGrp="1"/>
          </p:cNvSpPr>
          <p:nvPr>
            <p:ph idx="1"/>
          </p:nvPr>
        </p:nvSpPr>
        <p:spPr>
          <a:xfrm>
            <a:off x="1047925" y="2228297"/>
            <a:ext cx="10515600" cy="4351338"/>
          </a:xfrm>
        </p:spPr>
        <p:txBody>
          <a:bodyPr/>
          <a:lstStyle/>
          <a:p>
            <a:pPr marL="0" indent="0">
              <a:buNone/>
            </a:pPr>
            <a:r>
              <a:rPr lang="ru-RU" dirty="0">
                <a:latin typeface="Times New Roman" panose="02020603050405020304" pitchFamily="18" charset="0"/>
                <a:cs typeface="Times New Roman" panose="02020603050405020304" pitchFamily="18" charset="0"/>
              </a:rPr>
              <a:t>Контент </a:t>
            </a:r>
            <a:r>
              <a:rPr lang="ru-RU" dirty="0" err="1">
                <a:latin typeface="Times New Roman" panose="02020603050405020304" pitchFamily="18" charset="0"/>
                <a:cs typeface="Times New Roman" panose="02020603050405020304" pitchFamily="18" charset="0"/>
              </a:rPr>
              <a:t>складають</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фото </a:t>
            </a:r>
          </a:p>
          <a:p>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 </a:t>
            </a:r>
          </a:p>
          <a:p>
            <a:r>
              <a:rPr lang="ru-RU" dirty="0" err="1">
                <a:latin typeface="Times New Roman" panose="02020603050405020304" pitchFamily="18" charset="0"/>
                <a:cs typeface="Times New Roman" panose="02020603050405020304" pitchFamily="18" charset="0"/>
              </a:rPr>
              <a:t>тексти</a:t>
            </a:r>
            <a:r>
              <a:rPr lang="ru-RU" dirty="0">
                <a:latin typeface="Times New Roman" panose="02020603050405020304" pitchFamily="18" charset="0"/>
                <a:cs typeface="Times New Roman" panose="02020603050405020304" pitchFamily="18" charset="0"/>
              </a:rPr>
              <a:t> </a:t>
            </a:r>
          </a:p>
          <a:p>
            <a:r>
              <a:rPr lang="ru-RU" dirty="0" err="1">
                <a:latin typeface="Times New Roman" panose="02020603050405020304" pitchFamily="18" charset="0"/>
                <a:cs typeface="Times New Roman" panose="02020603050405020304" pitchFamily="18" charset="0"/>
              </a:rPr>
              <a:t>імидж</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брендинг </a:t>
            </a:r>
          </a:p>
          <a:p>
            <a:r>
              <a:rPr lang="uk-UA" dirty="0" err="1">
                <a:latin typeface="Times New Roman" panose="02020603050405020304" pitchFamily="18" charset="0"/>
                <a:cs typeface="Times New Roman" panose="02020603050405020304" pitchFamily="18" charset="0"/>
              </a:rPr>
              <a:t>візуал</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E095A2C-6386-40F0-A655-734D04C45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821" y="1998117"/>
            <a:ext cx="2677448" cy="4810416"/>
          </a:xfrm>
          <a:prstGeom prst="rect">
            <a:avLst/>
          </a:prstGeom>
        </p:spPr>
      </p:pic>
    </p:spTree>
    <p:extLst>
      <p:ext uri="{BB962C8B-B14F-4D97-AF65-F5344CB8AC3E}">
        <p14:creationId xmlns:p14="http://schemas.microsoft.com/office/powerpoint/2010/main" val="2928349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1FDDD6C-CF96-48E4-901C-424AC606F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844" y="523782"/>
            <a:ext cx="3557334" cy="6111929"/>
          </a:xfrm>
          <a:prstGeom prst="rect">
            <a:avLst/>
          </a:prstGeom>
        </p:spPr>
      </p:pic>
      <p:pic>
        <p:nvPicPr>
          <p:cNvPr id="4" name="Рисунок 3">
            <a:extLst>
              <a:ext uri="{FF2B5EF4-FFF2-40B4-BE49-F238E27FC236}">
                <a16:creationId xmlns:a16="http://schemas.microsoft.com/office/drawing/2014/main" id="{DFBCAA18-0DFD-4921-BEC9-1C9E5B641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58" y="523782"/>
            <a:ext cx="3867705" cy="6111929"/>
          </a:xfrm>
          <a:prstGeom prst="rect">
            <a:avLst/>
          </a:prstGeom>
        </p:spPr>
      </p:pic>
      <p:cxnSp>
        <p:nvCxnSpPr>
          <p:cNvPr id="5" name="Соединитель: уступ 4">
            <a:extLst>
              <a:ext uri="{FF2B5EF4-FFF2-40B4-BE49-F238E27FC236}">
                <a16:creationId xmlns:a16="http://schemas.microsoft.com/office/drawing/2014/main" id="{AEC4C7DA-E9C4-44E1-B8FE-D8E00C4DC35C}"/>
              </a:ext>
            </a:extLst>
          </p:cNvPr>
          <p:cNvCxnSpPr>
            <a:cxnSpLocks/>
          </p:cNvCxnSpPr>
          <p:nvPr/>
        </p:nvCxnSpPr>
        <p:spPr>
          <a:xfrm>
            <a:off x="2546410" y="4989022"/>
            <a:ext cx="4262014" cy="54144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100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30233" y="209233"/>
            <a:ext cx="11360800" cy="763600"/>
          </a:xfrm>
          <a:prstGeom prst="rect">
            <a:avLst/>
          </a:prstGeom>
        </p:spPr>
        <p:txBody>
          <a:bodyPr spcFirstLastPara="1" vert="horz" wrap="square" lIns="121900" tIns="121900" rIns="121900" bIns="121900" rtlCol="0" anchor="t" anchorCtr="0">
            <a:noAutofit/>
          </a:bodyPr>
          <a:lstStyle/>
          <a:p>
            <a:pPr algn="ctr"/>
            <a:r>
              <a:rPr lang="ru" sz="3200" b="1">
                <a:latin typeface="Montserrat"/>
                <a:ea typeface="Montserrat"/>
                <a:cs typeface="Montserrat"/>
                <a:sym typeface="Montserrat"/>
              </a:rPr>
              <a:t>Бар</a:t>
            </a:r>
            <a:r>
              <a:rPr lang="ru" sz="2533" b="1">
                <a:latin typeface="Montserrat"/>
                <a:ea typeface="Montserrat"/>
                <a:cs typeface="Montserrat"/>
                <a:sym typeface="Montserrat"/>
              </a:rPr>
              <a:t>'</a:t>
            </a:r>
            <a:r>
              <a:rPr lang="ru" sz="3200" b="1">
                <a:latin typeface="Montserrat"/>
                <a:ea typeface="Montserrat"/>
                <a:cs typeface="Montserrat"/>
                <a:sym typeface="Montserrat"/>
              </a:rPr>
              <a:t>єри та задоволення</a:t>
            </a:r>
            <a:endParaRPr sz="3200" b="1">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51044" y="0"/>
            <a:ext cx="12192000" cy="6858000"/>
          </a:xfrm>
          <a:prstGeom prst="rect">
            <a:avLst/>
          </a:prstGeom>
          <a:noFill/>
          <a:ln>
            <a:noFill/>
          </a:ln>
        </p:spPr>
      </p:pic>
      <p:sp>
        <p:nvSpPr>
          <p:cNvPr id="168" name="Google Shape;168;p30"/>
          <p:cNvSpPr txBox="1"/>
          <p:nvPr/>
        </p:nvSpPr>
        <p:spPr>
          <a:xfrm>
            <a:off x="3135959" y="357320"/>
            <a:ext cx="52728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chemeClr val="lt1"/>
                </a:solidFill>
                <a:highlight>
                  <a:srgbClr val="9900FF"/>
                </a:highlight>
                <a:latin typeface="Montserrat"/>
                <a:ea typeface="Montserrat"/>
                <a:cs typeface="Montserrat"/>
                <a:sym typeface="Montserrat"/>
              </a:rPr>
              <a:t>REELS</a:t>
            </a:r>
            <a:endParaRPr sz="2400" dirty="0">
              <a:solidFill>
                <a:schemeClr val="lt1"/>
              </a:solidFill>
              <a:highlight>
                <a:srgbClr val="9900FF"/>
              </a:highlight>
              <a:latin typeface="Montserrat"/>
              <a:ea typeface="Montserrat"/>
              <a:cs typeface="Montserrat"/>
              <a:sym typeface="Montserrat"/>
            </a:endParaRPr>
          </a:p>
        </p:txBody>
      </p:sp>
      <p:sp>
        <p:nvSpPr>
          <p:cNvPr id="5" name="Google Shape;168;p30">
            <a:extLst>
              <a:ext uri="{FF2B5EF4-FFF2-40B4-BE49-F238E27FC236}">
                <a16:creationId xmlns:a16="http://schemas.microsoft.com/office/drawing/2014/main" id="{CE5DBBA5-4ABC-45CC-827B-342C52B7F0CF}"/>
              </a:ext>
            </a:extLst>
          </p:cNvPr>
          <p:cNvSpPr txBox="1"/>
          <p:nvPr/>
        </p:nvSpPr>
        <p:spPr>
          <a:xfrm>
            <a:off x="1184033" y="1308270"/>
            <a:ext cx="9653199" cy="1354176"/>
          </a:xfrm>
          <a:prstGeom prst="rect">
            <a:avLst/>
          </a:prstGeom>
          <a:noFill/>
          <a:ln>
            <a:noFill/>
          </a:ln>
        </p:spPr>
        <p:txBody>
          <a:bodyPr spcFirstLastPara="1" wrap="square" lIns="121900" tIns="121900" rIns="121900" bIns="121900" anchor="t" anchorCtr="0">
            <a:spAutoFit/>
          </a:bodyPr>
          <a:lstStyle/>
          <a:p>
            <a:pPr algn="ctr"/>
            <a:r>
              <a:rPr lang="uk-UA" sz="2400" dirty="0">
                <a:solidFill>
                  <a:schemeClr val="lt1"/>
                </a:solidFill>
                <a:highlight>
                  <a:srgbClr val="9900FF"/>
                </a:highlight>
                <a:latin typeface="Montserrat"/>
                <a:ea typeface="Montserrat"/>
                <a:cs typeface="Montserrat"/>
                <a:sym typeface="Montserrat"/>
              </a:rPr>
              <a:t>Інстаграм стає все більш відео-платформою, що вимагає від власників бізнесу, які просувають свій продукт опановувати нові напрямки, таким нещодавно став </a:t>
            </a:r>
            <a:r>
              <a:rPr lang="en-US" sz="2400" b="1" dirty="0">
                <a:solidFill>
                  <a:schemeClr val="lt1"/>
                </a:solidFill>
                <a:highlight>
                  <a:srgbClr val="9900FF"/>
                </a:highlight>
                <a:latin typeface="Montserrat"/>
                <a:ea typeface="Montserrat"/>
                <a:cs typeface="Montserrat"/>
                <a:sym typeface="Montserrat"/>
              </a:rPr>
              <a:t>Reels</a:t>
            </a:r>
            <a:r>
              <a:rPr lang="ru-RU" sz="2400" b="1" dirty="0">
                <a:solidFill>
                  <a:schemeClr val="lt1"/>
                </a:solidFill>
                <a:highlight>
                  <a:srgbClr val="9900FF"/>
                </a:highlight>
                <a:latin typeface="Montserrat"/>
                <a:ea typeface="Montserrat"/>
                <a:cs typeface="Montserrat"/>
                <a:sym typeface="Montserrat"/>
              </a:rPr>
              <a:t>.</a:t>
            </a:r>
            <a:endParaRPr sz="2400" b="1" dirty="0">
              <a:solidFill>
                <a:schemeClr val="lt1"/>
              </a:solidFill>
              <a:highlight>
                <a:srgbClr val="9900FF"/>
              </a:highlight>
              <a:latin typeface="Montserrat"/>
              <a:ea typeface="Montserrat"/>
              <a:cs typeface="Montserrat"/>
              <a:sym typeface="Montserrat"/>
            </a:endParaRPr>
          </a:p>
        </p:txBody>
      </p:sp>
      <p:pic>
        <p:nvPicPr>
          <p:cNvPr id="6" name="Google Shape;185;p32">
            <a:extLst>
              <a:ext uri="{FF2B5EF4-FFF2-40B4-BE49-F238E27FC236}">
                <a16:creationId xmlns:a16="http://schemas.microsoft.com/office/drawing/2014/main" id="{61ED546B-0CB9-4467-8C84-FF2E16084F98}"/>
              </a:ext>
            </a:extLst>
          </p:cNvPr>
          <p:cNvPicPr preferRelativeResize="0"/>
          <p:nvPr/>
        </p:nvPicPr>
        <p:blipFill>
          <a:blip r:embed="rId4">
            <a:alphaModFix/>
          </a:blip>
          <a:stretch>
            <a:fillRect/>
          </a:stretch>
        </p:blipFill>
        <p:spPr>
          <a:xfrm>
            <a:off x="5234473" y="2662446"/>
            <a:ext cx="1502230" cy="1533109"/>
          </a:xfrm>
          <a:prstGeom prst="rect">
            <a:avLst/>
          </a:prstGeom>
          <a:noFill/>
          <a:ln>
            <a:noFill/>
          </a:ln>
        </p:spPr>
      </p:pic>
      <p:sp>
        <p:nvSpPr>
          <p:cNvPr id="8" name="TextBox 7">
            <a:extLst>
              <a:ext uri="{FF2B5EF4-FFF2-40B4-BE49-F238E27FC236}">
                <a16:creationId xmlns:a16="http://schemas.microsoft.com/office/drawing/2014/main" id="{60CE5166-4D0E-4374-87F1-7D030FF5BB03}"/>
              </a:ext>
            </a:extLst>
          </p:cNvPr>
          <p:cNvSpPr txBox="1"/>
          <p:nvPr/>
        </p:nvSpPr>
        <p:spPr>
          <a:xfrm>
            <a:off x="1679719" y="4298558"/>
            <a:ext cx="8185279" cy="1200329"/>
          </a:xfrm>
          <a:prstGeom prst="rect">
            <a:avLst/>
          </a:prstGeom>
          <a:noFill/>
        </p:spPr>
        <p:txBody>
          <a:bodyPr wrap="square">
            <a:spAutoFit/>
          </a:bodyPr>
          <a:lstStyle/>
          <a:p>
            <a:pPr algn="ctr"/>
            <a:r>
              <a:rPr lang="en-US" sz="1800" b="1" dirty="0">
                <a:solidFill>
                  <a:schemeClr val="lt1"/>
                </a:solidFill>
                <a:highlight>
                  <a:srgbClr val="9900FF"/>
                </a:highlight>
                <a:latin typeface="Montserrat"/>
                <a:ea typeface="Montserrat"/>
                <a:cs typeface="Montserrat"/>
                <a:sym typeface="Montserrat"/>
              </a:rPr>
              <a:t>Reels</a:t>
            </a:r>
            <a:r>
              <a:rPr lang="ru-RU" sz="1800" b="1" dirty="0">
                <a:solidFill>
                  <a:schemeClr val="lt1"/>
                </a:solidFill>
                <a:highlight>
                  <a:srgbClr val="9900FF"/>
                </a:highlight>
                <a:latin typeface="Montserrat"/>
                <a:ea typeface="Montserrat"/>
                <a:cs typeface="Montserrat"/>
                <a:sym typeface="Montserrat"/>
              </a:rPr>
              <a:t> – </a:t>
            </a:r>
            <a:r>
              <a:rPr lang="ru-RU" sz="1800" b="1" dirty="0" err="1">
                <a:solidFill>
                  <a:schemeClr val="lt1"/>
                </a:solidFill>
                <a:highlight>
                  <a:srgbClr val="9900FF"/>
                </a:highlight>
                <a:latin typeface="Montserrat"/>
                <a:ea typeface="Montserrat"/>
                <a:cs typeface="Montserrat"/>
                <a:sym typeface="Montserrat"/>
              </a:rPr>
              <a:t>це</a:t>
            </a:r>
            <a:r>
              <a:rPr lang="ru-RU" sz="1800" b="1" dirty="0">
                <a:solidFill>
                  <a:schemeClr val="lt1"/>
                </a:solidFill>
                <a:highlight>
                  <a:srgbClr val="9900FF"/>
                </a:highlight>
                <a:latin typeface="Montserrat"/>
                <a:ea typeface="Montserrat"/>
                <a:cs typeface="Montserrat"/>
                <a:sym typeface="Montserrat"/>
              </a:rPr>
              <a:t> в</a:t>
            </a:r>
            <a:r>
              <a:rPr lang="uk-UA" sz="1800" b="1" dirty="0" err="1">
                <a:solidFill>
                  <a:schemeClr val="lt1"/>
                </a:solidFill>
                <a:highlight>
                  <a:srgbClr val="9900FF"/>
                </a:highlight>
                <a:latin typeface="Montserrat"/>
                <a:ea typeface="Montserrat"/>
                <a:cs typeface="Montserrat"/>
                <a:sym typeface="Montserrat"/>
              </a:rPr>
              <a:t>ідео</a:t>
            </a:r>
            <a:r>
              <a:rPr lang="uk-UA" sz="1800" b="1" dirty="0">
                <a:solidFill>
                  <a:schemeClr val="lt1"/>
                </a:solidFill>
                <a:highlight>
                  <a:srgbClr val="9900FF"/>
                </a:highlight>
                <a:latin typeface="Montserrat"/>
                <a:ea typeface="Montserrat"/>
                <a:cs typeface="Montserrat"/>
                <a:sym typeface="Montserrat"/>
              </a:rPr>
              <a:t>, на будь-яку тему з використанням музичної композиції, яке слугує для просування інформативного, розважального контенту або контенту направленого на продаж (часто використовують як маркетинговий </a:t>
            </a:r>
          </a:p>
          <a:p>
            <a:pPr algn="ctr"/>
            <a:r>
              <a:rPr lang="uk-UA" sz="1800" b="1" dirty="0">
                <a:solidFill>
                  <a:schemeClr val="lt1"/>
                </a:solidFill>
                <a:highlight>
                  <a:srgbClr val="9900FF"/>
                </a:highlight>
                <a:latin typeface="Montserrat"/>
                <a:ea typeface="Montserrat"/>
                <a:cs typeface="Montserrat"/>
                <a:sym typeface="Montserrat"/>
              </a:rPr>
              <a:t>інструмент ).</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7" name="Рисунок 6">
            <a:extLst>
              <a:ext uri="{FF2B5EF4-FFF2-40B4-BE49-F238E27FC236}">
                <a16:creationId xmlns:a16="http://schemas.microsoft.com/office/drawing/2014/main" id="{26C63EBD-A0F2-72AB-6D85-490D54357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242" y="386862"/>
            <a:ext cx="3013197" cy="5509846"/>
          </a:xfrm>
          <a:prstGeom prst="rect">
            <a:avLst/>
          </a:prstGeom>
        </p:spPr>
      </p:pic>
      <p:pic>
        <p:nvPicPr>
          <p:cNvPr id="9" name="Рисунок 8">
            <a:extLst>
              <a:ext uri="{FF2B5EF4-FFF2-40B4-BE49-F238E27FC236}">
                <a16:creationId xmlns:a16="http://schemas.microsoft.com/office/drawing/2014/main" id="{4F6993D4-5F48-B1A7-FB98-3D7E3FDC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08" y="386862"/>
            <a:ext cx="2987370" cy="5509846"/>
          </a:xfrm>
          <a:prstGeom prst="rect">
            <a:avLst/>
          </a:prstGeom>
        </p:spPr>
      </p:pic>
      <p:pic>
        <p:nvPicPr>
          <p:cNvPr id="11" name="Рисунок 10">
            <a:extLst>
              <a:ext uri="{FF2B5EF4-FFF2-40B4-BE49-F238E27FC236}">
                <a16:creationId xmlns:a16="http://schemas.microsoft.com/office/drawing/2014/main" id="{1E909509-0380-F770-C1AB-FFF562D83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474" y="370939"/>
            <a:ext cx="2987369" cy="5525769"/>
          </a:xfrm>
          <a:prstGeom prst="rect">
            <a:avLst/>
          </a:prstGeom>
        </p:spPr>
      </p:pic>
    </p:spTree>
    <p:extLst>
      <p:ext uri="{BB962C8B-B14F-4D97-AF65-F5344CB8AC3E}">
        <p14:creationId xmlns:p14="http://schemas.microsoft.com/office/powerpoint/2010/main" val="281068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30233" y="209233"/>
            <a:ext cx="11360800" cy="763600"/>
          </a:xfrm>
          <a:prstGeom prst="rect">
            <a:avLst/>
          </a:prstGeom>
        </p:spPr>
        <p:txBody>
          <a:bodyPr spcFirstLastPara="1" vert="horz" wrap="square" lIns="121900" tIns="121900" rIns="121900" bIns="121900" rtlCol="0" anchor="t" anchorCtr="0">
            <a:noAutofit/>
          </a:bodyPr>
          <a:lstStyle/>
          <a:p>
            <a:pPr algn="ctr"/>
            <a:r>
              <a:rPr lang="ru" sz="3200" b="1">
                <a:latin typeface="Montserrat"/>
                <a:ea typeface="Montserrat"/>
                <a:cs typeface="Montserrat"/>
                <a:sym typeface="Montserrat"/>
              </a:rPr>
              <a:t>Бар</a:t>
            </a:r>
            <a:r>
              <a:rPr lang="ru" sz="2533" b="1">
                <a:latin typeface="Montserrat"/>
                <a:ea typeface="Montserrat"/>
                <a:cs typeface="Montserrat"/>
                <a:sym typeface="Montserrat"/>
              </a:rPr>
              <a:t>'</a:t>
            </a:r>
            <a:r>
              <a:rPr lang="ru" sz="3200" b="1">
                <a:latin typeface="Montserrat"/>
                <a:ea typeface="Montserrat"/>
                <a:cs typeface="Montserrat"/>
                <a:sym typeface="Montserrat"/>
              </a:rPr>
              <a:t>єри та задоволення</a:t>
            </a:r>
            <a:endParaRPr sz="3200" b="1">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8" name="Google Shape;168;p30"/>
          <p:cNvSpPr txBox="1"/>
          <p:nvPr/>
        </p:nvSpPr>
        <p:spPr>
          <a:xfrm>
            <a:off x="3798433" y="384100"/>
            <a:ext cx="52728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chemeClr val="lt1"/>
                </a:solidFill>
                <a:highlight>
                  <a:srgbClr val="9900FF"/>
                </a:highlight>
                <a:latin typeface="Montserrat"/>
                <a:ea typeface="Montserrat"/>
                <a:cs typeface="Montserrat"/>
                <a:sym typeface="Montserrat"/>
              </a:rPr>
              <a:t>REELS</a:t>
            </a:r>
            <a:endParaRPr sz="2400" dirty="0">
              <a:solidFill>
                <a:schemeClr val="lt1"/>
              </a:solidFill>
              <a:highlight>
                <a:srgbClr val="9900FF"/>
              </a:highlight>
              <a:latin typeface="Montserrat"/>
              <a:ea typeface="Montserrat"/>
              <a:cs typeface="Montserrat"/>
              <a:sym typeface="Montserrat"/>
            </a:endParaRPr>
          </a:p>
        </p:txBody>
      </p:sp>
      <p:pic>
        <p:nvPicPr>
          <p:cNvPr id="3" name="Рисунок 2">
            <a:extLst>
              <a:ext uri="{FF2B5EF4-FFF2-40B4-BE49-F238E27FC236}">
                <a16:creationId xmlns:a16="http://schemas.microsoft.com/office/drawing/2014/main" id="{8E0DD9AD-C6D0-4188-964B-3DE06D538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67" y="923192"/>
            <a:ext cx="5058626" cy="5253188"/>
          </a:xfrm>
          <a:prstGeom prst="rect">
            <a:avLst/>
          </a:prstGeom>
        </p:spPr>
      </p:pic>
      <p:pic>
        <p:nvPicPr>
          <p:cNvPr id="5" name="Рисунок 4">
            <a:extLst>
              <a:ext uri="{FF2B5EF4-FFF2-40B4-BE49-F238E27FC236}">
                <a16:creationId xmlns:a16="http://schemas.microsoft.com/office/drawing/2014/main" id="{5AA716AB-93DC-4715-BA43-F517AE0B5278}"/>
              </a:ext>
            </a:extLst>
          </p:cNvPr>
          <p:cNvPicPr>
            <a:picLocks noChangeAspect="1"/>
          </p:cNvPicPr>
          <p:nvPr/>
        </p:nvPicPr>
        <p:blipFill rotWithShape="1">
          <a:blip r:embed="rId5">
            <a:extLst>
              <a:ext uri="{28A0092B-C50C-407E-A947-70E740481C1C}">
                <a14:useLocalDpi xmlns:a14="http://schemas.microsoft.com/office/drawing/2010/main" val="0"/>
              </a:ext>
            </a:extLst>
          </a:blip>
          <a:srcRect t="2550" b="29581"/>
          <a:stretch/>
        </p:blipFill>
        <p:spPr>
          <a:xfrm>
            <a:off x="7036524" y="923192"/>
            <a:ext cx="4057573" cy="5253188"/>
          </a:xfrm>
          <a:prstGeom prst="rect">
            <a:avLst/>
          </a:prstGeom>
        </p:spPr>
      </p:pic>
    </p:spTree>
    <p:extLst>
      <p:ext uri="{BB962C8B-B14F-4D97-AF65-F5344CB8AC3E}">
        <p14:creationId xmlns:p14="http://schemas.microsoft.com/office/powerpoint/2010/main" val="4179295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30233" y="209233"/>
            <a:ext cx="11360800" cy="763600"/>
          </a:xfrm>
          <a:prstGeom prst="rect">
            <a:avLst/>
          </a:prstGeom>
        </p:spPr>
        <p:txBody>
          <a:bodyPr spcFirstLastPara="1" vert="horz" wrap="square" lIns="121900" tIns="121900" rIns="121900" bIns="121900" rtlCol="0" anchor="t" anchorCtr="0">
            <a:noAutofit/>
          </a:bodyPr>
          <a:lstStyle/>
          <a:p>
            <a:pPr algn="ctr"/>
            <a:r>
              <a:rPr lang="ru" sz="3200" b="1">
                <a:latin typeface="Montserrat"/>
                <a:ea typeface="Montserrat"/>
                <a:cs typeface="Montserrat"/>
                <a:sym typeface="Montserrat"/>
              </a:rPr>
              <a:t>Бар</a:t>
            </a:r>
            <a:r>
              <a:rPr lang="ru" sz="2533" b="1">
                <a:latin typeface="Montserrat"/>
                <a:ea typeface="Montserrat"/>
                <a:cs typeface="Montserrat"/>
                <a:sym typeface="Montserrat"/>
              </a:rPr>
              <a:t>'</a:t>
            </a:r>
            <a:r>
              <a:rPr lang="ru" sz="3200" b="1">
                <a:latin typeface="Montserrat"/>
                <a:ea typeface="Montserrat"/>
                <a:cs typeface="Montserrat"/>
                <a:sym typeface="Montserrat"/>
              </a:rPr>
              <a:t>єри та задоволення</a:t>
            </a:r>
            <a:endParaRPr sz="3200" b="1">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8" name="Google Shape;168;p30"/>
          <p:cNvSpPr txBox="1"/>
          <p:nvPr/>
        </p:nvSpPr>
        <p:spPr>
          <a:xfrm>
            <a:off x="3798433" y="384100"/>
            <a:ext cx="52728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chemeClr val="lt1"/>
                </a:solidFill>
                <a:highlight>
                  <a:srgbClr val="9900FF"/>
                </a:highlight>
                <a:latin typeface="Montserrat"/>
                <a:ea typeface="Montserrat"/>
                <a:cs typeface="Montserrat"/>
                <a:sym typeface="Montserrat"/>
              </a:rPr>
              <a:t>REELS</a:t>
            </a:r>
            <a:endParaRPr sz="2400" dirty="0">
              <a:solidFill>
                <a:schemeClr val="lt1"/>
              </a:solidFill>
              <a:highlight>
                <a:srgbClr val="9900FF"/>
              </a:highlight>
              <a:latin typeface="Montserrat"/>
              <a:ea typeface="Montserrat"/>
              <a:cs typeface="Montserrat"/>
              <a:sym typeface="Montserrat"/>
            </a:endParaRPr>
          </a:p>
        </p:txBody>
      </p:sp>
      <p:pic>
        <p:nvPicPr>
          <p:cNvPr id="3" name="Рисунок 2">
            <a:extLst>
              <a:ext uri="{FF2B5EF4-FFF2-40B4-BE49-F238E27FC236}">
                <a16:creationId xmlns:a16="http://schemas.microsoft.com/office/drawing/2014/main" id="{18A2C5E0-05AC-4B91-A594-49B290C2C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017" y="1606906"/>
            <a:ext cx="5791358" cy="4563788"/>
          </a:xfrm>
          <a:prstGeom prst="rect">
            <a:avLst/>
          </a:prstGeom>
        </p:spPr>
      </p:pic>
      <p:pic>
        <p:nvPicPr>
          <p:cNvPr id="5" name="Рисунок 4">
            <a:extLst>
              <a:ext uri="{FF2B5EF4-FFF2-40B4-BE49-F238E27FC236}">
                <a16:creationId xmlns:a16="http://schemas.microsoft.com/office/drawing/2014/main" id="{E41455B6-C5E7-417A-BBAE-D9FF4070C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32" y="972833"/>
            <a:ext cx="4669953" cy="5197861"/>
          </a:xfrm>
          <a:prstGeom prst="rect">
            <a:avLst/>
          </a:prstGeom>
        </p:spPr>
      </p:pic>
    </p:spTree>
    <p:extLst>
      <p:ext uri="{BB962C8B-B14F-4D97-AF65-F5344CB8AC3E}">
        <p14:creationId xmlns:p14="http://schemas.microsoft.com/office/powerpoint/2010/main" val="3522665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30233" y="209233"/>
            <a:ext cx="11360800" cy="763600"/>
          </a:xfrm>
          <a:prstGeom prst="rect">
            <a:avLst/>
          </a:prstGeom>
        </p:spPr>
        <p:txBody>
          <a:bodyPr spcFirstLastPara="1" vert="horz" wrap="square" lIns="121900" tIns="121900" rIns="121900" bIns="121900" rtlCol="0" anchor="t" anchorCtr="0">
            <a:noAutofit/>
          </a:bodyPr>
          <a:lstStyle/>
          <a:p>
            <a:pPr algn="ctr"/>
            <a:r>
              <a:rPr lang="ru" sz="3200" b="1">
                <a:latin typeface="Montserrat"/>
                <a:ea typeface="Montserrat"/>
                <a:cs typeface="Montserrat"/>
                <a:sym typeface="Montserrat"/>
              </a:rPr>
              <a:t>Бар</a:t>
            </a:r>
            <a:r>
              <a:rPr lang="ru" sz="2533" b="1">
                <a:latin typeface="Montserrat"/>
                <a:ea typeface="Montserrat"/>
                <a:cs typeface="Montserrat"/>
                <a:sym typeface="Montserrat"/>
              </a:rPr>
              <a:t>'</a:t>
            </a:r>
            <a:r>
              <a:rPr lang="ru" sz="3200" b="1">
                <a:latin typeface="Montserrat"/>
                <a:ea typeface="Montserrat"/>
                <a:cs typeface="Montserrat"/>
                <a:sym typeface="Montserrat"/>
              </a:rPr>
              <a:t>єри та задоволення</a:t>
            </a:r>
            <a:endParaRPr sz="3200" b="1">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8" name="Google Shape;168;p30"/>
          <p:cNvSpPr txBox="1"/>
          <p:nvPr/>
        </p:nvSpPr>
        <p:spPr>
          <a:xfrm>
            <a:off x="3798433" y="384100"/>
            <a:ext cx="52728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chemeClr val="lt1"/>
                </a:solidFill>
                <a:highlight>
                  <a:srgbClr val="9900FF"/>
                </a:highlight>
                <a:latin typeface="Montserrat"/>
                <a:ea typeface="Montserrat"/>
                <a:cs typeface="Montserrat"/>
                <a:sym typeface="Montserrat"/>
              </a:rPr>
              <a:t>REELS</a:t>
            </a:r>
            <a:endParaRPr sz="2400" dirty="0">
              <a:solidFill>
                <a:schemeClr val="lt1"/>
              </a:solidFill>
              <a:highlight>
                <a:srgbClr val="9900FF"/>
              </a:highlight>
              <a:latin typeface="Montserrat"/>
              <a:ea typeface="Montserrat"/>
              <a:cs typeface="Montserrat"/>
              <a:sym typeface="Montserrat"/>
            </a:endParaRPr>
          </a:p>
        </p:txBody>
      </p:sp>
      <p:pic>
        <p:nvPicPr>
          <p:cNvPr id="7" name="Рисунок 6">
            <a:extLst>
              <a:ext uri="{FF2B5EF4-FFF2-40B4-BE49-F238E27FC236}">
                <a16:creationId xmlns:a16="http://schemas.microsoft.com/office/drawing/2014/main" id="{9ADA530C-56B1-4E6C-85CC-B5657264A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62" y="2069901"/>
            <a:ext cx="11144250" cy="2571750"/>
          </a:xfrm>
          <a:prstGeom prst="rect">
            <a:avLst/>
          </a:prstGeom>
        </p:spPr>
      </p:pic>
    </p:spTree>
    <p:extLst>
      <p:ext uri="{BB962C8B-B14F-4D97-AF65-F5344CB8AC3E}">
        <p14:creationId xmlns:p14="http://schemas.microsoft.com/office/powerpoint/2010/main" val="1396503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30233" y="209233"/>
            <a:ext cx="11360800" cy="763600"/>
          </a:xfrm>
          <a:prstGeom prst="rect">
            <a:avLst/>
          </a:prstGeom>
        </p:spPr>
        <p:txBody>
          <a:bodyPr spcFirstLastPara="1" vert="horz" wrap="square" lIns="121900" tIns="121900" rIns="121900" bIns="121900" rtlCol="0" anchor="t" anchorCtr="0">
            <a:noAutofit/>
          </a:bodyPr>
          <a:lstStyle/>
          <a:p>
            <a:pPr algn="ctr"/>
            <a:r>
              <a:rPr lang="ru" sz="3200" b="1">
                <a:latin typeface="Montserrat"/>
                <a:ea typeface="Montserrat"/>
                <a:cs typeface="Montserrat"/>
                <a:sym typeface="Montserrat"/>
              </a:rPr>
              <a:t>Бар</a:t>
            </a:r>
            <a:r>
              <a:rPr lang="ru" sz="2533" b="1">
                <a:latin typeface="Montserrat"/>
                <a:ea typeface="Montserrat"/>
                <a:cs typeface="Montserrat"/>
                <a:sym typeface="Montserrat"/>
              </a:rPr>
              <a:t>'</a:t>
            </a:r>
            <a:r>
              <a:rPr lang="ru" sz="3200" b="1">
                <a:latin typeface="Montserrat"/>
                <a:ea typeface="Montserrat"/>
                <a:cs typeface="Montserrat"/>
                <a:sym typeface="Montserrat"/>
              </a:rPr>
              <a:t>єри та задоволення</a:t>
            </a:r>
            <a:endParaRPr sz="3200" b="1">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8" name="Google Shape;168;p30"/>
          <p:cNvSpPr txBox="1"/>
          <p:nvPr/>
        </p:nvSpPr>
        <p:spPr>
          <a:xfrm>
            <a:off x="3798433" y="384100"/>
            <a:ext cx="52728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chemeClr val="lt1"/>
                </a:solidFill>
                <a:highlight>
                  <a:srgbClr val="9900FF"/>
                </a:highlight>
                <a:latin typeface="Montserrat"/>
                <a:ea typeface="Montserrat"/>
                <a:cs typeface="Montserrat"/>
                <a:sym typeface="Montserrat"/>
              </a:rPr>
              <a:t>REELS</a:t>
            </a:r>
            <a:endParaRPr sz="2400" dirty="0">
              <a:solidFill>
                <a:schemeClr val="lt1"/>
              </a:solidFill>
              <a:highlight>
                <a:srgbClr val="9900FF"/>
              </a:highlight>
              <a:latin typeface="Montserrat"/>
              <a:ea typeface="Montserrat"/>
              <a:cs typeface="Montserrat"/>
              <a:sym typeface="Montserrat"/>
            </a:endParaRPr>
          </a:p>
        </p:txBody>
      </p:sp>
      <p:pic>
        <p:nvPicPr>
          <p:cNvPr id="5" name="Рисунок 4">
            <a:extLst>
              <a:ext uri="{FF2B5EF4-FFF2-40B4-BE49-F238E27FC236}">
                <a16:creationId xmlns:a16="http://schemas.microsoft.com/office/drawing/2014/main" id="{0E836D93-BC8F-4205-BF4D-3D10E1346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976" y="1585851"/>
            <a:ext cx="3879552" cy="4329404"/>
          </a:xfrm>
          <a:prstGeom prst="rect">
            <a:avLst/>
          </a:prstGeom>
        </p:spPr>
      </p:pic>
      <p:pic>
        <p:nvPicPr>
          <p:cNvPr id="6" name="Рисунок 5">
            <a:extLst>
              <a:ext uri="{FF2B5EF4-FFF2-40B4-BE49-F238E27FC236}">
                <a16:creationId xmlns:a16="http://schemas.microsoft.com/office/drawing/2014/main" id="{BAF68EBE-6448-44B5-94B0-BE8F03C81F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5" y="942744"/>
            <a:ext cx="4106206" cy="4972511"/>
          </a:xfrm>
          <a:prstGeom prst="rect">
            <a:avLst/>
          </a:prstGeom>
        </p:spPr>
      </p:pic>
      <p:pic>
        <p:nvPicPr>
          <p:cNvPr id="3" name="Рисунок 2">
            <a:extLst>
              <a:ext uri="{FF2B5EF4-FFF2-40B4-BE49-F238E27FC236}">
                <a16:creationId xmlns:a16="http://schemas.microsoft.com/office/drawing/2014/main" id="{1F3CC027-680F-46DA-BE01-01C95E1A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1413" y="1745177"/>
            <a:ext cx="3710718" cy="4170078"/>
          </a:xfrm>
          <a:prstGeom prst="rect">
            <a:avLst/>
          </a:prstGeom>
        </p:spPr>
      </p:pic>
    </p:spTree>
    <p:extLst>
      <p:ext uri="{BB962C8B-B14F-4D97-AF65-F5344CB8AC3E}">
        <p14:creationId xmlns:p14="http://schemas.microsoft.com/office/powerpoint/2010/main" val="3997918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30233" y="209233"/>
            <a:ext cx="11360800" cy="763600"/>
          </a:xfrm>
          <a:prstGeom prst="rect">
            <a:avLst/>
          </a:prstGeom>
        </p:spPr>
        <p:txBody>
          <a:bodyPr spcFirstLastPara="1" vert="horz" wrap="square" lIns="121900" tIns="121900" rIns="121900" bIns="121900" rtlCol="0" anchor="t" anchorCtr="0">
            <a:noAutofit/>
          </a:bodyPr>
          <a:lstStyle/>
          <a:p>
            <a:pPr algn="ctr"/>
            <a:r>
              <a:rPr lang="ru" sz="3200" b="1">
                <a:latin typeface="Montserrat"/>
                <a:ea typeface="Montserrat"/>
                <a:cs typeface="Montserrat"/>
                <a:sym typeface="Montserrat"/>
              </a:rPr>
              <a:t>Бар</a:t>
            </a:r>
            <a:r>
              <a:rPr lang="ru" sz="2533" b="1">
                <a:latin typeface="Montserrat"/>
                <a:ea typeface="Montserrat"/>
                <a:cs typeface="Montserrat"/>
                <a:sym typeface="Montserrat"/>
              </a:rPr>
              <a:t>'</a:t>
            </a:r>
            <a:r>
              <a:rPr lang="ru" sz="3200" b="1">
                <a:latin typeface="Montserrat"/>
                <a:ea typeface="Montserrat"/>
                <a:cs typeface="Montserrat"/>
                <a:sym typeface="Montserrat"/>
              </a:rPr>
              <a:t>єри та задоволення</a:t>
            </a:r>
            <a:endParaRPr sz="3200" b="1">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8" name="Google Shape;168;p30"/>
          <p:cNvSpPr txBox="1"/>
          <p:nvPr/>
        </p:nvSpPr>
        <p:spPr>
          <a:xfrm>
            <a:off x="3798433" y="384100"/>
            <a:ext cx="52728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chemeClr val="lt1"/>
                </a:solidFill>
                <a:highlight>
                  <a:srgbClr val="9900FF"/>
                </a:highlight>
                <a:latin typeface="Montserrat"/>
                <a:ea typeface="Montserrat"/>
                <a:cs typeface="Montserrat"/>
                <a:sym typeface="Montserrat"/>
              </a:rPr>
              <a:t>REELS</a:t>
            </a:r>
            <a:endParaRPr sz="2400" dirty="0">
              <a:solidFill>
                <a:schemeClr val="lt1"/>
              </a:solidFill>
              <a:highlight>
                <a:srgbClr val="9900FF"/>
              </a:highlight>
              <a:latin typeface="Montserrat"/>
              <a:ea typeface="Montserrat"/>
              <a:cs typeface="Montserrat"/>
              <a:sym typeface="Montserrat"/>
            </a:endParaRPr>
          </a:p>
        </p:txBody>
      </p:sp>
      <p:pic>
        <p:nvPicPr>
          <p:cNvPr id="3" name="Рисунок 2">
            <a:extLst>
              <a:ext uri="{FF2B5EF4-FFF2-40B4-BE49-F238E27FC236}">
                <a16:creationId xmlns:a16="http://schemas.microsoft.com/office/drawing/2014/main" id="{C1588A9E-7F5A-493A-A34A-D1C0F262E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385" y="1652954"/>
            <a:ext cx="4540775" cy="5111866"/>
          </a:xfrm>
          <a:prstGeom prst="rect">
            <a:avLst/>
          </a:prstGeom>
        </p:spPr>
      </p:pic>
      <p:pic>
        <p:nvPicPr>
          <p:cNvPr id="5" name="Рисунок 4">
            <a:extLst>
              <a:ext uri="{FF2B5EF4-FFF2-40B4-BE49-F238E27FC236}">
                <a16:creationId xmlns:a16="http://schemas.microsoft.com/office/drawing/2014/main" id="{3EC42A2E-3E32-4F0C-9774-EC26E7A21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469" y="1185843"/>
            <a:ext cx="3002346" cy="3397880"/>
          </a:xfrm>
          <a:prstGeom prst="rect">
            <a:avLst/>
          </a:prstGeom>
        </p:spPr>
      </p:pic>
      <p:pic>
        <p:nvPicPr>
          <p:cNvPr id="7" name="Рисунок 6">
            <a:extLst>
              <a:ext uri="{FF2B5EF4-FFF2-40B4-BE49-F238E27FC236}">
                <a16:creationId xmlns:a16="http://schemas.microsoft.com/office/drawing/2014/main" id="{7A302BB1-83F3-4A94-B6F9-30A42FFA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15" y="687230"/>
            <a:ext cx="5407497" cy="4048690"/>
          </a:xfrm>
          <a:prstGeom prst="rect">
            <a:avLst/>
          </a:prstGeom>
        </p:spPr>
      </p:pic>
    </p:spTree>
    <p:extLst>
      <p:ext uri="{BB962C8B-B14F-4D97-AF65-F5344CB8AC3E}">
        <p14:creationId xmlns:p14="http://schemas.microsoft.com/office/powerpoint/2010/main" val="757964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5485B1E9-F153-3762-9DF0-BD7486B74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735" y="128954"/>
            <a:ext cx="3470544" cy="6494584"/>
          </a:xfrm>
          <a:prstGeom prst="rect">
            <a:avLst/>
          </a:prstGeom>
          <a:ln>
            <a:solidFill>
              <a:schemeClr val="accent3">
                <a:lumMod val="75000"/>
              </a:schemeClr>
            </a:solidFill>
          </a:ln>
        </p:spPr>
      </p:pic>
      <p:pic>
        <p:nvPicPr>
          <p:cNvPr id="13" name="Рисунок 12">
            <a:extLst>
              <a:ext uri="{FF2B5EF4-FFF2-40B4-BE49-F238E27FC236}">
                <a16:creationId xmlns:a16="http://schemas.microsoft.com/office/drawing/2014/main" id="{EAD22083-7021-2575-DB6C-1B84A3E39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75" y="128954"/>
            <a:ext cx="3237144" cy="6494584"/>
          </a:xfrm>
          <a:prstGeom prst="rect">
            <a:avLst/>
          </a:prstGeom>
          <a:ln>
            <a:solidFill>
              <a:schemeClr val="accent3">
                <a:lumMod val="75000"/>
              </a:schemeClr>
            </a:solidFill>
          </a:ln>
        </p:spPr>
      </p:pic>
      <p:pic>
        <p:nvPicPr>
          <p:cNvPr id="14" name="Рисунок 13">
            <a:extLst>
              <a:ext uri="{FF2B5EF4-FFF2-40B4-BE49-F238E27FC236}">
                <a16:creationId xmlns:a16="http://schemas.microsoft.com/office/drawing/2014/main" id="{EBBCEA1B-C53F-3743-E221-239229C82897}"/>
              </a:ext>
            </a:extLst>
          </p:cNvPr>
          <p:cNvPicPr>
            <a:picLocks noChangeAspect="1"/>
          </p:cNvPicPr>
          <p:nvPr/>
        </p:nvPicPr>
        <p:blipFill rotWithShape="1">
          <a:blip r:embed="rId2">
            <a:extLst>
              <a:ext uri="{28A0092B-C50C-407E-A947-70E740481C1C}">
                <a14:useLocalDpi xmlns:a14="http://schemas.microsoft.com/office/drawing/2010/main" val="0"/>
              </a:ext>
            </a:extLst>
          </a:blip>
          <a:srcRect l="66194" t="44834" b="37758"/>
          <a:stretch/>
        </p:blipFill>
        <p:spPr>
          <a:xfrm>
            <a:off x="8297474" y="2575585"/>
            <a:ext cx="2046606" cy="1972099"/>
          </a:xfrm>
          <a:prstGeom prst="rect">
            <a:avLst/>
          </a:prstGeom>
          <a:ln>
            <a:solidFill>
              <a:schemeClr val="accent3">
                <a:lumMod val="75000"/>
              </a:schemeClr>
            </a:solidFill>
          </a:ln>
        </p:spPr>
      </p:pic>
      <p:pic>
        <p:nvPicPr>
          <p:cNvPr id="15" name="Рисунок 14">
            <a:extLst>
              <a:ext uri="{FF2B5EF4-FFF2-40B4-BE49-F238E27FC236}">
                <a16:creationId xmlns:a16="http://schemas.microsoft.com/office/drawing/2014/main" id="{57192042-135B-0894-95D8-397D763AA63F}"/>
              </a:ext>
            </a:extLst>
          </p:cNvPr>
          <p:cNvPicPr>
            <a:picLocks noChangeAspect="1"/>
          </p:cNvPicPr>
          <p:nvPr/>
        </p:nvPicPr>
        <p:blipFill rotWithShape="1">
          <a:blip r:embed="rId2">
            <a:extLst>
              <a:ext uri="{28A0092B-C50C-407E-A947-70E740481C1C}">
                <a14:useLocalDpi xmlns:a14="http://schemas.microsoft.com/office/drawing/2010/main" val="0"/>
              </a:ext>
            </a:extLst>
          </a:blip>
          <a:srcRect l="33060" t="43794" r="33966" b="36751"/>
          <a:stretch/>
        </p:blipFill>
        <p:spPr>
          <a:xfrm>
            <a:off x="9585796" y="62453"/>
            <a:ext cx="1847297" cy="2039718"/>
          </a:xfrm>
          <a:prstGeom prst="rect">
            <a:avLst/>
          </a:prstGeom>
          <a:ln>
            <a:solidFill>
              <a:schemeClr val="accent3">
                <a:lumMod val="75000"/>
              </a:schemeClr>
            </a:solidFill>
          </a:ln>
        </p:spPr>
      </p:pic>
      <p:pic>
        <p:nvPicPr>
          <p:cNvPr id="16" name="Рисунок 15">
            <a:extLst>
              <a:ext uri="{FF2B5EF4-FFF2-40B4-BE49-F238E27FC236}">
                <a16:creationId xmlns:a16="http://schemas.microsoft.com/office/drawing/2014/main" id="{9F35DBB5-5664-F999-C214-235D9BC11113}"/>
              </a:ext>
            </a:extLst>
          </p:cNvPr>
          <p:cNvPicPr>
            <a:picLocks noChangeAspect="1"/>
          </p:cNvPicPr>
          <p:nvPr/>
        </p:nvPicPr>
        <p:blipFill rotWithShape="1">
          <a:blip r:embed="rId2">
            <a:extLst>
              <a:ext uri="{28A0092B-C50C-407E-A947-70E740481C1C}">
                <a14:useLocalDpi xmlns:a14="http://schemas.microsoft.com/office/drawing/2010/main" val="0"/>
              </a:ext>
            </a:extLst>
          </a:blip>
          <a:srcRect l="66387" t="79629" b="3030"/>
          <a:stretch/>
        </p:blipFill>
        <p:spPr>
          <a:xfrm>
            <a:off x="7381327" y="128954"/>
            <a:ext cx="1898421" cy="1832850"/>
          </a:xfrm>
          <a:prstGeom prst="rect">
            <a:avLst/>
          </a:prstGeom>
          <a:ln>
            <a:solidFill>
              <a:schemeClr val="accent3">
                <a:lumMod val="75000"/>
              </a:schemeClr>
            </a:solidFill>
          </a:ln>
        </p:spPr>
      </p:pic>
      <p:pic>
        <p:nvPicPr>
          <p:cNvPr id="17" name="Рисунок 16">
            <a:extLst>
              <a:ext uri="{FF2B5EF4-FFF2-40B4-BE49-F238E27FC236}">
                <a16:creationId xmlns:a16="http://schemas.microsoft.com/office/drawing/2014/main" id="{C562C661-D650-2882-7121-385274EB520D}"/>
              </a:ext>
            </a:extLst>
          </p:cNvPr>
          <p:cNvPicPr>
            <a:picLocks noChangeAspect="1"/>
          </p:cNvPicPr>
          <p:nvPr/>
        </p:nvPicPr>
        <p:blipFill rotWithShape="1">
          <a:blip r:embed="rId2">
            <a:extLst>
              <a:ext uri="{28A0092B-C50C-407E-A947-70E740481C1C}">
                <a14:useLocalDpi xmlns:a14="http://schemas.microsoft.com/office/drawing/2010/main" val="0"/>
              </a:ext>
            </a:extLst>
          </a:blip>
          <a:srcRect l="34478" t="80657" r="32947" b="3856"/>
          <a:stretch/>
        </p:blipFill>
        <p:spPr>
          <a:xfrm>
            <a:off x="8149217" y="4644359"/>
            <a:ext cx="2343120" cy="2084687"/>
          </a:xfrm>
          <a:prstGeom prst="rect">
            <a:avLst/>
          </a:prstGeom>
          <a:ln>
            <a:solidFill>
              <a:schemeClr val="accent3">
                <a:lumMod val="75000"/>
              </a:schemeClr>
            </a:solidFill>
          </a:ln>
        </p:spPr>
      </p:pic>
      <p:cxnSp>
        <p:nvCxnSpPr>
          <p:cNvPr id="18" name="Прямая со стрелкой 17">
            <a:extLst>
              <a:ext uri="{FF2B5EF4-FFF2-40B4-BE49-F238E27FC236}">
                <a16:creationId xmlns:a16="http://schemas.microsoft.com/office/drawing/2014/main" id="{C376F8CB-0111-51C7-23DD-A7E69478DF71}"/>
              </a:ext>
            </a:extLst>
          </p:cNvPr>
          <p:cNvCxnSpPr>
            <a:cxnSpLocks/>
          </p:cNvCxnSpPr>
          <p:nvPr/>
        </p:nvCxnSpPr>
        <p:spPr>
          <a:xfrm flipV="1">
            <a:off x="5286895" y="1961804"/>
            <a:ext cx="4298901" cy="1679171"/>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Прямая со стрелкой 20">
            <a:extLst>
              <a:ext uri="{FF2B5EF4-FFF2-40B4-BE49-F238E27FC236}">
                <a16:creationId xmlns:a16="http://schemas.microsoft.com/office/drawing/2014/main" id="{AFCDCE42-A0AE-3224-DDA1-245AF39B00F0}"/>
              </a:ext>
            </a:extLst>
          </p:cNvPr>
          <p:cNvCxnSpPr>
            <a:cxnSpLocks/>
          </p:cNvCxnSpPr>
          <p:nvPr/>
        </p:nvCxnSpPr>
        <p:spPr>
          <a:xfrm>
            <a:off x="6181086" y="3861155"/>
            <a:ext cx="2116388" cy="0"/>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Прямая со стрелкой 22">
            <a:extLst>
              <a:ext uri="{FF2B5EF4-FFF2-40B4-BE49-F238E27FC236}">
                <a16:creationId xmlns:a16="http://schemas.microsoft.com/office/drawing/2014/main" id="{79F53425-1891-8D02-07CB-6208EF0DC8F8}"/>
              </a:ext>
            </a:extLst>
          </p:cNvPr>
          <p:cNvCxnSpPr>
            <a:cxnSpLocks/>
          </p:cNvCxnSpPr>
          <p:nvPr/>
        </p:nvCxnSpPr>
        <p:spPr>
          <a:xfrm flipV="1">
            <a:off x="6210543" y="2058479"/>
            <a:ext cx="1170784" cy="3581827"/>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Прямая со стрелкой 24">
            <a:extLst>
              <a:ext uri="{FF2B5EF4-FFF2-40B4-BE49-F238E27FC236}">
                <a16:creationId xmlns:a16="http://schemas.microsoft.com/office/drawing/2014/main" id="{5505D248-25FE-D61C-4544-8B238AF1B615}"/>
              </a:ext>
            </a:extLst>
          </p:cNvPr>
          <p:cNvCxnSpPr>
            <a:cxnSpLocks/>
          </p:cNvCxnSpPr>
          <p:nvPr/>
        </p:nvCxnSpPr>
        <p:spPr>
          <a:xfrm>
            <a:off x="5156744" y="5983570"/>
            <a:ext cx="2992473" cy="0"/>
          </a:xfrm>
          <a:prstGeom prst="straightConnector1">
            <a:avLst/>
          </a:prstGeom>
          <a:ln w="28575">
            <a:solidFill>
              <a:srgbClr val="0070C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79476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C47A04-B65B-67CD-72E0-26F13BC11035}"/>
              </a:ext>
            </a:extLst>
          </p:cNvPr>
          <p:cNvSpPr/>
          <p:nvPr/>
        </p:nvSpPr>
        <p:spPr>
          <a:xfrm>
            <a:off x="3270374" y="3788253"/>
            <a:ext cx="184730" cy="707886"/>
          </a:xfrm>
          <a:prstGeom prst="rect">
            <a:avLst/>
          </a:prstGeom>
          <a:solidFill>
            <a:schemeClr val="bg1"/>
          </a:solidFill>
        </p:spPr>
        <p:txBody>
          <a:bodyPr wrap="none" lIns="91440" tIns="45720" rIns="91440" bIns="45720">
            <a:spAutoFit/>
          </a:bodyPr>
          <a:lstStyle/>
          <a:p>
            <a:pPr algn="ctr"/>
            <a:endParaRPr lang="ru-RU"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Рисунок 3">
            <a:extLst>
              <a:ext uri="{FF2B5EF4-FFF2-40B4-BE49-F238E27FC236}">
                <a16:creationId xmlns:a16="http://schemas.microsoft.com/office/drawing/2014/main" id="{26634DAA-0A6D-6808-E4D3-BDEDBEECE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922" y="0"/>
            <a:ext cx="3450431" cy="6858000"/>
          </a:xfrm>
          <a:prstGeom prst="rect">
            <a:avLst/>
          </a:prstGeom>
          <a:ln>
            <a:solidFill>
              <a:schemeClr val="accent3">
                <a:lumMod val="75000"/>
              </a:schemeClr>
            </a:solidFill>
          </a:ln>
        </p:spPr>
      </p:pic>
      <p:pic>
        <p:nvPicPr>
          <p:cNvPr id="10" name="Рисунок 9">
            <a:extLst>
              <a:ext uri="{FF2B5EF4-FFF2-40B4-BE49-F238E27FC236}">
                <a16:creationId xmlns:a16="http://schemas.microsoft.com/office/drawing/2014/main" id="{94E31195-1959-360C-6A12-C0F67411E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62" y="0"/>
            <a:ext cx="3477296" cy="6858000"/>
          </a:xfrm>
          <a:prstGeom prst="rect">
            <a:avLst/>
          </a:prstGeom>
          <a:ln>
            <a:solidFill>
              <a:schemeClr val="accent3">
                <a:lumMod val="75000"/>
              </a:schemeClr>
            </a:solidFill>
          </a:ln>
        </p:spPr>
      </p:pic>
      <p:pic>
        <p:nvPicPr>
          <p:cNvPr id="11" name="Рисунок 10">
            <a:extLst>
              <a:ext uri="{FF2B5EF4-FFF2-40B4-BE49-F238E27FC236}">
                <a16:creationId xmlns:a16="http://schemas.microsoft.com/office/drawing/2014/main" id="{658A686E-6332-E0D3-AE0F-26BFB45BE97D}"/>
              </a:ext>
            </a:extLst>
          </p:cNvPr>
          <p:cNvPicPr>
            <a:picLocks noChangeAspect="1"/>
          </p:cNvPicPr>
          <p:nvPr/>
        </p:nvPicPr>
        <p:blipFill rotWithShape="1">
          <a:blip r:embed="rId2">
            <a:extLst>
              <a:ext uri="{28A0092B-C50C-407E-A947-70E740481C1C}">
                <a14:useLocalDpi xmlns:a14="http://schemas.microsoft.com/office/drawing/2010/main" val="0"/>
              </a:ext>
            </a:extLst>
          </a:blip>
          <a:srcRect l="67327" t="42906" r="-1304" b="40342"/>
          <a:stretch/>
        </p:blipFill>
        <p:spPr>
          <a:xfrm>
            <a:off x="7971693" y="234459"/>
            <a:ext cx="1949860" cy="1910863"/>
          </a:xfrm>
          <a:prstGeom prst="rect">
            <a:avLst/>
          </a:prstGeom>
          <a:ln>
            <a:solidFill>
              <a:schemeClr val="accent3">
                <a:lumMod val="75000"/>
              </a:schemeClr>
            </a:solidFill>
          </a:ln>
        </p:spPr>
      </p:pic>
      <p:pic>
        <p:nvPicPr>
          <p:cNvPr id="12" name="Рисунок 11">
            <a:extLst>
              <a:ext uri="{FF2B5EF4-FFF2-40B4-BE49-F238E27FC236}">
                <a16:creationId xmlns:a16="http://schemas.microsoft.com/office/drawing/2014/main" id="{AED7B922-638B-75EB-033F-2182D4B70534}"/>
              </a:ext>
            </a:extLst>
          </p:cNvPr>
          <p:cNvPicPr>
            <a:picLocks noChangeAspect="1"/>
          </p:cNvPicPr>
          <p:nvPr/>
        </p:nvPicPr>
        <p:blipFill rotWithShape="1">
          <a:blip r:embed="rId2">
            <a:extLst>
              <a:ext uri="{28A0092B-C50C-407E-A947-70E740481C1C}">
                <a14:useLocalDpi xmlns:a14="http://schemas.microsoft.com/office/drawing/2010/main" val="0"/>
              </a:ext>
            </a:extLst>
          </a:blip>
          <a:srcRect t="44274" r="66149" b="40170"/>
          <a:stretch/>
        </p:blipFill>
        <p:spPr>
          <a:xfrm>
            <a:off x="10099866" y="234459"/>
            <a:ext cx="2092134" cy="1910863"/>
          </a:xfrm>
          <a:prstGeom prst="rect">
            <a:avLst/>
          </a:prstGeom>
          <a:ln>
            <a:solidFill>
              <a:schemeClr val="accent3">
                <a:lumMod val="75000"/>
              </a:schemeClr>
            </a:solidFill>
          </a:ln>
        </p:spPr>
      </p:pic>
      <p:pic>
        <p:nvPicPr>
          <p:cNvPr id="13" name="Рисунок 12">
            <a:extLst>
              <a:ext uri="{FF2B5EF4-FFF2-40B4-BE49-F238E27FC236}">
                <a16:creationId xmlns:a16="http://schemas.microsoft.com/office/drawing/2014/main" id="{D06CDB9B-B292-8D7B-1D7C-9D475F8DFAA3}"/>
              </a:ext>
            </a:extLst>
          </p:cNvPr>
          <p:cNvPicPr>
            <a:picLocks noChangeAspect="1"/>
          </p:cNvPicPr>
          <p:nvPr/>
        </p:nvPicPr>
        <p:blipFill rotWithShape="1">
          <a:blip r:embed="rId2">
            <a:extLst>
              <a:ext uri="{28A0092B-C50C-407E-A947-70E740481C1C}">
                <a14:useLocalDpi xmlns:a14="http://schemas.microsoft.com/office/drawing/2010/main" val="0"/>
              </a:ext>
            </a:extLst>
          </a:blip>
          <a:srcRect l="33832" t="76667" r="32872" b="6581"/>
          <a:stretch/>
        </p:blipFill>
        <p:spPr>
          <a:xfrm>
            <a:off x="7971693" y="2546279"/>
            <a:ext cx="1949860" cy="1949860"/>
          </a:xfrm>
          <a:prstGeom prst="rect">
            <a:avLst/>
          </a:prstGeom>
          <a:ln>
            <a:solidFill>
              <a:schemeClr val="accent3">
                <a:lumMod val="75000"/>
              </a:schemeClr>
            </a:solidFill>
          </a:ln>
        </p:spPr>
      </p:pic>
      <p:pic>
        <p:nvPicPr>
          <p:cNvPr id="14" name="Рисунок 13">
            <a:extLst>
              <a:ext uri="{FF2B5EF4-FFF2-40B4-BE49-F238E27FC236}">
                <a16:creationId xmlns:a16="http://schemas.microsoft.com/office/drawing/2014/main" id="{C8D236CF-7DF6-A223-3ABA-7B482FC41B17}"/>
              </a:ext>
            </a:extLst>
          </p:cNvPr>
          <p:cNvPicPr>
            <a:picLocks noChangeAspect="1"/>
          </p:cNvPicPr>
          <p:nvPr/>
        </p:nvPicPr>
        <p:blipFill rotWithShape="1">
          <a:blip r:embed="rId2">
            <a:extLst>
              <a:ext uri="{28A0092B-C50C-407E-A947-70E740481C1C}">
                <a14:useLocalDpi xmlns:a14="http://schemas.microsoft.com/office/drawing/2010/main" val="0"/>
              </a:ext>
            </a:extLst>
          </a:blip>
          <a:srcRect t="76752" r="66592" b="7008"/>
          <a:stretch/>
        </p:blipFill>
        <p:spPr>
          <a:xfrm>
            <a:off x="10099866" y="2546279"/>
            <a:ext cx="1977807" cy="1910862"/>
          </a:xfrm>
          <a:prstGeom prst="rect">
            <a:avLst/>
          </a:prstGeom>
          <a:ln>
            <a:solidFill>
              <a:schemeClr val="accent3">
                <a:lumMod val="75000"/>
              </a:schemeClr>
            </a:solidFill>
          </a:ln>
        </p:spPr>
      </p:pic>
      <p:pic>
        <p:nvPicPr>
          <p:cNvPr id="15" name="Рисунок 14">
            <a:extLst>
              <a:ext uri="{FF2B5EF4-FFF2-40B4-BE49-F238E27FC236}">
                <a16:creationId xmlns:a16="http://schemas.microsoft.com/office/drawing/2014/main" id="{108C05E3-745C-7ECC-AF80-6D6036E989D9}"/>
              </a:ext>
            </a:extLst>
          </p:cNvPr>
          <p:cNvPicPr>
            <a:picLocks noChangeAspect="1"/>
          </p:cNvPicPr>
          <p:nvPr/>
        </p:nvPicPr>
        <p:blipFill rotWithShape="1">
          <a:blip r:embed="rId2">
            <a:extLst>
              <a:ext uri="{28A0092B-C50C-407E-A947-70E740481C1C}">
                <a14:useLocalDpi xmlns:a14="http://schemas.microsoft.com/office/drawing/2010/main" val="0"/>
              </a:ext>
            </a:extLst>
          </a:blip>
          <a:srcRect l="33011" t="25299" r="33013" b="57778"/>
          <a:stretch/>
        </p:blipFill>
        <p:spPr>
          <a:xfrm>
            <a:off x="7971693" y="4630614"/>
            <a:ext cx="1949860" cy="1930365"/>
          </a:xfrm>
          <a:prstGeom prst="rect">
            <a:avLst/>
          </a:prstGeom>
          <a:ln>
            <a:solidFill>
              <a:schemeClr val="accent3">
                <a:lumMod val="75000"/>
              </a:schemeClr>
            </a:solidFill>
          </a:ln>
        </p:spPr>
      </p:pic>
      <p:pic>
        <p:nvPicPr>
          <p:cNvPr id="16" name="Рисунок 15">
            <a:extLst>
              <a:ext uri="{FF2B5EF4-FFF2-40B4-BE49-F238E27FC236}">
                <a16:creationId xmlns:a16="http://schemas.microsoft.com/office/drawing/2014/main" id="{4365990C-8E1C-84BB-34CD-6F07E71DACD7}"/>
              </a:ext>
            </a:extLst>
          </p:cNvPr>
          <p:cNvPicPr>
            <a:picLocks noChangeAspect="1"/>
          </p:cNvPicPr>
          <p:nvPr/>
        </p:nvPicPr>
        <p:blipFill rotWithShape="1">
          <a:blip r:embed="rId2">
            <a:extLst>
              <a:ext uri="{28A0092B-C50C-407E-A947-70E740481C1C}">
                <a14:useLocalDpi xmlns:a14="http://schemas.microsoft.com/office/drawing/2010/main" val="0"/>
              </a:ext>
            </a:extLst>
          </a:blip>
          <a:srcRect l="33012" t="43077" r="33979" b="40171"/>
          <a:stretch/>
        </p:blipFill>
        <p:spPr>
          <a:xfrm>
            <a:off x="10099866" y="4630614"/>
            <a:ext cx="1894359" cy="1910862"/>
          </a:xfrm>
          <a:prstGeom prst="rect">
            <a:avLst/>
          </a:prstGeom>
          <a:ln>
            <a:solidFill>
              <a:schemeClr val="accent3">
                <a:lumMod val="75000"/>
              </a:schemeClr>
            </a:solidFill>
          </a:ln>
        </p:spPr>
      </p:pic>
      <p:cxnSp>
        <p:nvCxnSpPr>
          <p:cNvPr id="17" name="Прямая со стрелкой 16">
            <a:extLst>
              <a:ext uri="{FF2B5EF4-FFF2-40B4-BE49-F238E27FC236}">
                <a16:creationId xmlns:a16="http://schemas.microsoft.com/office/drawing/2014/main" id="{EA155623-1C25-D33A-7963-C3B12D3541E3}"/>
              </a:ext>
            </a:extLst>
          </p:cNvPr>
          <p:cNvCxnSpPr>
            <a:cxnSpLocks/>
          </p:cNvCxnSpPr>
          <p:nvPr/>
        </p:nvCxnSpPr>
        <p:spPr>
          <a:xfrm flipV="1">
            <a:off x="6356933" y="2145322"/>
            <a:ext cx="1614760" cy="1164849"/>
          </a:xfrm>
          <a:prstGeom prst="straightConnector1">
            <a:avLst/>
          </a:prstGeom>
          <a:ln w="38100">
            <a:prstDash val="dash"/>
            <a:tailEnd type="triangle"/>
          </a:ln>
        </p:spPr>
        <p:style>
          <a:lnRef idx="1">
            <a:schemeClr val="accent4"/>
          </a:lnRef>
          <a:fillRef idx="0">
            <a:schemeClr val="accent4"/>
          </a:fillRef>
          <a:effectRef idx="0">
            <a:schemeClr val="accent4"/>
          </a:effectRef>
          <a:fontRef idx="minor">
            <a:schemeClr val="tx1"/>
          </a:fontRef>
        </p:style>
      </p:cxnSp>
      <p:cxnSp>
        <p:nvCxnSpPr>
          <p:cNvPr id="19" name="Прямая со стрелкой 18">
            <a:extLst>
              <a:ext uri="{FF2B5EF4-FFF2-40B4-BE49-F238E27FC236}">
                <a16:creationId xmlns:a16="http://schemas.microsoft.com/office/drawing/2014/main" id="{692F9C9A-5292-B559-1CEC-B4EF1909433B}"/>
              </a:ext>
            </a:extLst>
          </p:cNvPr>
          <p:cNvCxnSpPr>
            <a:cxnSpLocks/>
          </p:cNvCxnSpPr>
          <p:nvPr/>
        </p:nvCxnSpPr>
        <p:spPr>
          <a:xfrm flipV="1">
            <a:off x="4901757" y="2145322"/>
            <a:ext cx="5187346" cy="130534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1" name="Прямая со стрелкой 20">
            <a:extLst>
              <a:ext uri="{FF2B5EF4-FFF2-40B4-BE49-F238E27FC236}">
                <a16:creationId xmlns:a16="http://schemas.microsoft.com/office/drawing/2014/main" id="{C73E5C99-0A0C-F93F-B88C-8DD5B0CF4734}"/>
              </a:ext>
            </a:extLst>
          </p:cNvPr>
          <p:cNvCxnSpPr>
            <a:cxnSpLocks/>
          </p:cNvCxnSpPr>
          <p:nvPr/>
        </p:nvCxnSpPr>
        <p:spPr>
          <a:xfrm flipV="1">
            <a:off x="4961138" y="4110840"/>
            <a:ext cx="5187346" cy="130534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2" name="Прямая со стрелкой 21">
            <a:extLst>
              <a:ext uri="{FF2B5EF4-FFF2-40B4-BE49-F238E27FC236}">
                <a16:creationId xmlns:a16="http://schemas.microsoft.com/office/drawing/2014/main" id="{430CBA47-F2B6-7DB6-984E-F50103A3197E}"/>
              </a:ext>
            </a:extLst>
          </p:cNvPr>
          <p:cNvCxnSpPr>
            <a:cxnSpLocks/>
          </p:cNvCxnSpPr>
          <p:nvPr/>
        </p:nvCxnSpPr>
        <p:spPr>
          <a:xfrm>
            <a:off x="5378020" y="3983948"/>
            <a:ext cx="4711083" cy="247770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066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60F891-CB9B-458C-B551-205BE57AC49E}"/>
              </a:ext>
            </a:extLst>
          </p:cNvPr>
          <p:cNvSpPr>
            <a:spLocks noGrp="1"/>
          </p:cNvSpPr>
          <p:nvPr>
            <p:ph type="title"/>
          </p:nvPr>
        </p:nvSpPr>
        <p:spPr>
          <a:xfrm>
            <a:off x="838200" y="18255"/>
            <a:ext cx="10515600" cy="1325563"/>
          </a:xfrm>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Види контенту</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E110F16-E90C-45B1-8EE9-85A200172BE5}"/>
              </a:ext>
            </a:extLst>
          </p:cNvPr>
          <p:cNvSpPr>
            <a:spLocks noGrp="1"/>
          </p:cNvSpPr>
          <p:nvPr>
            <p:ph idx="1"/>
          </p:nvPr>
        </p:nvSpPr>
        <p:spPr>
          <a:xfrm>
            <a:off x="737533" y="1448120"/>
            <a:ext cx="10515600" cy="4351338"/>
          </a:xfrm>
        </p:spPr>
        <p:txBody>
          <a:bodyPr>
            <a:normAutofit/>
          </a:bodyPr>
          <a:lstStyle/>
          <a:p>
            <a:r>
              <a:rPr lang="uk-UA" sz="5200" dirty="0">
                <a:latin typeface="Times New Roman" panose="02020603050405020304" pitchFamily="18" charset="0"/>
                <a:cs typeface="Times New Roman" panose="02020603050405020304" pitchFamily="18" charset="0"/>
              </a:rPr>
              <a:t>Контент, що продає</a:t>
            </a:r>
          </a:p>
          <a:p>
            <a:r>
              <a:rPr lang="uk-UA" sz="5200" dirty="0">
                <a:latin typeface="Times New Roman" panose="02020603050405020304" pitchFamily="18" charset="0"/>
                <a:cs typeface="Times New Roman" panose="02020603050405020304" pitchFamily="18" charset="0"/>
              </a:rPr>
              <a:t>Інформаційний контент</a:t>
            </a:r>
          </a:p>
          <a:p>
            <a:r>
              <a:rPr lang="uk-UA" sz="5200" dirty="0">
                <a:latin typeface="Times New Roman" panose="02020603050405020304" pitchFamily="18" charset="0"/>
                <a:cs typeface="Times New Roman" panose="02020603050405020304" pitchFamily="18" charset="0"/>
              </a:rPr>
              <a:t>Розважальний контент</a:t>
            </a:r>
            <a:endParaRPr lang="ru-RU" sz="52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34B3A67B-7F1D-4BC3-949B-AFC2F64CD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516" y="2812316"/>
            <a:ext cx="6201334" cy="4381243"/>
          </a:xfrm>
          <a:prstGeom prst="rect">
            <a:avLst/>
          </a:prstGeom>
        </p:spPr>
      </p:pic>
    </p:spTree>
    <p:extLst>
      <p:ext uri="{BB962C8B-B14F-4D97-AF65-F5344CB8AC3E}">
        <p14:creationId xmlns:p14="http://schemas.microsoft.com/office/powerpoint/2010/main" val="3491547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33ABE51-1A7D-FD23-6B2F-2076CE6A2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930" y="0"/>
            <a:ext cx="3471863" cy="6858000"/>
          </a:xfrm>
          <a:prstGeom prst="rect">
            <a:avLst/>
          </a:prstGeom>
          <a:ln>
            <a:solidFill>
              <a:schemeClr val="accent3">
                <a:lumMod val="75000"/>
              </a:schemeClr>
            </a:solidFill>
          </a:ln>
        </p:spPr>
      </p:pic>
      <p:pic>
        <p:nvPicPr>
          <p:cNvPr id="8" name="Рисунок 7">
            <a:extLst>
              <a:ext uri="{FF2B5EF4-FFF2-40B4-BE49-F238E27FC236}">
                <a16:creationId xmlns:a16="http://schemas.microsoft.com/office/drawing/2014/main" id="{A3FEB7FA-8EC8-9A34-1C36-6C3EAFC3E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53" y="0"/>
            <a:ext cx="3493294" cy="6858000"/>
          </a:xfrm>
          <a:prstGeom prst="rect">
            <a:avLst/>
          </a:prstGeom>
          <a:ln>
            <a:solidFill>
              <a:schemeClr val="accent3">
                <a:lumMod val="75000"/>
              </a:schemeClr>
            </a:solidFill>
          </a:ln>
        </p:spPr>
      </p:pic>
      <p:pic>
        <p:nvPicPr>
          <p:cNvPr id="9" name="Рисунок 8">
            <a:extLst>
              <a:ext uri="{FF2B5EF4-FFF2-40B4-BE49-F238E27FC236}">
                <a16:creationId xmlns:a16="http://schemas.microsoft.com/office/drawing/2014/main" id="{C24515C5-357E-6402-FB04-1EE68B4032D8}"/>
              </a:ext>
            </a:extLst>
          </p:cNvPr>
          <p:cNvPicPr>
            <a:picLocks noChangeAspect="1"/>
          </p:cNvPicPr>
          <p:nvPr/>
        </p:nvPicPr>
        <p:blipFill rotWithShape="1">
          <a:blip r:embed="rId2">
            <a:extLst>
              <a:ext uri="{28A0092B-C50C-407E-A947-70E740481C1C}">
                <a14:useLocalDpi xmlns:a14="http://schemas.microsoft.com/office/drawing/2010/main" val="0"/>
              </a:ext>
            </a:extLst>
          </a:blip>
          <a:srcRect l="67558" t="25983" r="702" b="57436"/>
          <a:stretch/>
        </p:blipFill>
        <p:spPr>
          <a:xfrm>
            <a:off x="8815755" y="187568"/>
            <a:ext cx="1981199" cy="2044430"/>
          </a:xfrm>
          <a:prstGeom prst="rect">
            <a:avLst/>
          </a:prstGeom>
          <a:ln>
            <a:solidFill>
              <a:schemeClr val="accent3">
                <a:lumMod val="75000"/>
              </a:schemeClr>
            </a:solidFill>
          </a:ln>
        </p:spPr>
      </p:pic>
      <p:pic>
        <p:nvPicPr>
          <p:cNvPr id="11" name="Рисунок 10">
            <a:extLst>
              <a:ext uri="{FF2B5EF4-FFF2-40B4-BE49-F238E27FC236}">
                <a16:creationId xmlns:a16="http://schemas.microsoft.com/office/drawing/2014/main" id="{50BA5798-5CED-29A4-75ED-20663E6EC74A}"/>
              </a:ext>
            </a:extLst>
          </p:cNvPr>
          <p:cNvPicPr>
            <a:picLocks noChangeAspect="1"/>
          </p:cNvPicPr>
          <p:nvPr/>
        </p:nvPicPr>
        <p:blipFill rotWithShape="1">
          <a:blip r:embed="rId2">
            <a:extLst>
              <a:ext uri="{28A0092B-C50C-407E-A947-70E740481C1C}">
                <a14:useLocalDpi xmlns:a14="http://schemas.microsoft.com/office/drawing/2010/main" val="0"/>
              </a:ext>
            </a:extLst>
          </a:blip>
          <a:srcRect l="36300" t="42868" r="33848" b="41132"/>
          <a:stretch/>
        </p:blipFill>
        <p:spPr>
          <a:xfrm>
            <a:off x="8815755" y="4572905"/>
            <a:ext cx="1981199" cy="2097527"/>
          </a:xfrm>
          <a:prstGeom prst="rect">
            <a:avLst/>
          </a:prstGeom>
          <a:ln>
            <a:solidFill>
              <a:schemeClr val="accent3">
                <a:lumMod val="75000"/>
              </a:schemeClr>
            </a:solidFill>
          </a:ln>
        </p:spPr>
      </p:pic>
      <p:pic>
        <p:nvPicPr>
          <p:cNvPr id="12" name="Рисунок 11">
            <a:extLst>
              <a:ext uri="{FF2B5EF4-FFF2-40B4-BE49-F238E27FC236}">
                <a16:creationId xmlns:a16="http://schemas.microsoft.com/office/drawing/2014/main" id="{C04E4FE3-2DB8-852C-CA7C-0B004F5D5D67}"/>
              </a:ext>
            </a:extLst>
          </p:cNvPr>
          <p:cNvPicPr>
            <a:picLocks noChangeAspect="1"/>
          </p:cNvPicPr>
          <p:nvPr/>
        </p:nvPicPr>
        <p:blipFill rotWithShape="1">
          <a:blip r:embed="rId2">
            <a:extLst>
              <a:ext uri="{28A0092B-C50C-407E-A947-70E740481C1C}">
                <a14:useLocalDpi xmlns:a14="http://schemas.microsoft.com/office/drawing/2010/main" val="0"/>
              </a:ext>
            </a:extLst>
          </a:blip>
          <a:srcRect l="66034" t="58957" b="23705"/>
          <a:stretch/>
        </p:blipFill>
        <p:spPr>
          <a:xfrm>
            <a:off x="8815755" y="2430139"/>
            <a:ext cx="1981199" cy="1997722"/>
          </a:xfrm>
          <a:prstGeom prst="rect">
            <a:avLst/>
          </a:prstGeom>
          <a:ln>
            <a:solidFill>
              <a:schemeClr val="accent3">
                <a:lumMod val="75000"/>
              </a:schemeClr>
            </a:solidFill>
          </a:ln>
        </p:spPr>
      </p:pic>
      <p:cxnSp>
        <p:nvCxnSpPr>
          <p:cNvPr id="13" name="Прямая со стрелкой 12">
            <a:extLst>
              <a:ext uri="{FF2B5EF4-FFF2-40B4-BE49-F238E27FC236}">
                <a16:creationId xmlns:a16="http://schemas.microsoft.com/office/drawing/2014/main" id="{800A9A9E-1B30-4911-B3C4-B1E0B1D9B812}"/>
              </a:ext>
            </a:extLst>
          </p:cNvPr>
          <p:cNvCxnSpPr>
            <a:cxnSpLocks/>
          </p:cNvCxnSpPr>
          <p:nvPr/>
        </p:nvCxnSpPr>
        <p:spPr>
          <a:xfrm flipV="1">
            <a:off x="6649413" y="1845425"/>
            <a:ext cx="2166342" cy="766477"/>
          </a:xfrm>
          <a:prstGeom prst="straightConnector1">
            <a:avLst/>
          </a:prstGeom>
          <a:ln w="38100">
            <a:prstDash val="dash"/>
            <a:tailEnd type="triangle"/>
          </a:ln>
        </p:spPr>
        <p:style>
          <a:lnRef idx="1">
            <a:schemeClr val="accent4"/>
          </a:lnRef>
          <a:fillRef idx="0">
            <a:schemeClr val="accent4"/>
          </a:fillRef>
          <a:effectRef idx="0">
            <a:schemeClr val="accent4"/>
          </a:effectRef>
          <a:fontRef idx="minor">
            <a:schemeClr val="tx1"/>
          </a:fontRef>
        </p:style>
      </p:cxnSp>
      <p:cxnSp>
        <p:nvCxnSpPr>
          <p:cNvPr id="15" name="Прямая со стрелкой 14">
            <a:extLst>
              <a:ext uri="{FF2B5EF4-FFF2-40B4-BE49-F238E27FC236}">
                <a16:creationId xmlns:a16="http://schemas.microsoft.com/office/drawing/2014/main" id="{8C05A925-FABE-5282-1BAE-D3EFB0E7902E}"/>
              </a:ext>
            </a:extLst>
          </p:cNvPr>
          <p:cNvCxnSpPr>
            <a:cxnSpLocks/>
          </p:cNvCxnSpPr>
          <p:nvPr/>
        </p:nvCxnSpPr>
        <p:spPr>
          <a:xfrm flipV="1">
            <a:off x="6649413" y="4044622"/>
            <a:ext cx="2166342" cy="766477"/>
          </a:xfrm>
          <a:prstGeom prst="straightConnector1">
            <a:avLst/>
          </a:prstGeom>
          <a:ln w="38100">
            <a:prstDash val="dash"/>
            <a:tailEnd type="triangle"/>
          </a:ln>
        </p:spPr>
        <p:style>
          <a:lnRef idx="1">
            <a:schemeClr val="accent4"/>
          </a:lnRef>
          <a:fillRef idx="0">
            <a:schemeClr val="accent4"/>
          </a:fillRef>
          <a:effectRef idx="0">
            <a:schemeClr val="accent4"/>
          </a:effectRef>
          <a:fontRef idx="minor">
            <a:schemeClr val="tx1"/>
          </a:fontRef>
        </p:style>
      </p:cxnSp>
      <p:cxnSp>
        <p:nvCxnSpPr>
          <p:cNvPr id="16" name="Прямая со стрелкой 15">
            <a:extLst>
              <a:ext uri="{FF2B5EF4-FFF2-40B4-BE49-F238E27FC236}">
                <a16:creationId xmlns:a16="http://schemas.microsoft.com/office/drawing/2014/main" id="{D9E6DD66-CB3C-C446-F013-236F3A331B1C}"/>
              </a:ext>
            </a:extLst>
          </p:cNvPr>
          <p:cNvCxnSpPr>
            <a:cxnSpLocks/>
          </p:cNvCxnSpPr>
          <p:nvPr/>
        </p:nvCxnSpPr>
        <p:spPr>
          <a:xfrm>
            <a:off x="5615783" y="3635352"/>
            <a:ext cx="3199972" cy="2608467"/>
          </a:xfrm>
          <a:prstGeom prst="straightConnector1">
            <a:avLst/>
          </a:prstGeom>
          <a:ln w="38100">
            <a:prstDash val="dash"/>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45071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617899-BB9D-403A-864E-3105DE40BCD5}"/>
              </a:ext>
            </a:extLst>
          </p:cNvPr>
          <p:cNvSpPr>
            <a:spLocks noGrp="1"/>
          </p:cNvSpPr>
          <p:nvPr>
            <p:ph type="title"/>
          </p:nvPr>
        </p:nvSpPr>
        <p:spPr/>
        <p:txBody>
          <a:bodyPr/>
          <a:lstStyle/>
          <a:p>
            <a:r>
              <a:rPr lang="uk-UA" dirty="0">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Інші шляхи просування та інформування у соціальних мережах:</a:t>
            </a:r>
            <a:endParaRPr lang="ru-RU" dirty="0">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6C6354F-F754-4019-A090-64E10A031DA4}"/>
              </a:ext>
            </a:extLst>
          </p:cNvPr>
          <p:cNvSpPr>
            <a:spLocks noGrp="1"/>
          </p:cNvSpPr>
          <p:nvPr>
            <p:ph idx="1"/>
          </p:nvPr>
        </p:nvSpPr>
        <p:spPr/>
        <p:txBody>
          <a:bodyPr>
            <a:normAutofit fontScale="92500" lnSpcReduction="10000"/>
          </a:bodyPr>
          <a:lstStyle/>
          <a:p>
            <a:r>
              <a:rPr lang="uk-UA" dirty="0">
                <a:latin typeface="Times New Roman" panose="02020603050405020304" pitchFamily="18" charset="0"/>
                <a:cs typeface="Times New Roman" panose="02020603050405020304" pitchFamily="18" charset="0"/>
              </a:rPr>
              <a:t>Під постами розкручених компаній, іменитих користувачів соціальних мереж;</a:t>
            </a:r>
          </a:p>
          <a:p>
            <a:r>
              <a:rPr lang="uk-UA" dirty="0" err="1">
                <a:latin typeface="Times New Roman" panose="02020603050405020304" pitchFamily="18" charset="0"/>
                <a:cs typeface="Times New Roman" panose="02020603050405020304" pitchFamily="18" charset="0"/>
              </a:rPr>
              <a:t>Промокод</a:t>
            </a:r>
            <a:r>
              <a:rPr lang="uk-UA" dirty="0">
                <a:latin typeface="Times New Roman" panose="02020603050405020304" pitchFamily="18" charset="0"/>
                <a:cs typeface="Times New Roman" panose="02020603050405020304" pitchFamily="18" charset="0"/>
              </a:rPr>
              <a:t>;</a:t>
            </a:r>
          </a:p>
          <a:p>
            <a:r>
              <a:rPr lang="uk-UA" dirty="0" err="1">
                <a:latin typeface="Times New Roman" panose="02020603050405020304" pitchFamily="18" charset="0"/>
                <a:cs typeface="Times New Roman" panose="02020603050405020304" pitchFamily="18" charset="0"/>
              </a:rPr>
              <a:t>Геолокація</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популярих</a:t>
            </a:r>
            <a:r>
              <a:rPr lang="uk-UA" dirty="0">
                <a:latin typeface="Times New Roman" panose="02020603050405020304" pitchFamily="18" charset="0"/>
                <a:cs typeface="Times New Roman" panose="02020603050405020304" pitchFamily="18" charset="0"/>
              </a:rPr>
              <a:t> місць;</a:t>
            </a:r>
          </a:p>
          <a:p>
            <a:r>
              <a:rPr lang="uk-UA" dirty="0">
                <a:latin typeface="Times New Roman" panose="02020603050405020304" pitchFamily="18" charset="0"/>
                <a:cs typeface="Times New Roman" panose="02020603050405020304" pitchFamily="18" charset="0"/>
              </a:rPr>
              <a:t>Реклама у блогерів;</a:t>
            </a:r>
          </a:p>
          <a:p>
            <a:r>
              <a:rPr lang="uk-UA" dirty="0">
                <a:latin typeface="Times New Roman" panose="02020603050405020304" pitchFamily="18" charset="0"/>
                <a:cs typeface="Times New Roman" panose="02020603050405020304" pitchFamily="18" charset="0"/>
              </a:rPr>
              <a:t>Участь у розіграшах;</a:t>
            </a:r>
          </a:p>
          <a:p>
            <a:r>
              <a:rPr lang="uk-UA" dirty="0">
                <a:latin typeface="Times New Roman" panose="02020603050405020304" pitchFamily="18" charset="0"/>
                <a:cs typeface="Times New Roman" panose="02020603050405020304" pitchFamily="18" charset="0"/>
              </a:rPr>
              <a:t>Взаємна реклама;</a:t>
            </a:r>
          </a:p>
          <a:p>
            <a:r>
              <a:rPr lang="uk-UA" dirty="0">
                <a:latin typeface="Times New Roman" panose="02020603050405020304" pitchFamily="18" charset="0"/>
                <a:cs typeface="Times New Roman" panose="02020603050405020304" pitchFamily="18" charset="0"/>
              </a:rPr>
              <a:t>Створення масок;</a:t>
            </a:r>
          </a:p>
          <a:p>
            <a:r>
              <a:rPr lang="uk-UA" dirty="0">
                <a:latin typeface="Times New Roman" panose="02020603050405020304" pitchFamily="18" charset="0"/>
                <a:cs typeface="Times New Roman" panose="02020603050405020304" pitchFamily="18" charset="0"/>
              </a:rPr>
              <a:t>Розсилка;</a:t>
            </a:r>
          </a:p>
          <a:p>
            <a:r>
              <a:rPr lang="uk-UA" dirty="0" err="1">
                <a:latin typeface="Times New Roman" panose="02020603050405020304" pitchFamily="18" charset="0"/>
                <a:cs typeface="Times New Roman" panose="02020603050405020304" pitchFamily="18" charset="0"/>
              </a:rPr>
              <a:t>Коллаборація</a:t>
            </a:r>
            <a:r>
              <a:rPr lang="uk-UA" dirty="0">
                <a:latin typeface="Times New Roman" panose="02020603050405020304" pitchFamily="18" charset="0"/>
                <a:cs typeface="Times New Roman" panose="02020603050405020304" pitchFamily="18" charset="0"/>
              </a:rPr>
              <a:t>.</a:t>
            </a:r>
          </a:p>
          <a:p>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5E57C462-B811-46C9-B389-CDF023F79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119" y="3119656"/>
            <a:ext cx="3295475" cy="2471606"/>
          </a:xfrm>
          <a:prstGeom prst="rect">
            <a:avLst/>
          </a:prstGeom>
        </p:spPr>
      </p:pic>
    </p:spTree>
    <p:extLst>
      <p:ext uri="{BB962C8B-B14F-4D97-AF65-F5344CB8AC3E}">
        <p14:creationId xmlns:p14="http://schemas.microsoft.com/office/powerpoint/2010/main" val="1470297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1A30DD-6D6D-4D5E-9FE2-91DA7A5D488B}"/>
              </a:ext>
            </a:extLst>
          </p:cNvPr>
          <p:cNvSpPr>
            <a:spLocks noGrp="1"/>
          </p:cNvSpPr>
          <p:nvPr>
            <p:ph type="title"/>
          </p:nvPr>
        </p:nvSpPr>
        <p:spPr>
          <a:xfrm>
            <a:off x="955646" y="130895"/>
            <a:ext cx="10515600" cy="1325563"/>
          </a:xfrm>
        </p:spPr>
        <p:txBody>
          <a:bodyPr>
            <a:noAutofit/>
          </a:bodyPr>
          <a:lstStyle/>
          <a:p>
            <a:r>
              <a:rPr lang="ru-RU" sz="3000" dirty="0">
                <a:latin typeface="Times New Roman" panose="02020603050405020304" pitchFamily="18" charset="0"/>
                <a:cs typeface="Times New Roman" panose="02020603050405020304" pitchFamily="18" charset="0"/>
              </a:rPr>
              <a:t>Правила і </a:t>
            </a:r>
            <a:r>
              <a:rPr lang="ru-RU" sz="3000" dirty="0" err="1">
                <a:latin typeface="Times New Roman" panose="02020603050405020304" pitchFamily="18" charset="0"/>
                <a:cs typeface="Times New Roman" panose="02020603050405020304" pitchFamily="18" charset="0"/>
              </a:rPr>
              <a:t>поради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щодо</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якості</a:t>
            </a:r>
            <a:r>
              <a:rPr lang="ru-RU" sz="3000" dirty="0">
                <a:latin typeface="Times New Roman" panose="02020603050405020304" pitchFamily="18" charset="0"/>
                <a:cs typeface="Times New Roman" panose="02020603050405020304" pitchFamily="18" charset="0"/>
              </a:rPr>
              <a:t> контенту</a:t>
            </a:r>
            <a:br>
              <a:rPr lang="ru-RU" sz="3000" dirty="0">
                <a:latin typeface="Times New Roman" panose="02020603050405020304" pitchFamily="18" charset="0"/>
                <a:cs typeface="Times New Roman" panose="02020603050405020304" pitchFamily="18" charset="0"/>
              </a:rPr>
            </a:br>
            <a:r>
              <a:rPr lang="ru-RU" sz="3000" i="1" u="sng" dirty="0" err="1">
                <a:latin typeface="Times New Roman" panose="02020603050405020304" pitchFamily="18" charset="0"/>
                <a:cs typeface="Times New Roman" panose="02020603050405020304" pitchFamily="18" charset="0"/>
              </a:rPr>
              <a:t>щодо</a:t>
            </a:r>
            <a:r>
              <a:rPr lang="ru-RU" sz="3000" i="1" u="sng" dirty="0">
                <a:latin typeface="Times New Roman" panose="02020603050405020304" pitchFamily="18" charset="0"/>
                <a:cs typeface="Times New Roman" panose="02020603050405020304" pitchFamily="18" charset="0"/>
              </a:rPr>
              <a:t> тексту:</a:t>
            </a:r>
            <a:br>
              <a:rPr lang="ru-RU" sz="3000" i="1" u="sng" dirty="0">
                <a:latin typeface="Times New Roman" panose="02020603050405020304" pitchFamily="18" charset="0"/>
                <a:cs typeface="Times New Roman" panose="02020603050405020304" pitchFamily="18" charset="0"/>
              </a:rPr>
            </a:br>
            <a:endParaRPr lang="ru-RU" sz="3000" i="1" u="sng"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AF80FDD-3A1C-4722-9449-8BD82BF281F6}"/>
              </a:ext>
            </a:extLst>
          </p:cNvPr>
          <p:cNvSpPr>
            <a:spLocks noGrp="1"/>
          </p:cNvSpPr>
          <p:nvPr>
            <p:ph idx="1"/>
          </p:nvPr>
        </p:nvSpPr>
        <p:spPr>
          <a:xfrm>
            <a:off x="838200" y="1165613"/>
            <a:ext cx="10633046" cy="4351338"/>
          </a:xfrm>
        </p:spPr>
        <p:txBody>
          <a:bodyPr>
            <a:noAutofit/>
          </a:bodyPr>
          <a:lstStyle/>
          <a:p>
            <a:pPr>
              <a:lnSpc>
                <a:spcPct val="100000"/>
              </a:lnSpc>
              <a:spcBef>
                <a:spcPts val="0"/>
              </a:spcBef>
            </a:pPr>
            <a:r>
              <a:rPr lang="ru-RU" sz="2000" dirty="0">
                <a:latin typeface="Times New Roman" panose="02020603050405020304" pitchFamily="18" charset="0"/>
                <a:cs typeface="Times New Roman" panose="02020603050405020304" pitchFamily="18" charset="0"/>
              </a:rPr>
              <a:t>Текст повинен бути написаний </a:t>
            </a:r>
            <a:r>
              <a:rPr lang="ru-RU" sz="2000" dirty="0" err="1">
                <a:latin typeface="Times New Roman" panose="02020603050405020304" pitchFamily="18" charset="0"/>
                <a:cs typeface="Times New Roman" panose="02020603050405020304" pitchFamily="18" charset="0"/>
              </a:rPr>
              <a:t>цікаво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привертати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увагу</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затримувати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відвідувача</a:t>
            </a:r>
            <a:r>
              <a:rPr lang="ru-RU" sz="2000" dirty="0">
                <a:latin typeface="Times New Roman" panose="02020603050405020304" pitchFamily="18" charset="0"/>
                <a:cs typeface="Times New Roman" panose="02020603050405020304" pitchFamily="18" charset="0"/>
              </a:rPr>
              <a:t>.</a:t>
            </a:r>
          </a:p>
          <a:p>
            <a:pPr>
              <a:lnSpc>
                <a:spcPct val="100000"/>
              </a:lnSpc>
              <a:spcBef>
                <a:spcPts val="0"/>
              </a:spcBef>
            </a:pPr>
            <a:r>
              <a:rPr lang="ru-RU" sz="2000" dirty="0">
                <a:latin typeface="Times New Roman" panose="02020603050405020304" pitchFamily="18" charset="0"/>
                <a:cs typeface="Times New Roman" panose="02020603050405020304" pitchFamily="18" charset="0"/>
              </a:rPr>
              <a:t>У </a:t>
            </a:r>
            <a:r>
              <a:rPr lang="ru-RU" sz="2000" dirty="0" err="1">
                <a:latin typeface="Times New Roman" panose="02020603050405020304" pitchFamily="18" charset="0"/>
                <a:cs typeface="Times New Roman" panose="02020603050405020304" pitchFamily="18" charset="0"/>
              </a:rPr>
              <a:t>тексті</a:t>
            </a:r>
            <a:r>
              <a:rPr lang="ru-RU" sz="2000" dirty="0">
                <a:latin typeface="Times New Roman" panose="02020603050405020304" pitchFamily="18" charset="0"/>
                <a:cs typeface="Times New Roman" panose="02020603050405020304" pitchFamily="18" charset="0"/>
              </a:rPr>
              <a:t> не повинно бути </a:t>
            </a:r>
            <a:r>
              <a:rPr lang="ru-RU" sz="2000" dirty="0" err="1">
                <a:latin typeface="Times New Roman" panose="02020603050405020304" pitchFamily="18" charset="0"/>
                <a:cs typeface="Times New Roman" panose="02020603050405020304" pitchFamily="18" charset="0"/>
              </a:rPr>
              <a:t>орфографічних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помилок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друкарських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недоречностей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використання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різних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елементів</a:t>
            </a:r>
            <a:r>
              <a:rPr lang="ru-RU" sz="2000" dirty="0">
                <a:latin typeface="Times New Roman" panose="02020603050405020304" pitchFamily="18" charset="0"/>
                <a:cs typeface="Times New Roman" panose="02020603050405020304" pitchFamily="18" charset="0"/>
              </a:rPr>
              <a:t> у межах одного тексту,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заплутати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читача</a:t>
            </a:r>
            <a:r>
              <a:rPr lang="ru-RU" sz="2000" dirty="0">
                <a:latin typeface="Times New Roman" panose="02020603050405020304" pitchFamily="18" charset="0"/>
                <a:cs typeface="Times New Roman" panose="02020603050405020304" pitchFamily="18" charset="0"/>
              </a:rPr>
              <a:t>.</a:t>
            </a:r>
          </a:p>
          <a:p>
            <a:pPr>
              <a:lnSpc>
                <a:spcPct val="100000"/>
              </a:lnSpc>
              <a:spcBef>
                <a:spcPts val="0"/>
              </a:spcBef>
            </a:pPr>
            <a:r>
              <a:rPr lang="ru-RU" sz="2000" dirty="0">
                <a:latin typeface="Times New Roman" panose="02020603050405020304" pitchFamily="18" charset="0"/>
                <a:cs typeface="Times New Roman" panose="02020603050405020304" pitchFamily="18" charset="0"/>
              </a:rPr>
              <a:t>Текст повинен бути </a:t>
            </a:r>
            <a:r>
              <a:rPr lang="ru-RU" sz="2000" dirty="0" err="1">
                <a:latin typeface="Times New Roman" panose="02020603050405020304" pitchFamily="18" charset="0"/>
                <a:cs typeface="Times New Roman" panose="02020603050405020304" pitchFamily="18" charset="0"/>
              </a:rPr>
              <a:t>унікальним</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hlinkClick r:id="rId2" tooltip="Пошукова система"/>
              </a:rPr>
              <a:t>пошукових</a:t>
            </a:r>
            <a:r>
              <a:rPr lang="ru-RU" sz="2000" dirty="0">
                <a:latin typeface="Times New Roman" panose="02020603050405020304" pitchFamily="18" charset="0"/>
                <a:cs typeface="Times New Roman" panose="02020603050405020304" pitchFamily="18" charset="0"/>
                <a:hlinkClick r:id="rId2" tooltip="Пошукова система"/>
              </a:rPr>
              <a:t> систем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Брати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чужий</a:t>
            </a:r>
            <a:r>
              <a:rPr lang="ru-RU" sz="2000" dirty="0">
                <a:latin typeface="Times New Roman" panose="02020603050405020304" pitchFamily="18" charset="0"/>
                <a:cs typeface="Times New Roman" panose="02020603050405020304" pitchFamily="18" charset="0"/>
              </a:rPr>
              <a:t> текст і </a:t>
            </a:r>
            <a:r>
              <a:rPr lang="ru-RU" sz="2000" dirty="0" err="1">
                <a:latin typeface="Times New Roman" panose="02020603050405020304" pitchFamily="18" charset="0"/>
                <a:cs typeface="Times New Roman" panose="02020603050405020304" pitchFamily="18" charset="0"/>
              </a:rPr>
              <a:t>ставити</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свій</a:t>
            </a:r>
            <a:r>
              <a:rPr lang="ru-RU" sz="2000" dirty="0">
                <a:latin typeface="Times New Roman" panose="02020603050405020304" pitchFamily="18" charset="0"/>
                <a:cs typeface="Times New Roman" panose="02020603050405020304" pitchFamily="18" charset="0"/>
              </a:rPr>
              <a:t> сайт, </a:t>
            </a:r>
            <a:r>
              <a:rPr lang="ru-RU" sz="2000" dirty="0" err="1">
                <a:latin typeface="Times New Roman" panose="02020603050405020304" pitchFamily="18" charset="0"/>
                <a:cs typeface="Times New Roman" panose="02020603050405020304" pitchFamily="18" charset="0"/>
              </a:rPr>
              <a:t>змінивши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лише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назву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компанії</a:t>
            </a:r>
            <a:r>
              <a:rPr lang="ru-RU" sz="2000" dirty="0">
                <a:latin typeface="Times New Roman" panose="02020603050405020304" pitchFamily="18" charset="0"/>
                <a:cs typeface="Times New Roman" panose="02020603050405020304" pitchFamily="18" charset="0"/>
              </a:rPr>
              <a:t>, неправильно. За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ваш сайт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бути </a:t>
            </a:r>
            <a:r>
              <a:rPr lang="ru-RU" sz="2000" dirty="0" err="1">
                <a:latin typeface="Times New Roman" panose="02020603050405020304" pitchFamily="18" charset="0"/>
                <a:cs typeface="Times New Roman" panose="02020603050405020304" pitchFamily="18" charset="0"/>
              </a:rPr>
              <a:t>вилучено</a:t>
            </a:r>
            <a:r>
              <a:rPr lang="ru-RU" sz="2000" dirty="0">
                <a:latin typeface="Times New Roman" panose="02020603050405020304" pitchFamily="18" charset="0"/>
                <a:cs typeface="Times New Roman" panose="02020603050405020304" pitchFamily="18" charset="0"/>
              </a:rPr>
              <a:t> з баз </a:t>
            </a:r>
            <a:r>
              <a:rPr lang="ru-RU" sz="2000" dirty="0" err="1">
                <a:latin typeface="Times New Roman" panose="02020603050405020304" pitchFamily="18" charset="0"/>
                <a:cs typeface="Times New Roman" panose="02020603050405020304" pitchFamily="18" charset="0"/>
              </a:rPr>
              <a:t>пошукових</a:t>
            </a:r>
            <a:r>
              <a:rPr lang="ru-RU" sz="2000" dirty="0">
                <a:latin typeface="Times New Roman" panose="02020603050405020304" pitchFamily="18" charset="0"/>
                <a:cs typeface="Times New Roman" panose="02020603050405020304" pitchFamily="18" charset="0"/>
              </a:rPr>
              <a:t> систем.</a:t>
            </a:r>
          </a:p>
          <a:p>
            <a:pPr>
              <a:lnSpc>
                <a:spcPct val="100000"/>
              </a:lnSpc>
              <a:spcBef>
                <a:spcPts val="0"/>
              </a:spcBef>
            </a:pPr>
            <a:r>
              <a:rPr lang="ru-RU" sz="2000" dirty="0">
                <a:latin typeface="Times New Roman" panose="02020603050405020304" pitchFamily="18" charset="0"/>
                <a:cs typeface="Times New Roman" panose="02020603050405020304" pitchFamily="18" charset="0"/>
              </a:rPr>
              <a:t>Текст </a:t>
            </a:r>
            <a:r>
              <a:rPr lang="ru-RU" sz="2000" dirty="0" err="1">
                <a:latin typeface="Times New Roman" panose="02020603050405020304" pitchFamily="18" charset="0"/>
                <a:cs typeface="Times New Roman" panose="02020603050405020304" pitchFamily="18" charset="0"/>
              </a:rPr>
              <a:t>необхідно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оптимізувати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пошукові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системи</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додати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органічно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вписати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достатньо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багато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ключових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слів</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виразів</a:t>
            </a:r>
            <a:r>
              <a:rPr lang="ru-RU" sz="2000" dirty="0">
                <a:latin typeface="Times New Roman" panose="02020603050405020304" pitchFamily="18" charset="0"/>
                <a:cs typeface="Times New Roman" panose="02020603050405020304" pitchFamily="18" charset="0"/>
              </a:rPr>
              <a:t>.</a:t>
            </a:r>
          </a:p>
          <a:p>
            <a:pPr>
              <a:lnSpc>
                <a:spcPct val="100000"/>
              </a:lnSpc>
              <a:spcBef>
                <a:spcPts val="0"/>
              </a:spcBef>
            </a:pPr>
            <a:r>
              <a:rPr lang="ru-RU" sz="2000" dirty="0">
                <a:latin typeface="Times New Roman" panose="02020603050405020304" pitchFamily="18" charset="0"/>
                <a:cs typeface="Times New Roman" panose="02020603050405020304" pitchFamily="18" charset="0"/>
              </a:rPr>
              <a:t>Текст повинен бути «</a:t>
            </a:r>
            <a:r>
              <a:rPr lang="ru-RU" sz="2000" dirty="0" err="1">
                <a:latin typeface="Times New Roman" panose="02020603050405020304" pitchFamily="18" charset="0"/>
                <a:cs typeface="Times New Roman" panose="02020603050405020304" pitchFamily="18" charset="0"/>
              </a:rPr>
              <a:t>читабельним</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відвідувачів</a:t>
            </a:r>
            <a:r>
              <a:rPr lang="ru-RU" sz="2000" dirty="0">
                <a:latin typeface="Times New Roman" panose="02020603050405020304" pitchFamily="18" charset="0"/>
                <a:cs typeface="Times New Roman" panose="02020603050405020304" pitchFamily="18" charset="0"/>
              </a:rPr>
              <a:t> сайту. Часто </a:t>
            </a:r>
            <a:r>
              <a:rPr lang="ru-RU" sz="2000" dirty="0" err="1">
                <a:latin typeface="Times New Roman" panose="02020603050405020304" pitchFamily="18" charset="0"/>
                <a:cs typeface="Times New Roman" panose="02020603050405020304" pitchFamily="18" charset="0"/>
              </a:rPr>
              <a:t>власники</a:t>
            </a:r>
            <a:r>
              <a:rPr lang="ru-RU" sz="2000" dirty="0">
                <a:latin typeface="Times New Roman" panose="02020603050405020304" pitchFamily="18" charset="0"/>
                <a:cs typeface="Times New Roman" panose="02020603050405020304" pitchFamily="18" charset="0"/>
              </a:rPr>
              <a:t> сайту так </a:t>
            </a:r>
            <a:r>
              <a:rPr lang="ru-RU" sz="2000" dirty="0" err="1">
                <a:latin typeface="Times New Roman" panose="02020603050405020304" pitchFamily="18" charset="0"/>
                <a:cs typeface="Times New Roman" panose="02020603050405020304" pitchFamily="18" charset="0"/>
              </a:rPr>
              <a:t>прагнуть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оптимізувати</a:t>
            </a:r>
            <a:r>
              <a:rPr lang="ru-RU" sz="2000" dirty="0">
                <a:latin typeface="Times New Roman" panose="02020603050405020304" pitchFamily="18" charset="0"/>
                <a:cs typeface="Times New Roman" panose="02020603050405020304" pitchFamily="18" charset="0"/>
              </a:rPr>
              <a:t> текст,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жоден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відвідувач</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винести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a:t>
            </a:r>
            <a:r>
              <a:rPr lang="ru-RU" sz="2000" dirty="0">
                <a:latin typeface="Times New Roman" panose="02020603050405020304" pitchFamily="18" charset="0"/>
                <a:cs typeface="Times New Roman" panose="02020603050405020304" pitchFamily="18" charset="0"/>
              </a:rPr>
              <a:t> за </a:t>
            </a:r>
            <a:r>
              <a:rPr lang="ru-RU" sz="2000" dirty="0" err="1">
                <a:latin typeface="Times New Roman" panose="02020603050405020304" pitchFamily="18" charset="0"/>
                <a:cs typeface="Times New Roman" panose="02020603050405020304" pitchFamily="18" charset="0"/>
              </a:rPr>
              <a:t>одне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речення</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захоплюйтеся</a:t>
            </a:r>
            <a:r>
              <a:rPr lang="ru-RU" sz="2000" dirty="0">
                <a:latin typeface="Times New Roman" panose="02020603050405020304" pitchFamily="18" charset="0"/>
                <a:cs typeface="Times New Roman" panose="02020603050405020304" pitchFamily="18" charset="0"/>
              </a:rPr>
              <a:t>.</a:t>
            </a:r>
          </a:p>
          <a:p>
            <a:pPr>
              <a:lnSpc>
                <a:spcPct val="100000"/>
              </a:lnSpc>
              <a:spcBef>
                <a:spcPts val="0"/>
              </a:spcBef>
            </a:pPr>
            <a:r>
              <a:rPr lang="ru-RU" sz="2000" dirty="0">
                <a:latin typeface="Times New Roman" panose="02020603050405020304" pitchFamily="18" charset="0"/>
                <a:cs typeface="Times New Roman" panose="02020603050405020304" pitchFamily="18" charset="0"/>
              </a:rPr>
              <a:t>Текст повинен </a:t>
            </a:r>
            <a:r>
              <a:rPr lang="ru-RU" sz="2000" dirty="0" err="1">
                <a:latin typeface="Times New Roman" panose="02020603050405020304" pitchFamily="18" charset="0"/>
                <a:cs typeface="Times New Roman" panose="02020603050405020304" pitchFamily="18" charset="0"/>
              </a:rPr>
              <a:t>виконувати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задану</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мету: </a:t>
            </a:r>
            <a:r>
              <a:rPr lang="ru-RU" sz="2000" dirty="0" err="1">
                <a:latin typeface="Times New Roman" panose="02020603050405020304" pitchFamily="18" charset="0"/>
                <a:cs typeface="Times New Roman" panose="02020603050405020304" pitchFamily="18" charset="0"/>
              </a:rPr>
              <a:t>інформувати</a:t>
            </a:r>
            <a:r>
              <a:rPr lang="ru-RU" sz="2000" dirty="0">
                <a:latin typeface="Times New Roman" panose="02020603050405020304" pitchFamily="18" charset="0"/>
                <a:cs typeface="Times New Roman" panose="02020603050405020304" pitchFamily="18" charset="0"/>
              </a:rPr>
              <a:t>, коли </a:t>
            </a:r>
            <a:r>
              <a:rPr lang="ru-RU" sz="2000" dirty="0" err="1">
                <a:latin typeface="Times New Roman" panose="02020603050405020304" pitchFamily="18" charset="0"/>
                <a:cs typeface="Times New Roman" panose="02020603050405020304" pitchFamily="18" charset="0"/>
              </a:rPr>
              <a:t>потрібно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інформувати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переконувати</a:t>
            </a:r>
            <a:r>
              <a:rPr lang="ru-RU" sz="2000" dirty="0">
                <a:latin typeface="Times New Roman" panose="02020603050405020304" pitchFamily="18" charset="0"/>
                <a:cs typeface="Times New Roman" panose="02020603050405020304" pitchFamily="18" charset="0"/>
              </a:rPr>
              <a:t>, коли </a:t>
            </a:r>
            <a:r>
              <a:rPr lang="ru-RU" sz="2000" dirty="0" err="1">
                <a:latin typeface="Times New Roman" panose="02020603050405020304" pitchFamily="18" charset="0"/>
                <a:cs typeface="Times New Roman" panose="02020603050405020304" pitchFamily="18" charset="0"/>
              </a:rPr>
              <a:t>потрібно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переконувати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продавати</a:t>
            </a:r>
            <a:r>
              <a:rPr lang="ru-RU" sz="2000" dirty="0">
                <a:latin typeface="Times New Roman" panose="02020603050405020304" pitchFamily="18" charset="0"/>
                <a:cs typeface="Times New Roman" panose="02020603050405020304" pitchFamily="18" charset="0"/>
              </a:rPr>
              <a:t>, коли </a:t>
            </a:r>
            <a:r>
              <a:rPr lang="ru-RU" sz="2000" dirty="0" err="1">
                <a:latin typeface="Times New Roman" panose="02020603050405020304" pitchFamily="18" charset="0"/>
                <a:cs typeface="Times New Roman" panose="02020603050405020304" pitchFamily="18" charset="0"/>
              </a:rPr>
              <a:t>потрібно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продавати</a:t>
            </a:r>
            <a:r>
              <a:rPr lang="ru-RU" sz="2000" dirty="0">
                <a:latin typeface="Times New Roman" panose="02020603050405020304" pitchFamily="18" charset="0"/>
                <a:cs typeface="Times New Roman" panose="02020603050405020304" pitchFamily="18" charset="0"/>
              </a:rPr>
              <a:t>.</a:t>
            </a:r>
          </a:p>
          <a:p>
            <a:pPr>
              <a:lnSpc>
                <a:spcPct val="100000"/>
              </a:lnSpc>
              <a:spcBef>
                <a:spcPts val="0"/>
              </a:spcBef>
            </a:pPr>
            <a:r>
              <a:rPr lang="ru-RU" sz="2000" dirty="0">
                <a:latin typeface="Times New Roman" panose="02020603050405020304" pitchFamily="18" charset="0"/>
                <a:cs typeface="Times New Roman" panose="02020603050405020304" pitchFamily="18" charset="0"/>
              </a:rPr>
              <a:t>Текст </a:t>
            </a:r>
            <a:r>
              <a:rPr lang="ru-RU" sz="2000" dirty="0" err="1">
                <a:latin typeface="Times New Roman" panose="02020603050405020304" pitchFamily="18" charset="0"/>
                <a:cs typeface="Times New Roman" panose="02020603050405020304" pitchFamily="18" charset="0"/>
              </a:rPr>
              <a:t>необхідно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зручно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розміщувати</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сторінці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відвідувач</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плутався</a:t>
            </a:r>
            <a:r>
              <a:rPr lang="ru-RU" sz="2000" dirty="0">
                <a:latin typeface="Times New Roman" panose="02020603050405020304" pitchFamily="18" charset="0"/>
                <a:cs typeface="Times New Roman" panose="02020603050405020304" pitchFamily="18" charset="0"/>
              </a:rPr>
              <a:t> у великому </a:t>
            </a:r>
            <a:r>
              <a:rPr lang="ru-RU" sz="2000" dirty="0" err="1">
                <a:latin typeface="Times New Roman" panose="02020603050405020304" pitchFamily="18" charset="0"/>
                <a:cs typeface="Times New Roman" panose="02020603050405020304" pitchFamily="18" charset="0"/>
              </a:rPr>
              <a:t>масиві</a:t>
            </a:r>
            <a:r>
              <a:rPr lang="ru-RU" sz="2000" dirty="0">
                <a:latin typeface="Times New Roman" panose="02020603050405020304" pitchFamily="18" charset="0"/>
                <a:cs typeface="Times New Roman" panose="02020603050405020304" pitchFamily="18" charset="0"/>
              </a:rPr>
              <a:t> тексту без </a:t>
            </a:r>
            <a:r>
              <a:rPr lang="ru-RU" sz="2000" dirty="0" err="1">
                <a:latin typeface="Times New Roman" panose="02020603050405020304" pitchFamily="18" charset="0"/>
                <a:cs typeface="Times New Roman" panose="02020603050405020304" pitchFamily="18" charset="0"/>
              </a:rPr>
              <a:t>єдиного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виділеного</a:t>
            </a:r>
            <a:r>
              <a:rPr lang="ru-RU" sz="2000" dirty="0">
                <a:latin typeface="Times New Roman" panose="02020603050405020304" pitchFamily="18" charset="0"/>
                <a:cs typeface="Times New Roman" panose="02020603050405020304" pitchFamily="18" charset="0"/>
              </a:rPr>
              <a:t> рядка і не </a:t>
            </a:r>
            <a:r>
              <a:rPr lang="ru-RU" sz="2000" dirty="0" err="1">
                <a:latin typeface="Times New Roman" panose="02020603050405020304" pitchFamily="18" charset="0"/>
                <a:cs typeface="Times New Roman" panose="02020603050405020304" pitchFamily="18" charset="0"/>
              </a:rPr>
              <a:t>шукав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довго</a:t>
            </a:r>
            <a:r>
              <a:rPr lang="ru-RU" sz="2000" dirty="0">
                <a:latin typeface="Times New Roman" panose="02020603050405020304" pitchFamily="18" charset="0"/>
                <a:cs typeface="Times New Roman" panose="02020603050405020304" pitchFamily="18" charset="0"/>
              </a:rPr>
              <a:t> те </a:t>
            </a:r>
            <a:r>
              <a:rPr lang="ru-RU" sz="2000" dirty="0" err="1">
                <a:latin typeface="Times New Roman" panose="02020603050405020304" pitchFamily="18" charset="0"/>
                <a:cs typeface="Times New Roman" panose="02020603050405020304" pitchFamily="18" charset="0"/>
              </a:rPr>
              <a:t>зображення</a:t>
            </a:r>
            <a:r>
              <a:rPr lang="ru-RU" sz="2000" dirty="0">
                <a:latin typeface="Times New Roman" panose="02020603050405020304" pitchFamily="18" charset="0"/>
                <a:cs typeface="Times New Roman" panose="02020603050405020304" pitchFamily="18" charset="0"/>
              </a:rPr>
              <a:t>, яке </a:t>
            </a:r>
            <a:r>
              <a:rPr lang="ru-RU" sz="2000" dirty="0" err="1">
                <a:latin typeface="Times New Roman" panose="02020603050405020304" pitchFamily="18" charset="0"/>
                <a:cs typeface="Times New Roman" panose="02020603050405020304" pitchFamily="18" charset="0"/>
              </a:rPr>
              <a:t>описується</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тексті</a:t>
            </a:r>
            <a:r>
              <a:rPr lang="ru-RU" sz="2000" dirty="0">
                <a:latin typeface="Times New Roman" panose="02020603050405020304" pitchFamily="18" charset="0"/>
                <a:cs typeface="Times New Roman" panose="02020603050405020304" pitchFamily="18" charset="0"/>
              </a:rPr>
              <a:t>.</a:t>
            </a:r>
          </a:p>
          <a:p>
            <a:pPr>
              <a:lnSpc>
                <a:spcPct val="170000"/>
              </a:lnSpc>
            </a:pP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086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EA63D5E-FD4F-4628-9313-C718B19A8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576" y="471463"/>
            <a:ext cx="4783548" cy="5738465"/>
          </a:xfrm>
          <a:prstGeom prst="rect">
            <a:avLst/>
          </a:prstGeom>
        </p:spPr>
      </p:pic>
      <p:pic>
        <p:nvPicPr>
          <p:cNvPr id="7" name="Рисунок 6">
            <a:extLst>
              <a:ext uri="{FF2B5EF4-FFF2-40B4-BE49-F238E27FC236}">
                <a16:creationId xmlns:a16="http://schemas.microsoft.com/office/drawing/2014/main" id="{6C7876BF-CA2E-4423-950E-999247C6BBAE}"/>
              </a:ext>
            </a:extLst>
          </p:cNvPr>
          <p:cNvPicPr>
            <a:picLocks noChangeAspect="1"/>
          </p:cNvPicPr>
          <p:nvPr/>
        </p:nvPicPr>
        <p:blipFill rotWithShape="1">
          <a:blip r:embed="rId3">
            <a:extLst>
              <a:ext uri="{28A0092B-C50C-407E-A947-70E740481C1C}">
                <a14:useLocalDpi xmlns:a14="http://schemas.microsoft.com/office/drawing/2010/main" val="0"/>
              </a:ext>
            </a:extLst>
          </a:blip>
          <a:srcRect t="69974"/>
          <a:stretch/>
        </p:blipFill>
        <p:spPr>
          <a:xfrm>
            <a:off x="783327" y="2222090"/>
            <a:ext cx="5158824" cy="1851280"/>
          </a:xfrm>
          <a:prstGeom prst="rect">
            <a:avLst/>
          </a:prstGeom>
        </p:spPr>
      </p:pic>
      <p:sp>
        <p:nvSpPr>
          <p:cNvPr id="2" name="Прямоугольник 1">
            <a:extLst>
              <a:ext uri="{FF2B5EF4-FFF2-40B4-BE49-F238E27FC236}">
                <a16:creationId xmlns:a16="http://schemas.microsoft.com/office/drawing/2014/main" id="{C3C47A04-B65B-67CD-72E0-26F13BC11035}"/>
              </a:ext>
            </a:extLst>
          </p:cNvPr>
          <p:cNvSpPr/>
          <p:nvPr/>
        </p:nvSpPr>
        <p:spPr>
          <a:xfrm>
            <a:off x="579797" y="3788253"/>
            <a:ext cx="5565884" cy="707886"/>
          </a:xfrm>
          <a:prstGeom prst="rect">
            <a:avLst/>
          </a:prstGeom>
          <a:solidFill>
            <a:schemeClr val="bg1"/>
          </a:solidFill>
        </p:spPr>
        <p:txBody>
          <a:bodyPr wrap="none" lIns="91440" tIns="45720" rIns="91440" bIns="45720">
            <a:spAutoFit/>
          </a:bodyPr>
          <a:lstStyle/>
          <a:p>
            <a:pPr algn="ctr"/>
            <a:r>
              <a:rPr lang="ru-RU" sz="4000" b="1" dirty="0">
                <a:ln w="6600">
                  <a:solidFill>
                    <a:schemeClr val="accent2"/>
                  </a:solidFill>
                  <a:prstDash val="solid"/>
                </a:ln>
                <a:solidFill>
                  <a:srgbClr val="FFFFFF"/>
                </a:solidFill>
                <a:effectLst>
                  <a:outerShdw dist="38100" dir="2700000" algn="tl" rotWithShape="0">
                    <a:schemeClr val="accent2"/>
                  </a:outerShdw>
                </a:effectLst>
              </a:rPr>
              <a:t>Текстового оформлення</a:t>
            </a:r>
          </a:p>
        </p:txBody>
      </p:sp>
    </p:spTree>
    <p:extLst>
      <p:ext uri="{BB962C8B-B14F-4D97-AF65-F5344CB8AC3E}">
        <p14:creationId xmlns:p14="http://schemas.microsoft.com/office/powerpoint/2010/main" val="4255697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563E288-D274-4D8B-95E7-DC6FA6D5E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627" y="332257"/>
            <a:ext cx="4893519" cy="5848464"/>
          </a:xfrm>
          <a:prstGeom prst="rect">
            <a:avLst/>
          </a:prstGeom>
        </p:spPr>
      </p:pic>
      <p:pic>
        <p:nvPicPr>
          <p:cNvPr id="5" name="Рисунок 4">
            <a:extLst>
              <a:ext uri="{FF2B5EF4-FFF2-40B4-BE49-F238E27FC236}">
                <a16:creationId xmlns:a16="http://schemas.microsoft.com/office/drawing/2014/main" id="{5371E5FD-1E3A-4B4A-A040-1434FBEC1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39" y="332257"/>
            <a:ext cx="4893519" cy="5848464"/>
          </a:xfrm>
          <a:prstGeom prst="rect">
            <a:avLst/>
          </a:prstGeom>
        </p:spPr>
      </p:pic>
    </p:spTree>
    <p:extLst>
      <p:ext uri="{BB962C8B-B14F-4D97-AF65-F5344CB8AC3E}">
        <p14:creationId xmlns:p14="http://schemas.microsoft.com/office/powerpoint/2010/main" val="1672187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8907AA4-464E-4C24-8D7B-1E54BC609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85" y="300921"/>
            <a:ext cx="5060204" cy="6053328"/>
          </a:xfrm>
          <a:prstGeom prst="rect">
            <a:avLst/>
          </a:prstGeom>
        </p:spPr>
      </p:pic>
      <p:pic>
        <p:nvPicPr>
          <p:cNvPr id="5" name="Рисунок 4">
            <a:extLst>
              <a:ext uri="{FF2B5EF4-FFF2-40B4-BE49-F238E27FC236}">
                <a16:creationId xmlns:a16="http://schemas.microsoft.com/office/drawing/2014/main" id="{E67E0425-648F-4BF7-9632-C98B6D24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0921"/>
            <a:ext cx="5121548" cy="6143937"/>
          </a:xfrm>
          <a:prstGeom prst="rect">
            <a:avLst/>
          </a:prstGeom>
        </p:spPr>
      </p:pic>
    </p:spTree>
    <p:extLst>
      <p:ext uri="{BB962C8B-B14F-4D97-AF65-F5344CB8AC3E}">
        <p14:creationId xmlns:p14="http://schemas.microsoft.com/office/powerpoint/2010/main" val="2686306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4DE94-E9C3-9B1D-177B-365CC9C05821}"/>
              </a:ext>
            </a:extLst>
          </p:cNvPr>
          <p:cNvSpPr txBox="1"/>
          <p:nvPr/>
        </p:nvSpPr>
        <p:spPr>
          <a:xfrm>
            <a:off x="1903164" y="1186933"/>
            <a:ext cx="7769646" cy="4524315"/>
          </a:xfrm>
          <a:prstGeom prst="rect">
            <a:avLst/>
          </a:prstGeom>
          <a:noFill/>
        </p:spPr>
        <p:txBody>
          <a:bodyPr wrap="square">
            <a:spAutoFit/>
          </a:bodyPr>
          <a:lstStyle/>
          <a:p>
            <a:r>
              <a:rPr lang="ru-RU" sz="7200" dirty="0">
                <a:latin typeface="Times New Roman" panose="02020603050405020304" pitchFamily="18" charset="0"/>
                <a:cs typeface="Times New Roman" panose="02020603050405020304" pitchFamily="18" charset="0"/>
              </a:rPr>
              <a:t>НЕ ПТРОІБН </a:t>
            </a:r>
          </a:p>
          <a:p>
            <a:r>
              <a:rPr lang="ru-RU" sz="7200" dirty="0">
                <a:latin typeface="Times New Roman" panose="02020603050405020304" pitchFamily="18" charset="0"/>
                <a:cs typeface="Times New Roman" panose="02020603050405020304" pitchFamily="18" charset="0"/>
              </a:rPr>
              <a:t>ПРВАИЬЛНО </a:t>
            </a:r>
          </a:p>
          <a:p>
            <a:r>
              <a:rPr lang="ru-RU" sz="7200" dirty="0">
                <a:latin typeface="Times New Roman" panose="02020603050405020304" pitchFamily="18" charset="0"/>
                <a:cs typeface="Times New Roman" panose="02020603050405020304" pitchFamily="18" charset="0"/>
              </a:rPr>
              <a:t>ПСИАТИ  </a:t>
            </a:r>
          </a:p>
          <a:p>
            <a:r>
              <a:rPr lang="ru-RU" sz="7200" dirty="0">
                <a:latin typeface="Times New Roman" panose="02020603050405020304" pitchFamily="18" charset="0"/>
                <a:cs typeface="Times New Roman" panose="02020603050405020304" pitchFamily="18" charset="0"/>
              </a:rPr>
              <a:t>СОЛВА</a:t>
            </a:r>
            <a:endParaRPr lang="ru-UA" sz="7200" dirty="0"/>
          </a:p>
        </p:txBody>
      </p:sp>
      <p:pic>
        <p:nvPicPr>
          <p:cNvPr id="5" name="Рисунок 4">
            <a:extLst>
              <a:ext uri="{FF2B5EF4-FFF2-40B4-BE49-F238E27FC236}">
                <a16:creationId xmlns:a16="http://schemas.microsoft.com/office/drawing/2014/main" id="{443185C4-7FC7-C919-F921-350FF648B540}"/>
              </a:ext>
            </a:extLst>
          </p:cNvPr>
          <p:cNvPicPr>
            <a:picLocks noChangeAspect="1"/>
          </p:cNvPicPr>
          <p:nvPr/>
        </p:nvPicPr>
        <p:blipFill rotWithShape="1">
          <a:blip r:embed="rId2">
            <a:extLst>
              <a:ext uri="{28A0092B-C50C-407E-A947-70E740481C1C}">
                <a14:useLocalDpi xmlns:a14="http://schemas.microsoft.com/office/drawing/2010/main" val="0"/>
              </a:ext>
            </a:extLst>
          </a:blip>
          <a:srcRect l="69030" t="24211" b="9818"/>
          <a:stretch/>
        </p:blipFill>
        <p:spPr>
          <a:xfrm>
            <a:off x="8695112" y="1146752"/>
            <a:ext cx="1246909" cy="4599375"/>
          </a:xfrm>
          <a:prstGeom prst="rect">
            <a:avLst/>
          </a:prstGeom>
        </p:spPr>
      </p:pic>
    </p:spTree>
    <p:extLst>
      <p:ext uri="{BB962C8B-B14F-4D97-AF65-F5344CB8AC3E}">
        <p14:creationId xmlns:p14="http://schemas.microsoft.com/office/powerpoint/2010/main" val="86114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2DE2946-30F1-3C8F-0D06-66C2B41BB9E6}"/>
              </a:ext>
            </a:extLst>
          </p:cNvPr>
          <p:cNvPicPr>
            <a:picLocks noChangeAspect="1"/>
          </p:cNvPicPr>
          <p:nvPr/>
        </p:nvPicPr>
        <p:blipFill rotWithShape="1">
          <a:blip r:embed="rId2">
            <a:extLst>
              <a:ext uri="{28A0092B-C50C-407E-A947-70E740481C1C}">
                <a14:useLocalDpi xmlns:a14="http://schemas.microsoft.com/office/drawing/2010/main" val="0"/>
              </a:ext>
            </a:extLst>
          </a:blip>
          <a:srcRect t="6779" b="11638"/>
          <a:stretch/>
        </p:blipFill>
        <p:spPr>
          <a:xfrm>
            <a:off x="7079599" y="168442"/>
            <a:ext cx="3643870" cy="6449334"/>
          </a:xfrm>
          <a:prstGeom prst="rect">
            <a:avLst/>
          </a:prstGeom>
        </p:spPr>
      </p:pic>
      <p:pic>
        <p:nvPicPr>
          <p:cNvPr id="7" name="Рисунок 6">
            <a:extLst>
              <a:ext uri="{FF2B5EF4-FFF2-40B4-BE49-F238E27FC236}">
                <a16:creationId xmlns:a16="http://schemas.microsoft.com/office/drawing/2014/main" id="{B560568C-F96A-6C92-AC1F-424661832A27}"/>
              </a:ext>
            </a:extLst>
          </p:cNvPr>
          <p:cNvPicPr>
            <a:picLocks noChangeAspect="1"/>
          </p:cNvPicPr>
          <p:nvPr/>
        </p:nvPicPr>
        <p:blipFill rotWithShape="1">
          <a:blip r:embed="rId3">
            <a:extLst>
              <a:ext uri="{28A0092B-C50C-407E-A947-70E740481C1C}">
                <a14:useLocalDpi xmlns:a14="http://schemas.microsoft.com/office/drawing/2010/main" val="0"/>
              </a:ext>
            </a:extLst>
          </a:blip>
          <a:srcRect t="6807" b="40353"/>
          <a:stretch/>
        </p:blipFill>
        <p:spPr>
          <a:xfrm>
            <a:off x="1468531" y="553453"/>
            <a:ext cx="4166348" cy="4776091"/>
          </a:xfrm>
          <a:prstGeom prst="rect">
            <a:avLst/>
          </a:prstGeom>
        </p:spPr>
      </p:pic>
    </p:spTree>
    <p:extLst>
      <p:ext uri="{BB962C8B-B14F-4D97-AF65-F5344CB8AC3E}">
        <p14:creationId xmlns:p14="http://schemas.microsoft.com/office/powerpoint/2010/main" val="24150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815D087-9523-49B1-5F09-D8D218FD8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86" y="112257"/>
            <a:ext cx="3615081" cy="6745342"/>
          </a:xfrm>
          <a:prstGeom prst="rect">
            <a:avLst/>
          </a:prstGeom>
        </p:spPr>
      </p:pic>
      <p:pic>
        <p:nvPicPr>
          <p:cNvPr id="3" name="Рисунок 2">
            <a:extLst>
              <a:ext uri="{FF2B5EF4-FFF2-40B4-BE49-F238E27FC236}">
                <a16:creationId xmlns:a16="http://schemas.microsoft.com/office/drawing/2014/main" id="{E9F4A274-6CE6-F789-B8E1-FE0FB19BC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0132" y="186265"/>
            <a:ext cx="3741699" cy="6633481"/>
          </a:xfrm>
          <a:prstGeom prst="rect">
            <a:avLst/>
          </a:prstGeom>
        </p:spPr>
      </p:pic>
      <p:pic>
        <p:nvPicPr>
          <p:cNvPr id="4" name="Рисунок 3">
            <a:extLst>
              <a:ext uri="{FF2B5EF4-FFF2-40B4-BE49-F238E27FC236}">
                <a16:creationId xmlns:a16="http://schemas.microsoft.com/office/drawing/2014/main" id="{3F9B1E50-0C64-F99B-3D5D-A15EB74F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890" y="186264"/>
            <a:ext cx="3615081" cy="6633481"/>
          </a:xfrm>
          <a:prstGeom prst="rect">
            <a:avLst/>
          </a:prstGeom>
        </p:spPr>
      </p:pic>
    </p:spTree>
    <p:extLst>
      <p:ext uri="{BB962C8B-B14F-4D97-AF65-F5344CB8AC3E}">
        <p14:creationId xmlns:p14="http://schemas.microsoft.com/office/powerpoint/2010/main" val="4087828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97B90893-7150-AB39-2A7A-047BE8AF2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621881" cy="6857999"/>
          </a:xfrm>
          <a:prstGeom prst="rect">
            <a:avLst/>
          </a:prstGeom>
        </p:spPr>
      </p:pic>
      <p:pic>
        <p:nvPicPr>
          <p:cNvPr id="15" name="Рисунок 14">
            <a:extLst>
              <a:ext uri="{FF2B5EF4-FFF2-40B4-BE49-F238E27FC236}">
                <a16:creationId xmlns:a16="http://schemas.microsoft.com/office/drawing/2014/main" id="{0264F523-7BFE-9F17-918A-159E4CA5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951" y="0"/>
            <a:ext cx="3761184" cy="6858000"/>
          </a:xfrm>
          <a:prstGeom prst="rect">
            <a:avLst/>
          </a:prstGeom>
        </p:spPr>
      </p:pic>
      <p:pic>
        <p:nvPicPr>
          <p:cNvPr id="19" name="Рисунок 18">
            <a:extLst>
              <a:ext uri="{FF2B5EF4-FFF2-40B4-BE49-F238E27FC236}">
                <a16:creationId xmlns:a16="http://schemas.microsoft.com/office/drawing/2014/main" id="{129E8D8E-5C13-216B-5C50-739AC07E1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206" y="0"/>
            <a:ext cx="3868341" cy="6858000"/>
          </a:xfrm>
          <a:prstGeom prst="rect">
            <a:avLst/>
          </a:prstGeom>
        </p:spPr>
      </p:pic>
    </p:spTree>
    <p:extLst>
      <p:ext uri="{BB962C8B-B14F-4D97-AF65-F5344CB8AC3E}">
        <p14:creationId xmlns:p14="http://schemas.microsoft.com/office/powerpoint/2010/main" val="78804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34D78D-8BD6-4677-B2FC-4C3E9076F1C4}"/>
              </a:ext>
            </a:extLst>
          </p:cNvPr>
          <p:cNvSpPr>
            <a:spLocks noGrp="1"/>
          </p:cNvSpPr>
          <p:nvPr>
            <p:ph type="title"/>
          </p:nvPr>
        </p:nvSpPr>
        <p:spPr/>
        <p:txBody>
          <a:bodyPr>
            <a:noAutofit/>
          </a:bodyPr>
          <a:lstStyle/>
          <a:p>
            <a:r>
              <a:rPr lang="ru-RU" sz="2500" dirty="0">
                <a:latin typeface="Times New Roman" panose="02020603050405020304" pitchFamily="18" charset="0"/>
                <a:cs typeface="Times New Roman" panose="02020603050405020304" pitchFamily="18" charset="0"/>
              </a:rPr>
              <a:t>Для </a:t>
            </a:r>
            <a:r>
              <a:rPr lang="ru-RU" sz="2500" dirty="0" err="1">
                <a:latin typeface="Times New Roman" panose="02020603050405020304" pitchFamily="18" charset="0"/>
                <a:cs typeface="Times New Roman" panose="02020603050405020304" pitchFamily="18" charset="0"/>
              </a:rPr>
              <a:t>успішного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облікового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запису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оптимальним</a:t>
            </a:r>
            <a:r>
              <a:rPr lang="ru-RU" sz="2500" dirty="0">
                <a:latin typeface="Times New Roman" panose="02020603050405020304" pitchFamily="18" charset="0"/>
                <a:cs typeface="Times New Roman" panose="02020603050405020304" pitchFamily="18" charset="0"/>
              </a:rPr>
              <a:t> є : </a:t>
            </a:r>
            <a:r>
              <a:rPr lang="ru-RU" sz="25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інформаційний</a:t>
            </a:r>
            <a:r>
              <a:rPr lang="ru-RU" sz="2500" dirty="0">
                <a:latin typeface="Times New Roman" panose="02020603050405020304" pitchFamily="18" charset="0"/>
                <a:cs typeface="Times New Roman" panose="02020603050405020304" pitchFamily="18" charset="0"/>
              </a:rPr>
              <a:t>, </a:t>
            </a:r>
            <a:r>
              <a:rPr lang="ru-RU" sz="25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продає</a:t>
            </a:r>
            <a:r>
              <a:rPr lang="ru-RU" sz="2500" dirty="0">
                <a:latin typeface="Times New Roman" panose="02020603050405020304" pitchFamily="18" charset="0"/>
                <a:cs typeface="Times New Roman" panose="02020603050405020304" pitchFamily="18" charset="0"/>
              </a:rPr>
              <a:t> і </a:t>
            </a:r>
            <a:r>
              <a:rPr lang="ru-RU" sz="25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залучає</a:t>
            </a:r>
            <a:r>
              <a:rPr lang="ru-RU" sz="2500" dirty="0">
                <a:latin typeface="Times New Roman" panose="02020603050405020304" pitchFamily="18" charset="0"/>
                <a:cs typeface="Times New Roman" panose="02020603050405020304" pitchFamily="18" charset="0"/>
              </a:rPr>
              <a:t>.</a:t>
            </a:r>
            <a:br>
              <a:rPr lang="ru-RU" sz="2500" dirty="0">
                <a:latin typeface="Times New Roman" panose="02020603050405020304" pitchFamily="18" charset="0"/>
                <a:cs typeface="Times New Roman" panose="02020603050405020304" pitchFamily="18" charset="0"/>
              </a:rPr>
            </a:br>
            <a:endParaRPr lang="ru-RU" sz="25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AA6D81A-610D-4820-B978-52703ACB26B2}"/>
              </a:ext>
            </a:extLst>
          </p:cNvPr>
          <p:cNvSpPr>
            <a:spLocks noGrp="1"/>
          </p:cNvSpPr>
          <p:nvPr>
            <p:ph idx="1"/>
          </p:nvPr>
        </p:nvSpPr>
        <p:spPr>
          <a:xfrm>
            <a:off x="585609" y="1448120"/>
            <a:ext cx="8184318" cy="4868790"/>
          </a:xfrm>
        </p:spPr>
        <p:txBody>
          <a:bodyPr>
            <a:normAutofit fontScale="25000" lnSpcReduction="20000"/>
          </a:bodyPr>
          <a:lstStyle/>
          <a:p>
            <a:pPr>
              <a:lnSpc>
                <a:spcPct val="170000"/>
              </a:lnSpc>
            </a:pPr>
            <a:r>
              <a:rPr lang="ru-RU" sz="6800" b="1" dirty="0">
                <a:latin typeface="Times New Roman" panose="02020603050405020304" pitchFamily="18" charset="0"/>
                <a:cs typeface="Times New Roman" panose="02020603050405020304" pitchFamily="18" charset="0"/>
              </a:rPr>
              <a:t>40% </a:t>
            </a:r>
            <a:r>
              <a:rPr lang="ru-RU" sz="6800" dirty="0">
                <a:latin typeface="Times New Roman" panose="02020603050405020304" pitchFamily="18" charset="0"/>
                <a:cs typeface="Times New Roman" panose="02020603050405020304" pitchFamily="18" charset="0"/>
              </a:rPr>
              <a:t>контент, </a:t>
            </a:r>
            <a:r>
              <a:rPr lang="ru-RU" sz="6800" dirty="0" err="1">
                <a:latin typeface="Times New Roman" panose="02020603050405020304" pitchFamily="18" charset="0"/>
                <a:cs typeface="Times New Roman" panose="02020603050405020304" pitchFamily="18" charset="0"/>
              </a:rPr>
              <a:t>що</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продає</a:t>
            </a:r>
            <a:r>
              <a:rPr lang="ru-RU" sz="6800" dirty="0">
                <a:latin typeface="Times New Roman" panose="02020603050405020304" pitchFamily="18" charset="0"/>
                <a:cs typeface="Times New Roman" panose="02020603050405020304" pitchFamily="18" charset="0"/>
              </a:rPr>
              <a:t> - </a:t>
            </a:r>
            <a:r>
              <a:rPr lang="ru-RU" sz="6800" dirty="0" err="1">
                <a:latin typeface="Times New Roman" panose="02020603050405020304" pitchFamily="18" charset="0"/>
                <a:cs typeface="Times New Roman" panose="02020603050405020304" pitchFamily="18" charset="0"/>
              </a:rPr>
              <a:t>сприятимуть</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створенню</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стабільного</a:t>
            </a:r>
            <a:r>
              <a:rPr lang="ru-RU" sz="6800" dirty="0">
                <a:latin typeface="Times New Roman" panose="02020603050405020304" pitchFamily="18" charset="0"/>
                <a:cs typeface="Times New Roman" panose="02020603050405020304" pitchFamily="18" charset="0"/>
              </a:rPr>
              <a:t> потоку </a:t>
            </a:r>
            <a:r>
              <a:rPr lang="ru-RU" sz="6800" dirty="0" err="1">
                <a:latin typeface="Times New Roman" panose="02020603050405020304" pitchFamily="18" charset="0"/>
                <a:cs typeface="Times New Roman" panose="02020603050405020304" pitchFamily="18" charset="0"/>
              </a:rPr>
              <a:t>клієнтів</a:t>
            </a:r>
            <a:r>
              <a:rPr lang="ru-RU" sz="6800" dirty="0">
                <a:latin typeface="Times New Roman" panose="02020603050405020304" pitchFamily="18" charset="0"/>
                <a:cs typeface="Times New Roman" panose="02020603050405020304" pitchFamily="18" charset="0"/>
              </a:rPr>
              <a:t> і </a:t>
            </a:r>
            <a:r>
              <a:rPr lang="ru-RU" sz="6800" dirty="0" err="1">
                <a:latin typeface="Times New Roman" panose="02020603050405020304" pitchFamily="18" charset="0"/>
                <a:cs typeface="Times New Roman" panose="02020603050405020304" pitchFamily="18" charset="0"/>
              </a:rPr>
              <a:t>залученню</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нових</a:t>
            </a:r>
            <a:r>
              <a:rPr lang="ru-RU" sz="6800" dirty="0">
                <a:latin typeface="Times New Roman" panose="02020603050405020304" pitchFamily="18" charset="0"/>
                <a:cs typeface="Times New Roman" panose="02020603050405020304" pitchFamily="18" charset="0"/>
              </a:rPr>
              <a:t> на </a:t>
            </a:r>
            <a:r>
              <a:rPr lang="ru-RU" sz="6800" dirty="0" err="1">
                <a:latin typeface="Times New Roman" panose="02020603050405020304" pitchFamily="18" charset="0"/>
                <a:cs typeface="Times New Roman" panose="02020603050405020304" pitchFamily="18" charset="0"/>
              </a:rPr>
              <a:t>сторінку</a:t>
            </a:r>
            <a:r>
              <a:rPr lang="ru-RU" sz="6800" dirty="0">
                <a:latin typeface="Times New Roman" panose="02020603050405020304" pitchFamily="18" charset="0"/>
                <a:cs typeface="Times New Roman" panose="02020603050405020304" pitchFamily="18" charset="0"/>
              </a:rPr>
              <a:t> магазину. </a:t>
            </a:r>
            <a:r>
              <a:rPr lang="ru-RU" sz="6800" dirty="0" err="1">
                <a:latin typeface="Times New Roman" panose="02020603050405020304" pitchFamily="18" charset="0"/>
                <a:cs typeface="Times New Roman" panose="02020603050405020304" pitchFamily="18" charset="0"/>
              </a:rPr>
              <a:t>Також</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такий</a:t>
            </a:r>
            <a:r>
              <a:rPr lang="ru-RU" sz="6800" dirty="0">
                <a:latin typeface="Times New Roman" panose="02020603050405020304" pitchFamily="18" charset="0"/>
                <a:cs typeface="Times New Roman" panose="02020603050405020304" pitchFamily="18" charset="0"/>
              </a:rPr>
              <a:t> контент буде </a:t>
            </a:r>
            <a:r>
              <a:rPr lang="ru-RU" sz="6800" dirty="0" err="1">
                <a:latin typeface="Times New Roman" panose="02020603050405020304" pitchFamily="18" charset="0"/>
                <a:cs typeface="Times New Roman" panose="02020603050405020304" pitchFamily="18" charset="0"/>
              </a:rPr>
              <a:t>підвищувати</a:t>
            </a:r>
            <a:r>
              <a:rPr lang="ru-RU" sz="6800" dirty="0">
                <a:latin typeface="Times New Roman" panose="02020603050405020304" pitchFamily="18" charset="0"/>
                <a:cs typeface="Times New Roman" panose="02020603050405020304" pitchFamily="18" charset="0"/>
              </a:rPr>
              <a:t> попит на товар (</a:t>
            </a:r>
            <a:r>
              <a:rPr lang="ru-RU" sz="6800" dirty="0" err="1">
                <a:latin typeface="Times New Roman" panose="02020603050405020304" pitchFamily="18" charset="0"/>
                <a:cs typeface="Times New Roman" panose="02020603050405020304" pitchFamily="18" charset="0"/>
              </a:rPr>
              <a:t>послугу</a:t>
            </a:r>
            <a:r>
              <a:rPr lang="ru-RU" sz="6800" dirty="0">
                <a:latin typeface="Times New Roman" panose="02020603050405020304" pitchFamily="18" charset="0"/>
                <a:cs typeface="Times New Roman" panose="02020603050405020304" pitchFamily="18" charset="0"/>
              </a:rPr>
              <a:t>).</a:t>
            </a:r>
          </a:p>
          <a:p>
            <a:pPr>
              <a:lnSpc>
                <a:spcPct val="170000"/>
              </a:lnSpc>
            </a:pPr>
            <a:r>
              <a:rPr lang="ru-RU" sz="6800" b="1" dirty="0">
                <a:latin typeface="Times New Roman" panose="02020603050405020304" pitchFamily="18" charset="0"/>
                <a:cs typeface="Times New Roman" panose="02020603050405020304" pitchFamily="18" charset="0"/>
              </a:rPr>
              <a:t>40% </a:t>
            </a:r>
            <a:r>
              <a:rPr lang="ru-RU" sz="6800" b="1" dirty="0" err="1">
                <a:latin typeface="Times New Roman" panose="02020603050405020304" pitchFamily="18" charset="0"/>
                <a:cs typeface="Times New Roman" panose="02020603050405020304" pitchFamily="18" charset="0"/>
              </a:rPr>
              <a:t>інформаційного</a:t>
            </a:r>
            <a:r>
              <a:rPr lang="ru-RU" sz="6800" b="1" dirty="0">
                <a:latin typeface="Times New Roman" panose="02020603050405020304" pitchFamily="18" charset="0"/>
                <a:cs typeface="Times New Roman" panose="02020603050405020304" pitchFamily="18" charset="0"/>
              </a:rPr>
              <a:t> контенту </a:t>
            </a:r>
            <a:r>
              <a:rPr lang="ru-RU" sz="6800" dirty="0">
                <a:latin typeface="Times New Roman" panose="02020603050405020304" pitchFamily="18" charset="0"/>
                <a:cs typeface="Times New Roman" panose="02020603050405020304" pitchFamily="18" charset="0"/>
              </a:rPr>
              <a:t>буде </a:t>
            </a:r>
            <a:r>
              <a:rPr lang="ru-RU" sz="6800" dirty="0" err="1">
                <a:latin typeface="Times New Roman" panose="02020603050405020304" pitchFamily="18" charset="0"/>
                <a:cs typeface="Times New Roman" panose="02020603050405020304" pitchFamily="18" charset="0"/>
              </a:rPr>
              <a:t>стимулювати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підписки</a:t>
            </a:r>
            <a:r>
              <a:rPr lang="ru-RU" sz="6800" dirty="0">
                <a:latin typeface="Times New Roman" panose="02020603050405020304" pitchFamily="18" charset="0"/>
                <a:cs typeface="Times New Roman" panose="02020603050405020304" pitchFamily="18" charset="0"/>
              </a:rPr>
              <a:t> на аккаунт. Даний тип контенту буде </a:t>
            </a:r>
            <a:r>
              <a:rPr lang="ru-RU" sz="6800" dirty="0" err="1">
                <a:latin typeface="Times New Roman" panose="02020603050405020304" pitchFamily="18" charset="0"/>
                <a:cs typeface="Times New Roman" panose="02020603050405020304" pitchFamily="18" charset="0"/>
              </a:rPr>
              <a:t>знайомити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потенційних</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споживачів</a:t>
            </a:r>
            <a:r>
              <a:rPr lang="ru-RU" sz="6800" dirty="0">
                <a:latin typeface="Times New Roman" panose="02020603050405020304" pitchFamily="18" charset="0"/>
                <a:cs typeface="Times New Roman" panose="02020603050405020304" pitchFamily="18" charset="0"/>
              </a:rPr>
              <a:t> з товаром, </a:t>
            </a:r>
            <a:r>
              <a:rPr lang="ru-RU" sz="6800" dirty="0" err="1">
                <a:latin typeface="Times New Roman" panose="02020603050405020304" pitchFamily="18" charset="0"/>
                <a:cs typeface="Times New Roman" panose="02020603050405020304" pitchFamily="18" charset="0"/>
              </a:rPr>
              <a:t>пояснювати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унікальність</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торгової</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пропозиції</a:t>
            </a:r>
            <a:r>
              <a:rPr lang="ru-RU" sz="6800" dirty="0">
                <a:latin typeface="Times New Roman" panose="02020603050405020304" pitchFamily="18" charset="0"/>
                <a:cs typeface="Times New Roman" panose="02020603050405020304" pitchFamily="18" charset="0"/>
              </a:rPr>
              <a:t> бренду, </a:t>
            </a:r>
            <a:r>
              <a:rPr lang="ru-RU" sz="6800" dirty="0" err="1">
                <a:latin typeface="Times New Roman" panose="02020603050405020304" pitchFamily="18" charset="0"/>
                <a:cs typeface="Times New Roman" panose="02020603050405020304" pitchFamily="18" charset="0"/>
              </a:rPr>
              <a:t>інформувати</a:t>
            </a:r>
            <a:r>
              <a:rPr lang="ru-RU" sz="6800" dirty="0">
                <a:latin typeface="Times New Roman" panose="02020603050405020304" pitchFamily="18" charset="0"/>
                <a:cs typeface="Times New Roman" panose="02020603050405020304" pitchFamily="18" charset="0"/>
              </a:rPr>
              <a:t> про новинки та </a:t>
            </a:r>
            <a:r>
              <a:rPr lang="ru-RU" sz="6800" dirty="0" err="1">
                <a:latin typeface="Times New Roman" panose="02020603050405020304" pitchFamily="18" charset="0"/>
                <a:cs typeface="Times New Roman" panose="02020603050405020304" pitchFamily="18" charset="0"/>
              </a:rPr>
              <a:t>відповідати</a:t>
            </a:r>
            <a:r>
              <a:rPr lang="ru-RU" sz="6800" dirty="0">
                <a:latin typeface="Times New Roman" panose="02020603050405020304" pitchFamily="18" charset="0"/>
                <a:cs typeface="Times New Roman" panose="02020603050405020304" pitchFamily="18" charset="0"/>
              </a:rPr>
              <a:t> на </a:t>
            </a:r>
            <a:r>
              <a:rPr lang="ru-RU" sz="6800" dirty="0" err="1">
                <a:latin typeface="Times New Roman" panose="02020603050405020304" pitchFamily="18" charset="0"/>
                <a:cs typeface="Times New Roman" panose="02020603050405020304" pitchFamily="18" charset="0"/>
              </a:rPr>
              <a:t>найактуальніші</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питання</a:t>
            </a:r>
            <a:r>
              <a:rPr lang="ru-RU" sz="6800" dirty="0">
                <a:latin typeface="Times New Roman" panose="02020603050405020304" pitchFamily="18" charset="0"/>
                <a:cs typeface="Times New Roman" panose="02020603050405020304" pitchFamily="18" charset="0"/>
              </a:rPr>
              <a:t> для </a:t>
            </a:r>
            <a:r>
              <a:rPr lang="ru-RU" sz="6800" dirty="0" err="1">
                <a:latin typeface="Times New Roman" panose="02020603050405020304" pitchFamily="18" charset="0"/>
                <a:cs typeface="Times New Roman" panose="02020603050405020304" pitchFamily="18" charset="0"/>
              </a:rPr>
              <a:t>підвищення</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лояльності</a:t>
            </a:r>
            <a:r>
              <a:rPr lang="ru-RU" sz="6800" dirty="0">
                <a:latin typeface="Times New Roman" panose="02020603050405020304" pitchFamily="18" charset="0"/>
                <a:cs typeface="Times New Roman" panose="02020603050405020304" pitchFamily="18" charset="0"/>
              </a:rPr>
              <a:t> і </a:t>
            </a:r>
            <a:r>
              <a:rPr lang="ru-RU" sz="6800" dirty="0" err="1">
                <a:latin typeface="Times New Roman" panose="02020603050405020304" pitchFamily="18" charset="0"/>
                <a:cs typeface="Times New Roman" panose="02020603050405020304" pitchFamily="18" charset="0"/>
              </a:rPr>
              <a:t>впізнаваності</a:t>
            </a:r>
            <a:r>
              <a:rPr lang="ru-RU" sz="6800" dirty="0">
                <a:latin typeface="Times New Roman" panose="02020603050405020304" pitchFamily="18" charset="0"/>
                <a:cs typeface="Times New Roman" panose="02020603050405020304" pitchFamily="18" charset="0"/>
              </a:rPr>
              <a:t>.</a:t>
            </a:r>
          </a:p>
          <a:p>
            <a:pPr>
              <a:lnSpc>
                <a:spcPct val="170000"/>
              </a:lnSpc>
            </a:pPr>
            <a:r>
              <a:rPr lang="ru-RU" sz="6800" b="1" dirty="0">
                <a:latin typeface="Times New Roman" panose="02020603050405020304" pitchFamily="18" charset="0"/>
                <a:cs typeface="Times New Roman" panose="02020603050405020304" pitchFamily="18" charset="0"/>
              </a:rPr>
              <a:t>20% </a:t>
            </a:r>
            <a:r>
              <a:rPr lang="ru-RU" sz="6800" b="1" dirty="0" err="1">
                <a:latin typeface="Times New Roman" panose="02020603050405020304" pitchFamily="18" charset="0"/>
                <a:cs typeface="Times New Roman" panose="02020603050405020304" pitchFamily="18" charset="0"/>
              </a:rPr>
              <a:t>залучення</a:t>
            </a:r>
            <a:r>
              <a:rPr lang="ru-RU" sz="6800" b="1" dirty="0">
                <a:latin typeface="Times New Roman" panose="02020603050405020304" pitchFamily="18" charset="0"/>
                <a:cs typeface="Times New Roman" panose="02020603050405020304" pitchFamily="18" charset="0"/>
              </a:rPr>
              <a:t> контенту </a:t>
            </a:r>
            <a:r>
              <a:rPr lang="ru-RU" sz="6800" dirty="0">
                <a:latin typeface="Times New Roman" panose="02020603050405020304" pitchFamily="18" charset="0"/>
                <a:cs typeface="Times New Roman" panose="02020603050405020304" pitchFamily="18" charset="0"/>
              </a:rPr>
              <a:t>буде </a:t>
            </a:r>
            <a:r>
              <a:rPr lang="ru-RU" sz="6800" dirty="0" err="1">
                <a:latin typeface="Times New Roman" panose="02020603050405020304" pitchFamily="18" charset="0"/>
                <a:cs typeface="Times New Roman" panose="02020603050405020304" pitchFamily="18" charset="0"/>
              </a:rPr>
              <a:t>стимулювати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підписатися</a:t>
            </a:r>
            <a:r>
              <a:rPr lang="ru-RU" sz="6800" dirty="0">
                <a:latin typeface="Times New Roman" panose="02020603050405020304" pitchFamily="18" charset="0"/>
                <a:cs typeface="Times New Roman" panose="02020603050405020304" pitchFamily="18" charset="0"/>
              </a:rPr>
              <a:t> на аккаунт, з </a:t>
            </a:r>
            <a:r>
              <a:rPr lang="ru-RU" sz="6800" dirty="0" err="1">
                <a:latin typeface="Times New Roman" panose="02020603050405020304" pitchFamily="18" charset="0"/>
                <a:cs typeface="Times New Roman" panose="02020603050405020304" pitchFamily="18" charset="0"/>
              </a:rPr>
              <a:t>подальшою</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участю</a:t>
            </a:r>
            <a:r>
              <a:rPr lang="ru-RU" sz="6800" dirty="0">
                <a:latin typeface="Times New Roman" panose="02020603050405020304" pitchFamily="18" charset="0"/>
                <a:cs typeface="Times New Roman" panose="02020603050405020304" pitchFamily="18" charset="0"/>
              </a:rPr>
              <a:t> в </a:t>
            </a:r>
            <a:r>
              <a:rPr lang="ru-RU" sz="6800" dirty="0" err="1">
                <a:latin typeface="Times New Roman" panose="02020603050405020304" pitchFamily="18" charset="0"/>
                <a:cs typeface="Times New Roman" panose="02020603050405020304" pitchFamily="18" charset="0"/>
              </a:rPr>
              <a:t>житті</a:t>
            </a:r>
            <a:r>
              <a:rPr lang="ru-RU" sz="6800" dirty="0">
                <a:latin typeface="Times New Roman" panose="02020603050405020304" pitchFamily="18" charset="0"/>
                <a:cs typeface="Times New Roman" panose="02020603050405020304" pitchFamily="18" charset="0"/>
              </a:rPr>
              <a:t> аккаунта, активного </a:t>
            </a:r>
            <a:r>
              <a:rPr lang="ru-RU" sz="6800" dirty="0" err="1">
                <a:latin typeface="Times New Roman" panose="02020603050405020304" pitchFamily="18" charset="0"/>
                <a:cs typeface="Times New Roman" panose="02020603050405020304" pitchFamily="18" charset="0"/>
              </a:rPr>
              <a:t>комментінга</a:t>
            </a:r>
            <a:r>
              <a:rPr lang="ru-RU" sz="6800" dirty="0">
                <a:latin typeface="Times New Roman" panose="02020603050405020304" pitchFamily="18" charset="0"/>
                <a:cs typeface="Times New Roman" panose="02020603050405020304" pitchFamily="18" charset="0"/>
              </a:rPr>
              <a:t> і </a:t>
            </a:r>
            <a:r>
              <a:rPr lang="ru-RU" sz="6800" dirty="0" err="1">
                <a:latin typeface="Times New Roman" panose="02020603050405020304" pitchFamily="18" charset="0"/>
                <a:cs typeface="Times New Roman" panose="02020603050405020304" pitchFamily="18" charset="0"/>
              </a:rPr>
              <a:t>збереження</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публікацій</a:t>
            </a:r>
            <a:r>
              <a:rPr lang="ru-RU" sz="6800" dirty="0">
                <a:latin typeface="Times New Roman" panose="02020603050405020304" pitchFamily="18" charset="0"/>
                <a:cs typeface="Times New Roman" panose="02020603050405020304" pitchFamily="18" charset="0"/>
              </a:rPr>
              <a:t>. За </a:t>
            </a:r>
            <a:r>
              <a:rPr lang="ru-RU" sz="6800" dirty="0" err="1">
                <a:latin typeface="Times New Roman" panose="02020603050405020304" pitchFamily="18" charset="0"/>
                <a:cs typeface="Times New Roman" panose="02020603050405020304" pitchFamily="18" charset="0"/>
              </a:rPr>
              <a:t>допомогою</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даного</a:t>
            </a:r>
            <a:r>
              <a:rPr lang="ru-RU" sz="6800" dirty="0">
                <a:latin typeface="Times New Roman" panose="02020603050405020304" pitchFamily="18" charset="0"/>
                <a:cs typeface="Times New Roman" panose="02020603050405020304" pitchFamily="18" charset="0"/>
              </a:rPr>
              <a:t> контенту </a:t>
            </a:r>
            <a:r>
              <a:rPr lang="ru-RU" sz="6800" dirty="0" err="1">
                <a:latin typeface="Times New Roman" panose="02020603050405020304" pitchFamily="18" charset="0"/>
                <a:cs typeface="Times New Roman" panose="02020603050405020304" pitchFamily="18" charset="0"/>
              </a:rPr>
              <a:t>вдасться</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підвищувати</a:t>
            </a:r>
            <a:r>
              <a:rPr lang="ru-RU" sz="6800" dirty="0">
                <a:latin typeface="Times New Roman" panose="02020603050405020304" pitchFamily="18" charset="0"/>
                <a:cs typeface="Times New Roman" panose="02020603050405020304" pitchFamily="18" charset="0"/>
              </a:rPr>
              <a:t> і </a:t>
            </a:r>
            <a:r>
              <a:rPr lang="ru-RU" sz="6800" dirty="0" err="1">
                <a:latin typeface="Times New Roman" panose="02020603050405020304" pitchFamily="18" charset="0"/>
                <a:cs typeface="Times New Roman" panose="02020603050405020304" pitchFamily="18" charset="0"/>
              </a:rPr>
              <a:t>підтримувати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рівень</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залученості</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вже</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існуючої</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аудиторії</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привернути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нових</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клієнтів</a:t>
            </a:r>
            <a:r>
              <a:rPr lang="ru-RU" sz="6800" dirty="0">
                <a:latin typeface="Times New Roman" panose="02020603050405020304" pitchFamily="18" charset="0"/>
                <a:cs typeface="Times New Roman" panose="02020603050405020304" pitchFamily="18" charset="0"/>
              </a:rPr>
              <a:t> і </a:t>
            </a:r>
            <a:r>
              <a:rPr lang="ru-RU" sz="6800" dirty="0" err="1">
                <a:latin typeface="Times New Roman" panose="02020603050405020304" pitchFamily="18" charset="0"/>
                <a:cs typeface="Times New Roman" panose="02020603050405020304" pitchFamily="18" charset="0"/>
              </a:rPr>
              <a:t>змотивувати</a:t>
            </a:r>
            <a:r>
              <a:rPr lang="ru-RU" sz="6800" dirty="0">
                <a:latin typeface="Times New Roman" panose="02020603050405020304" pitchFamily="18" charset="0"/>
                <a:cs typeface="Times New Roman" panose="02020603050405020304" pitchFamily="18" charset="0"/>
              </a:rPr>
              <a:t> </a:t>
            </a:r>
            <a:r>
              <a:rPr lang="ru-RU" sz="6800" dirty="0" err="1">
                <a:latin typeface="Times New Roman" panose="02020603050405020304" pitchFamily="18" charset="0"/>
                <a:cs typeface="Times New Roman" panose="02020603050405020304" pitchFamily="18" charset="0"/>
              </a:rPr>
              <a:t>їх</a:t>
            </a:r>
            <a:r>
              <a:rPr lang="ru-RU" sz="6800" dirty="0">
                <a:latin typeface="Times New Roman" panose="02020603050405020304" pitchFamily="18" charset="0"/>
                <a:cs typeface="Times New Roman" panose="02020603050405020304" pitchFamily="18" charset="0"/>
              </a:rPr>
              <a:t> до покупки.</a:t>
            </a:r>
          </a:p>
          <a:p>
            <a:pPr>
              <a:lnSpc>
                <a:spcPct val="170000"/>
              </a:lnSpc>
            </a:pPr>
            <a:endParaRPr lang="ru-RU" dirty="0"/>
          </a:p>
        </p:txBody>
      </p:sp>
      <p:graphicFrame>
        <p:nvGraphicFramePr>
          <p:cNvPr id="4" name="Диаграмма 3">
            <a:extLst>
              <a:ext uri="{FF2B5EF4-FFF2-40B4-BE49-F238E27FC236}">
                <a16:creationId xmlns:a16="http://schemas.microsoft.com/office/drawing/2014/main" id="{9DB03F5C-60CB-2762-D62F-ECC628B99DDE}"/>
              </a:ext>
            </a:extLst>
          </p:cNvPr>
          <p:cNvGraphicFramePr>
            <a:graphicFrameLocks/>
          </p:cNvGraphicFramePr>
          <p:nvPr/>
        </p:nvGraphicFramePr>
        <p:xfrm>
          <a:off x="8634152" y="4038280"/>
          <a:ext cx="344424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4780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985B2AD-302E-1939-34E4-080385ABF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62" y="-1424"/>
            <a:ext cx="12192000" cy="6859424"/>
          </a:xfrm>
          <a:prstGeom prst="rect">
            <a:avLst/>
          </a:prstGeom>
        </p:spPr>
      </p:pic>
      <p:sp>
        <p:nvSpPr>
          <p:cNvPr id="9" name="Прямоугольник 8">
            <a:extLst>
              <a:ext uri="{FF2B5EF4-FFF2-40B4-BE49-F238E27FC236}">
                <a16:creationId xmlns:a16="http://schemas.microsoft.com/office/drawing/2014/main" id="{00CD1803-073B-C136-41C1-204A114F5628}"/>
              </a:ext>
            </a:extLst>
          </p:cNvPr>
          <p:cNvSpPr/>
          <p:nvPr/>
        </p:nvSpPr>
        <p:spPr>
          <a:xfrm>
            <a:off x="187286" y="5244029"/>
            <a:ext cx="6378406" cy="1540010"/>
          </a:xfrm>
          <a:prstGeom prst="rect">
            <a:avLst/>
          </a:prstGeom>
          <a:solidFill>
            <a:srgbClr val="01324C"/>
          </a:solidFill>
          <a:ln>
            <a:solidFill>
              <a:srgbClr val="013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ru-UA" sz="6000" b="1" dirty="0">
                <a:ln/>
                <a:solidFill>
                  <a:schemeClr val="accent4"/>
                </a:solidFill>
              </a:rPr>
              <a:t>НЕЙРОМЕРЕЖА</a:t>
            </a:r>
          </a:p>
        </p:txBody>
      </p:sp>
    </p:spTree>
    <p:extLst>
      <p:ext uri="{BB962C8B-B14F-4D97-AF65-F5344CB8AC3E}">
        <p14:creationId xmlns:p14="http://schemas.microsoft.com/office/powerpoint/2010/main" val="352378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5DB2751-C922-5FB0-8C50-856CFCEF5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478" y="90892"/>
            <a:ext cx="4979197" cy="6064103"/>
          </a:xfrm>
          <a:prstGeom prst="rect">
            <a:avLst/>
          </a:prstGeom>
        </p:spPr>
      </p:pic>
      <p:pic>
        <p:nvPicPr>
          <p:cNvPr id="5" name="Рисунок 4">
            <a:extLst>
              <a:ext uri="{FF2B5EF4-FFF2-40B4-BE49-F238E27FC236}">
                <a16:creationId xmlns:a16="http://schemas.microsoft.com/office/drawing/2014/main" id="{E61B598E-6283-CAC3-F2EE-C2EF1EA20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824" y="90891"/>
            <a:ext cx="4964984" cy="6064103"/>
          </a:xfrm>
          <a:prstGeom prst="rect">
            <a:avLst/>
          </a:prstGeom>
        </p:spPr>
      </p:pic>
      <p:pic>
        <p:nvPicPr>
          <p:cNvPr id="7" name="Рисунок 6">
            <a:extLst>
              <a:ext uri="{FF2B5EF4-FFF2-40B4-BE49-F238E27FC236}">
                <a16:creationId xmlns:a16="http://schemas.microsoft.com/office/drawing/2014/main" id="{1AD16E7E-2B1B-E940-ABF5-41AFFC770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892"/>
            <a:ext cx="2598329" cy="3210290"/>
          </a:xfrm>
          <a:prstGeom prst="rect">
            <a:avLst/>
          </a:prstGeom>
        </p:spPr>
      </p:pic>
    </p:spTree>
    <p:extLst>
      <p:ext uri="{BB962C8B-B14F-4D97-AF65-F5344CB8AC3E}">
        <p14:creationId xmlns:p14="http://schemas.microsoft.com/office/powerpoint/2010/main" val="1566537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C68FD50-AEFA-18AA-D5B7-4CAE57FF0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826" y="339424"/>
            <a:ext cx="5202089" cy="6341595"/>
          </a:xfrm>
          <a:prstGeom prst="rect">
            <a:avLst/>
          </a:prstGeom>
        </p:spPr>
      </p:pic>
      <p:pic>
        <p:nvPicPr>
          <p:cNvPr id="5" name="Рисунок 4">
            <a:extLst>
              <a:ext uri="{FF2B5EF4-FFF2-40B4-BE49-F238E27FC236}">
                <a16:creationId xmlns:a16="http://schemas.microsoft.com/office/drawing/2014/main" id="{7D8E4434-EA9E-F0AF-DB01-3B38F2700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87" y="363793"/>
            <a:ext cx="5113005" cy="6317226"/>
          </a:xfrm>
          <a:prstGeom prst="rect">
            <a:avLst/>
          </a:prstGeom>
        </p:spPr>
      </p:pic>
    </p:spTree>
    <p:extLst>
      <p:ext uri="{BB962C8B-B14F-4D97-AF65-F5344CB8AC3E}">
        <p14:creationId xmlns:p14="http://schemas.microsoft.com/office/powerpoint/2010/main" val="697704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BE50AB6-402D-3C0C-9A55-01349D529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57" y="1750258"/>
            <a:ext cx="4370661" cy="4881716"/>
          </a:xfrm>
          <a:prstGeom prst="rect">
            <a:avLst/>
          </a:prstGeom>
        </p:spPr>
      </p:pic>
      <p:pic>
        <p:nvPicPr>
          <p:cNvPr id="5" name="Рисунок 4">
            <a:extLst>
              <a:ext uri="{FF2B5EF4-FFF2-40B4-BE49-F238E27FC236}">
                <a16:creationId xmlns:a16="http://schemas.microsoft.com/office/drawing/2014/main" id="{0B47650C-419F-8726-3A9E-F08AF1B53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937" y="1110514"/>
            <a:ext cx="4673740" cy="5617266"/>
          </a:xfrm>
          <a:prstGeom prst="rect">
            <a:avLst/>
          </a:prstGeom>
        </p:spPr>
      </p:pic>
      <p:pic>
        <p:nvPicPr>
          <p:cNvPr id="7" name="Рисунок 6">
            <a:extLst>
              <a:ext uri="{FF2B5EF4-FFF2-40B4-BE49-F238E27FC236}">
                <a16:creationId xmlns:a16="http://schemas.microsoft.com/office/drawing/2014/main" id="{829248D4-C451-C2D1-EA63-13D1A3649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5324" y="39445"/>
            <a:ext cx="3856123" cy="4709768"/>
          </a:xfrm>
          <a:prstGeom prst="rect">
            <a:avLst/>
          </a:prstGeom>
        </p:spPr>
      </p:pic>
    </p:spTree>
    <p:extLst>
      <p:ext uri="{BB962C8B-B14F-4D97-AF65-F5344CB8AC3E}">
        <p14:creationId xmlns:p14="http://schemas.microsoft.com/office/powerpoint/2010/main" val="2347036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F1D882-B74D-4FB0-99F5-E49346C2AC88}"/>
              </a:ext>
            </a:extLst>
          </p:cNvPr>
          <p:cNvSpPr>
            <a:spLocks noGrp="1"/>
          </p:cNvSpPr>
          <p:nvPr>
            <p:ph type="title"/>
          </p:nvPr>
        </p:nvSpPr>
        <p:spPr>
          <a:xfrm>
            <a:off x="836146" y="234498"/>
            <a:ext cx="4721289" cy="1325563"/>
          </a:xfrm>
        </p:spPr>
        <p:txBody>
          <a:bodyPr>
            <a:normAutofit fontScale="90000"/>
          </a:bodyPr>
          <a:lstStyle/>
          <a:p>
            <a:r>
              <a:rPr lang="ru-RU" sz="2500" b="1" dirty="0">
                <a:solidFill>
                  <a:srgbClr val="F709DB"/>
                </a:solidFill>
                <a:latin typeface="Times New Roman" panose="02020603050405020304" pitchFamily="18" charset="0"/>
                <a:cs typeface="Times New Roman" panose="02020603050405020304" pitchFamily="18" charset="0"/>
              </a:rPr>
              <a:t>Правила і </a:t>
            </a:r>
            <a:r>
              <a:rPr lang="ru-RU" sz="2500" b="1" dirty="0" err="1">
                <a:solidFill>
                  <a:srgbClr val="F709DB"/>
                </a:solidFill>
                <a:latin typeface="Times New Roman" panose="02020603050405020304" pitchFamily="18" charset="0"/>
                <a:cs typeface="Times New Roman" panose="02020603050405020304" pitchFamily="18" charset="0"/>
              </a:rPr>
              <a:t>поради</a:t>
            </a:r>
            <a:r>
              <a:rPr lang="ru-RU" sz="2500" b="1" dirty="0">
                <a:solidFill>
                  <a:srgbClr val="F709DB"/>
                </a:solidFill>
                <a:latin typeface="Times New Roman" panose="02020603050405020304" pitchFamily="18" charset="0"/>
                <a:cs typeface="Times New Roman" panose="02020603050405020304" pitchFamily="18" charset="0"/>
              </a:rPr>
              <a:t> </a:t>
            </a:r>
            <a:r>
              <a:rPr lang="ru-RU" sz="2500" b="1" dirty="0" err="1">
                <a:solidFill>
                  <a:srgbClr val="F709DB"/>
                </a:solidFill>
                <a:latin typeface="Times New Roman" panose="02020603050405020304" pitchFamily="18" charset="0"/>
                <a:cs typeface="Times New Roman" panose="02020603050405020304" pitchFamily="18" charset="0"/>
              </a:rPr>
              <a:t>щодо</a:t>
            </a:r>
            <a:r>
              <a:rPr lang="ru-RU" sz="2500" b="1" dirty="0">
                <a:solidFill>
                  <a:srgbClr val="F709DB"/>
                </a:solidFill>
                <a:latin typeface="Times New Roman" panose="02020603050405020304" pitchFamily="18" charset="0"/>
                <a:cs typeface="Times New Roman" panose="02020603050405020304" pitchFamily="18" charset="0"/>
              </a:rPr>
              <a:t> </a:t>
            </a:r>
            <a:r>
              <a:rPr lang="ru-RU" sz="2500" b="1" dirty="0" err="1">
                <a:solidFill>
                  <a:srgbClr val="F709DB"/>
                </a:solidFill>
                <a:latin typeface="Times New Roman" panose="02020603050405020304" pitchFamily="18" charset="0"/>
                <a:cs typeface="Times New Roman" panose="02020603050405020304" pitchFamily="18" charset="0"/>
              </a:rPr>
              <a:t>якості</a:t>
            </a:r>
            <a:r>
              <a:rPr lang="ru-RU" sz="2500" b="1" dirty="0">
                <a:solidFill>
                  <a:srgbClr val="F709DB"/>
                </a:solidFill>
                <a:latin typeface="Times New Roman" panose="02020603050405020304" pitchFamily="18" charset="0"/>
                <a:cs typeface="Times New Roman" panose="02020603050405020304" pitchFamily="18" charset="0"/>
              </a:rPr>
              <a:t> контенту</a:t>
            </a:r>
            <a:br>
              <a:rPr lang="ru-RU" sz="2500" b="1" dirty="0">
                <a:solidFill>
                  <a:srgbClr val="F709DB"/>
                </a:solidFill>
                <a:latin typeface="Times New Roman" panose="02020603050405020304" pitchFamily="18" charset="0"/>
                <a:cs typeface="Times New Roman" panose="02020603050405020304" pitchFamily="18" charset="0"/>
              </a:rPr>
            </a:br>
            <a:r>
              <a:rPr lang="ru-RU" sz="2500" b="1" i="1" u="sng" dirty="0" err="1">
                <a:solidFill>
                  <a:srgbClr val="F709DB"/>
                </a:solidFill>
                <a:latin typeface="Times New Roman" panose="02020603050405020304" pitchFamily="18" charset="0"/>
                <a:cs typeface="Times New Roman" panose="02020603050405020304" pitchFamily="18" charset="0"/>
              </a:rPr>
              <a:t>щодо</a:t>
            </a:r>
            <a:r>
              <a:rPr lang="ru-RU" sz="2500" b="1" i="1" u="sng" dirty="0">
                <a:solidFill>
                  <a:srgbClr val="F709DB"/>
                </a:solidFill>
                <a:latin typeface="Times New Roman" panose="02020603050405020304" pitchFamily="18" charset="0"/>
                <a:cs typeface="Times New Roman" panose="02020603050405020304" pitchFamily="18" charset="0"/>
              </a:rPr>
              <a:t> фото:</a:t>
            </a:r>
            <a:br>
              <a:rPr lang="ru-RU" sz="2500" b="1" i="1" u="sng" dirty="0">
                <a:solidFill>
                  <a:srgbClr val="F709DB"/>
                </a:solidFill>
                <a:latin typeface="Times New Roman" panose="02020603050405020304" pitchFamily="18" charset="0"/>
                <a:cs typeface="Times New Roman" panose="02020603050405020304" pitchFamily="18" charset="0"/>
              </a:rPr>
            </a:br>
            <a:endParaRPr lang="ru-RU" sz="2500" b="1" dirty="0">
              <a:solidFill>
                <a:srgbClr val="F709DB"/>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516D152-1E96-4848-902B-C65D88943189}"/>
              </a:ext>
            </a:extLst>
          </p:cNvPr>
          <p:cNvSpPr>
            <a:spLocks noGrp="1"/>
          </p:cNvSpPr>
          <p:nvPr>
            <p:ph idx="1"/>
          </p:nvPr>
        </p:nvSpPr>
        <p:spPr>
          <a:xfrm>
            <a:off x="578498" y="1427584"/>
            <a:ext cx="4721289" cy="5195917"/>
          </a:xfrm>
        </p:spPr>
        <p:txBody>
          <a:bodyPr>
            <a:noAutofit/>
          </a:bodyPr>
          <a:lstStyle/>
          <a:p>
            <a:r>
              <a:rPr lang="ru-RU" sz="1600" dirty="0" err="1">
                <a:latin typeface="Times New Roman" panose="02020603050405020304" pitchFamily="18" charset="0"/>
                <a:cs typeface="Times New Roman" panose="02020603050405020304" pitchFamily="18" charset="0"/>
              </a:rPr>
              <a:t>Насамперед</a:t>
            </a:r>
            <a:r>
              <a:rPr lang="ru-RU" sz="1600"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визначте</a:t>
            </a:r>
            <a:r>
              <a:rPr lang="ru-RU" sz="1600" b="1" dirty="0">
                <a:latin typeface="Times New Roman" panose="02020603050405020304" pitchFamily="18" charset="0"/>
                <a:cs typeface="Times New Roman" panose="02020603050405020304" pitchFamily="18" charset="0"/>
              </a:rPr>
              <a:t> фокус </a:t>
            </a:r>
            <a:r>
              <a:rPr lang="ru-RU" sz="1600" b="1" dirty="0" err="1">
                <a:latin typeface="Times New Roman" panose="02020603050405020304" pitchFamily="18" charset="0"/>
                <a:cs typeface="Times New Roman" panose="02020603050405020304" pitchFamily="18" charset="0"/>
              </a:rPr>
              <a:t>уваги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під</a:t>
            </a:r>
            <a:r>
              <a:rPr lang="ru-RU" sz="1600" dirty="0">
                <a:latin typeface="Times New Roman" panose="02020603050405020304" pitchFamily="18" charset="0"/>
                <a:cs typeface="Times New Roman" panose="02020603050405020304" pitchFamily="18" charset="0"/>
              </a:rPr>
              <a:t> час </a:t>
            </a:r>
            <a:r>
              <a:rPr lang="ru-RU" sz="1600" dirty="0" err="1">
                <a:latin typeface="Times New Roman" panose="02020603050405020304" pitchFamily="18" charset="0"/>
                <a:cs typeface="Times New Roman" panose="02020603050405020304" pitchFamily="18" charset="0"/>
              </a:rPr>
              <a:t>створення</a:t>
            </a:r>
            <a:r>
              <a:rPr lang="ru-RU" sz="1600" dirty="0">
                <a:latin typeface="Times New Roman" panose="02020603050405020304" pitchFamily="18" charset="0"/>
                <a:cs typeface="Times New Roman" panose="02020603050405020304" pitchFamily="18" charset="0"/>
              </a:rPr>
              <a:t> дизайну: треба </a:t>
            </a:r>
            <a:r>
              <a:rPr lang="ru-RU" sz="1600" dirty="0" err="1">
                <a:latin typeface="Times New Roman" panose="02020603050405020304" pitchFamily="18" charset="0"/>
                <a:cs typeface="Times New Roman" panose="02020603050405020304" pitchFamily="18" charset="0"/>
              </a:rPr>
              <a:t>розуміти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що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має</a:t>
            </a:r>
            <a:r>
              <a:rPr lang="ru-RU" sz="1600" dirty="0">
                <a:latin typeface="Times New Roman" panose="02020603050405020304" pitchFamily="18" charset="0"/>
                <a:cs typeface="Times New Roman" panose="02020603050405020304" pitchFamily="18" charset="0"/>
              </a:rPr>
              <a:t> бути </a:t>
            </a:r>
            <a:r>
              <a:rPr lang="ru-RU" sz="1600" dirty="0" err="1">
                <a:latin typeface="Times New Roman" panose="02020603050405020304" pitchFamily="18" charset="0"/>
                <a:cs typeface="Times New Roman" panose="02020603050405020304" pitchFamily="18" charset="0"/>
              </a:rPr>
              <a:t>центральним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об’єктом</a:t>
            </a:r>
            <a:r>
              <a:rPr lang="ru-RU" sz="1600" dirty="0">
                <a:latin typeface="Times New Roman" panose="02020603050405020304" pitchFamily="18" charset="0"/>
                <a:cs typeface="Times New Roman" panose="02020603050405020304" pitchFamily="18" charset="0"/>
              </a:rPr>
              <a:t>, а </a:t>
            </a:r>
            <a:r>
              <a:rPr lang="ru-RU" sz="1600" dirty="0" err="1">
                <a:latin typeface="Times New Roman" panose="02020603050405020304" pitchFamily="18" charset="0"/>
                <a:cs typeface="Times New Roman" panose="02020603050405020304" pitchFamily="18" charset="0"/>
              </a:rPr>
              <a:t>що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другорядним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Визначили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об’єкт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Тепер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виділяйте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центровий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об’єкт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аби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аудиторія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звернула</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нього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увагу</a:t>
            </a:r>
            <a:r>
              <a:rPr lang="ru-RU" sz="1600" dirty="0">
                <a:latin typeface="Times New Roman" panose="02020603050405020304" pitchFamily="18" charset="0"/>
                <a:cs typeface="Times New Roman" panose="02020603050405020304" pitchFamily="18" charset="0"/>
              </a:rPr>
              <a:t> в першу </a:t>
            </a:r>
            <a:r>
              <a:rPr lang="ru-RU" sz="1600" dirty="0" err="1">
                <a:latin typeface="Times New Roman" panose="02020603050405020304" pitchFamily="18" charset="0"/>
                <a:cs typeface="Times New Roman" panose="02020603050405020304" pitchFamily="18" charset="0"/>
              </a:rPr>
              <a:t>чергу</a:t>
            </a:r>
            <a:r>
              <a:rPr lang="ru-RU" sz="1600" dirty="0">
                <a:latin typeface="Times New Roman" panose="02020603050405020304" pitchFamily="18" charset="0"/>
                <a:cs typeface="Times New Roman" panose="02020603050405020304" pitchFamily="18" charset="0"/>
              </a:rPr>
              <a:t>. Як </a:t>
            </a:r>
            <a:r>
              <a:rPr lang="ru-RU" sz="1600" dirty="0" err="1">
                <a:latin typeface="Times New Roman" panose="02020603050405020304" pitchFamily="18" charset="0"/>
                <a:cs typeface="Times New Roman" panose="02020603050405020304" pitchFamily="18" charset="0"/>
              </a:rPr>
              <a:t>це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зробити</a:t>
            </a:r>
            <a:r>
              <a:rPr lang="ru-RU" sz="1600" dirty="0">
                <a:latin typeface="Times New Roman" panose="02020603050405020304" pitchFamily="18" charset="0"/>
                <a:cs typeface="Times New Roman" panose="02020603050405020304" pitchFamily="18" charset="0"/>
              </a:rPr>
              <a:t>? За </a:t>
            </a:r>
            <a:r>
              <a:rPr lang="ru-RU" sz="1600" dirty="0" err="1">
                <a:latin typeface="Times New Roman" panose="02020603050405020304" pitchFamily="18" charset="0"/>
                <a:cs typeface="Times New Roman" panose="02020603050405020304" pitchFamily="18" charset="0"/>
              </a:rPr>
              <a:t>допомогою</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форми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кольору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чи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розміру</a:t>
            </a:r>
            <a:r>
              <a:rPr lang="ru-RU" sz="16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Композиція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Налаштуйте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сітку</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камері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аби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бачити</a:t>
            </a:r>
            <a:r>
              <a:rPr lang="ru-RU" sz="1600" dirty="0">
                <a:latin typeface="Times New Roman" panose="02020603050405020304" pitchFamily="18" charset="0"/>
                <a:cs typeface="Times New Roman" panose="02020603050405020304" pitchFamily="18" charset="0"/>
              </a:rPr>
              <a:t>, як </a:t>
            </a:r>
            <a:r>
              <a:rPr lang="ru-RU" sz="1600" dirty="0" err="1">
                <a:latin typeface="Times New Roman" panose="02020603050405020304" pitchFamily="18" charset="0"/>
                <a:cs typeface="Times New Roman" panose="02020603050405020304" pitchFamily="18" charset="0"/>
              </a:rPr>
              <a:t>ділиться</a:t>
            </a:r>
            <a:r>
              <a:rPr lang="ru-RU" sz="1600" dirty="0">
                <a:latin typeface="Times New Roman" panose="02020603050405020304" pitchFamily="18" charset="0"/>
                <a:cs typeface="Times New Roman" panose="02020603050405020304" pitchFamily="18" charset="0"/>
              </a:rPr>
              <a:t> кадр та де </a:t>
            </a:r>
            <a:r>
              <a:rPr lang="ru-RU" sz="1600" dirty="0" err="1">
                <a:latin typeface="Times New Roman" panose="02020603050405020304" pitchFamily="18" charset="0"/>
                <a:cs typeface="Times New Roman" panose="02020603050405020304" pitchFamily="18" charset="0"/>
              </a:rPr>
              <a:t>саме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знаходяться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об’єкти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Слідкуйте</a:t>
            </a:r>
            <a:r>
              <a:rPr lang="ru-RU" sz="1600" dirty="0">
                <a:latin typeface="Times New Roman" panose="02020603050405020304" pitchFamily="18" charset="0"/>
                <a:cs typeface="Times New Roman" panose="02020603050405020304" pitchFamily="18" charset="0"/>
              </a:rPr>
              <a:t> за </a:t>
            </a:r>
            <a:r>
              <a:rPr lang="ru-RU" sz="1600" dirty="0" err="1">
                <a:latin typeface="Times New Roman" panose="02020603050405020304" pitchFamily="18" charset="0"/>
                <a:cs typeface="Times New Roman" panose="02020603050405020304" pitchFamily="18" charset="0"/>
              </a:rPr>
              <a:t>рівнем</a:t>
            </a:r>
            <a:r>
              <a:rPr lang="ru-RU" sz="1600" dirty="0">
                <a:latin typeface="Times New Roman" panose="02020603050405020304" pitchFamily="18" charset="0"/>
                <a:cs typeface="Times New Roman" panose="02020603050405020304" pitchFamily="18" charset="0"/>
              </a:rPr>
              <a:t> горизонту. </a:t>
            </a:r>
            <a:r>
              <a:rPr lang="ru-RU" sz="1600" dirty="0" err="1">
                <a:latin typeface="Times New Roman" panose="02020603050405020304" pitchFamily="18" charset="0"/>
                <a:cs typeface="Times New Roman" panose="02020603050405020304" pitchFamily="18" charset="0"/>
              </a:rPr>
              <a:t>Також</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краще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розміщувати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об’єкти</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кадрі</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перетині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ліній</a:t>
            </a:r>
            <a:r>
              <a:rPr lang="ru-RU" sz="1600" dirty="0">
                <a:latin typeface="Times New Roman" panose="02020603050405020304" pitchFamily="18" charset="0"/>
                <a:cs typeface="Times New Roman" panose="02020603050405020304" pitchFamily="18" charset="0"/>
              </a:rPr>
              <a:t>, так кадр </a:t>
            </a:r>
            <a:r>
              <a:rPr lang="ru-RU" sz="1600" dirty="0" err="1">
                <a:latin typeface="Times New Roman" panose="02020603050405020304" pitchFamily="18" charset="0"/>
                <a:cs typeface="Times New Roman" panose="02020603050405020304" pitchFamily="18" charset="0"/>
              </a:rPr>
              <a:t>виглядатиме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гармонічно</a:t>
            </a:r>
            <a:r>
              <a:rPr lang="ru-RU" sz="16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Якість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Поставте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максимальний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розмір</a:t>
            </a:r>
            <a:r>
              <a:rPr lang="ru-RU" sz="1600" dirty="0">
                <a:latin typeface="Times New Roman" panose="02020603050405020304" pitchFamily="18" charset="0"/>
                <a:cs typeface="Times New Roman" panose="02020603050405020304" pitchFamily="18" charset="0"/>
              </a:rPr>
              <a:t> фото в </a:t>
            </a:r>
            <a:r>
              <a:rPr lang="ru-RU" sz="1600" dirty="0" err="1">
                <a:latin typeface="Times New Roman" panose="02020603050405020304" pitchFamily="18" charset="0"/>
                <a:cs typeface="Times New Roman" panose="02020603050405020304" pitchFamily="18" charset="0"/>
              </a:rPr>
              <a:t>налаштуваннях</a:t>
            </a:r>
            <a:r>
              <a:rPr lang="ru-RU" sz="1600" dirty="0">
                <a:latin typeface="Times New Roman" panose="02020603050405020304" pitchFamily="18" charset="0"/>
                <a:cs typeface="Times New Roman" panose="02020603050405020304" pitchFamily="18" charset="0"/>
              </a:rPr>
              <a:t>;</a:t>
            </a:r>
          </a:p>
          <a:p>
            <a:r>
              <a:rPr lang="ru-RU" sz="1600" b="1" dirty="0" err="1">
                <a:latin typeface="Times New Roman" panose="02020603050405020304" pitchFamily="18" charset="0"/>
                <a:cs typeface="Times New Roman" panose="02020603050405020304" pitchFamily="18" charset="0"/>
              </a:rPr>
              <a:t>Світло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Переконайтеся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що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маєте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достатньо</a:t>
            </a:r>
            <a:r>
              <a:rPr lang="ru-RU" sz="1600" dirty="0">
                <a:latin typeface="Times New Roman" panose="02020603050405020304" pitchFamily="18" charset="0"/>
                <a:cs typeface="Times New Roman" panose="02020603050405020304" pitchFamily="18" charset="0"/>
              </a:rPr>
              <a:t> доступу до </a:t>
            </a:r>
            <a:r>
              <a:rPr lang="ru-RU" sz="1600" dirty="0" err="1">
                <a:latin typeface="Times New Roman" panose="02020603050405020304" pitchFamily="18" charset="0"/>
                <a:cs typeface="Times New Roman" panose="02020603050405020304" pitchFamily="18" charset="0"/>
              </a:rPr>
              <a:t>світла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щоб</a:t>
            </a:r>
            <a:r>
              <a:rPr lang="ru-RU" sz="1600" dirty="0">
                <a:latin typeface="Times New Roman" panose="02020603050405020304" pitchFamily="18" charset="0"/>
                <a:cs typeface="Times New Roman" panose="02020603050405020304" pitchFamily="18" charset="0"/>
              </a:rPr>
              <a:t> фото не </a:t>
            </a:r>
            <a:r>
              <a:rPr lang="ru-RU" sz="1600" dirty="0" err="1">
                <a:latin typeface="Times New Roman" panose="02020603050405020304" pitchFamily="18" charset="0"/>
                <a:cs typeface="Times New Roman" panose="02020603050405020304" pitchFamily="18" charset="0"/>
              </a:rPr>
              <a:t>виходили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темними</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неякісними</a:t>
            </a:r>
            <a:r>
              <a:rPr lang="ru-RU" sz="1600" dirty="0">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id="{F14A75FD-E5B5-747E-C93B-06A1896E9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215" y="234498"/>
            <a:ext cx="3536189" cy="6253566"/>
          </a:xfrm>
          <a:prstGeom prst="rect">
            <a:avLst/>
          </a:prstGeom>
        </p:spPr>
      </p:pic>
    </p:spTree>
    <p:extLst>
      <p:ext uri="{BB962C8B-B14F-4D97-AF65-F5344CB8AC3E}">
        <p14:creationId xmlns:p14="http://schemas.microsoft.com/office/powerpoint/2010/main" val="2945117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AE8C964-A38E-4049-9047-15E31A995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15" y="131516"/>
            <a:ext cx="5249397" cy="6326957"/>
          </a:xfrm>
          <a:prstGeom prst="rect">
            <a:avLst/>
          </a:prstGeom>
        </p:spPr>
      </p:pic>
      <p:pic>
        <p:nvPicPr>
          <p:cNvPr id="7" name="Рисунок 6">
            <a:extLst>
              <a:ext uri="{FF2B5EF4-FFF2-40B4-BE49-F238E27FC236}">
                <a16:creationId xmlns:a16="http://schemas.microsoft.com/office/drawing/2014/main" id="{1F9EA64D-D704-4426-AB71-7B293ED69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082" y="131516"/>
            <a:ext cx="5464999" cy="6273721"/>
          </a:xfrm>
          <a:prstGeom prst="rect">
            <a:avLst/>
          </a:prstGeom>
        </p:spPr>
      </p:pic>
    </p:spTree>
    <p:extLst>
      <p:ext uri="{BB962C8B-B14F-4D97-AF65-F5344CB8AC3E}">
        <p14:creationId xmlns:p14="http://schemas.microsoft.com/office/powerpoint/2010/main" val="2908349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D6E3803-05AB-4E88-8DD1-ED3F765B4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40" y="390616"/>
            <a:ext cx="5176541" cy="5916047"/>
          </a:xfrm>
          <a:prstGeom prst="rect">
            <a:avLst/>
          </a:prstGeom>
        </p:spPr>
      </p:pic>
      <p:pic>
        <p:nvPicPr>
          <p:cNvPr id="4" name="Рисунок 3">
            <a:extLst>
              <a:ext uri="{FF2B5EF4-FFF2-40B4-BE49-F238E27FC236}">
                <a16:creationId xmlns:a16="http://schemas.microsoft.com/office/drawing/2014/main" id="{D4FE6707-EBB0-440E-A247-C3B88F41C0EB}"/>
              </a:ext>
            </a:extLst>
          </p:cNvPr>
          <p:cNvPicPr>
            <a:picLocks noChangeAspect="1"/>
          </p:cNvPicPr>
          <p:nvPr/>
        </p:nvPicPr>
        <p:blipFill rotWithShape="1">
          <a:blip r:embed="rId3">
            <a:extLst>
              <a:ext uri="{28A0092B-C50C-407E-A947-70E740481C1C}">
                <a14:useLocalDpi xmlns:a14="http://schemas.microsoft.com/office/drawing/2010/main" val="0"/>
              </a:ext>
            </a:extLst>
          </a:blip>
          <a:srcRect t="10745" b="36181"/>
          <a:stretch/>
        </p:blipFill>
        <p:spPr>
          <a:xfrm>
            <a:off x="6181768" y="390616"/>
            <a:ext cx="5176541" cy="5950419"/>
          </a:xfrm>
          <a:prstGeom prst="rect">
            <a:avLst/>
          </a:prstGeom>
        </p:spPr>
      </p:pic>
    </p:spTree>
    <p:extLst>
      <p:ext uri="{BB962C8B-B14F-4D97-AF65-F5344CB8AC3E}">
        <p14:creationId xmlns:p14="http://schemas.microsoft.com/office/powerpoint/2010/main" val="136954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F04F735-CD04-45AD-8738-0ED6F7D8B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335" y="191788"/>
            <a:ext cx="2989361" cy="6474421"/>
          </a:xfrm>
          <a:prstGeom prst="rect">
            <a:avLst/>
          </a:prstGeom>
        </p:spPr>
      </p:pic>
      <p:pic>
        <p:nvPicPr>
          <p:cNvPr id="6" name="Рисунок 5">
            <a:extLst>
              <a:ext uri="{FF2B5EF4-FFF2-40B4-BE49-F238E27FC236}">
                <a16:creationId xmlns:a16="http://schemas.microsoft.com/office/drawing/2014/main" id="{AA2199E7-AFA2-4C78-B7A9-B8F1DBF47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66" y="191790"/>
            <a:ext cx="2989361" cy="6474420"/>
          </a:xfrm>
          <a:prstGeom prst="rect">
            <a:avLst/>
          </a:prstGeom>
        </p:spPr>
      </p:pic>
      <p:pic>
        <p:nvPicPr>
          <p:cNvPr id="8" name="Рисунок 7">
            <a:extLst>
              <a:ext uri="{FF2B5EF4-FFF2-40B4-BE49-F238E27FC236}">
                <a16:creationId xmlns:a16="http://schemas.microsoft.com/office/drawing/2014/main" id="{17C92E1C-0C3A-45C4-9310-B95B21BF3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668" y="191788"/>
            <a:ext cx="2989361" cy="6474420"/>
          </a:xfrm>
          <a:prstGeom prst="rect">
            <a:avLst/>
          </a:prstGeom>
        </p:spPr>
      </p:pic>
    </p:spTree>
    <p:extLst>
      <p:ext uri="{BB962C8B-B14F-4D97-AF65-F5344CB8AC3E}">
        <p14:creationId xmlns:p14="http://schemas.microsoft.com/office/powerpoint/2010/main" val="3794879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3C1E30-DF73-4D70-8276-4F0E3D1D2FEC}"/>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5D4EED3A-AA7E-4A4B-BAD5-C89098823F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180" y="415203"/>
            <a:ext cx="4898440" cy="6082775"/>
          </a:xfrm>
        </p:spPr>
      </p:pic>
      <p:pic>
        <p:nvPicPr>
          <p:cNvPr id="7" name="Рисунок 6">
            <a:extLst>
              <a:ext uri="{FF2B5EF4-FFF2-40B4-BE49-F238E27FC236}">
                <a16:creationId xmlns:a16="http://schemas.microsoft.com/office/drawing/2014/main" id="{66292822-F6BB-407E-B8A6-EE476ECC2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640" y="365125"/>
            <a:ext cx="4762500" cy="6127750"/>
          </a:xfrm>
          <a:prstGeom prst="rect">
            <a:avLst/>
          </a:prstGeom>
        </p:spPr>
      </p:pic>
    </p:spTree>
    <p:extLst>
      <p:ext uri="{BB962C8B-B14F-4D97-AF65-F5344CB8AC3E}">
        <p14:creationId xmlns:p14="http://schemas.microsoft.com/office/powerpoint/2010/main" val="855836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A57D8F1-A17E-4CEA-A70B-FD201CD995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8413" y="433575"/>
            <a:ext cx="4502845" cy="5975777"/>
          </a:xfrm>
        </p:spPr>
      </p:pic>
      <p:pic>
        <p:nvPicPr>
          <p:cNvPr id="7" name="Рисунок 6">
            <a:extLst>
              <a:ext uri="{FF2B5EF4-FFF2-40B4-BE49-F238E27FC236}">
                <a16:creationId xmlns:a16="http://schemas.microsoft.com/office/drawing/2014/main" id="{705F5134-A158-4661-AEBA-845FA546C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59" y="498813"/>
            <a:ext cx="5220016" cy="5733311"/>
          </a:xfrm>
          <a:prstGeom prst="rect">
            <a:avLst/>
          </a:prstGeom>
        </p:spPr>
      </p:pic>
    </p:spTree>
    <p:extLst>
      <p:ext uri="{BB962C8B-B14F-4D97-AF65-F5344CB8AC3E}">
        <p14:creationId xmlns:p14="http://schemas.microsoft.com/office/powerpoint/2010/main" val="420566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A8913D-CC21-48C3-A020-EFCE028BC0F6}"/>
              </a:ext>
            </a:extLst>
          </p:cNvPr>
          <p:cNvSpPr>
            <a:spLocks noGrp="1"/>
          </p:cNvSpPr>
          <p:nvPr>
            <p:ph type="title"/>
          </p:nvPr>
        </p:nvSpPr>
        <p:spPr>
          <a:xfrm>
            <a:off x="1090246" y="304917"/>
            <a:ext cx="8684728" cy="528474"/>
          </a:xfrm>
        </p:spPr>
        <p:txBody>
          <a:bodyPr>
            <a:normAutofit fontScale="90000"/>
          </a:bodyPr>
          <a:lstStyle/>
          <a:p>
            <a:pPr algn="ctr"/>
            <a:r>
              <a:rPr lang="uk-UA" dirty="0">
                <a:highlight>
                  <a:srgbClr val="FFFF00"/>
                </a:highlight>
              </a:rPr>
              <a:t>Створення контенту на прикладі магазину одягу</a:t>
            </a:r>
            <a:endParaRPr lang="ru-RU" dirty="0">
              <a:highlight>
                <a:srgbClr val="FFFF00"/>
              </a:highlight>
            </a:endParaRPr>
          </a:p>
        </p:txBody>
      </p:sp>
      <p:pic>
        <p:nvPicPr>
          <p:cNvPr id="3" name="Рисунок 2">
            <a:extLst>
              <a:ext uri="{FF2B5EF4-FFF2-40B4-BE49-F238E27FC236}">
                <a16:creationId xmlns:a16="http://schemas.microsoft.com/office/drawing/2014/main" id="{B9AC5928-09C9-4C18-813D-046466290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738" y="833391"/>
            <a:ext cx="4142968" cy="5840307"/>
          </a:xfrm>
          <a:prstGeom prst="rect">
            <a:avLst/>
          </a:prstGeom>
        </p:spPr>
      </p:pic>
      <p:pic>
        <p:nvPicPr>
          <p:cNvPr id="4" name="Рисунок 3">
            <a:extLst>
              <a:ext uri="{FF2B5EF4-FFF2-40B4-BE49-F238E27FC236}">
                <a16:creationId xmlns:a16="http://schemas.microsoft.com/office/drawing/2014/main" id="{FC7DC730-0A79-426F-B5EA-3599C768E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159" y="1102905"/>
            <a:ext cx="3264219" cy="5755095"/>
          </a:xfrm>
          <a:prstGeom prst="rect">
            <a:avLst/>
          </a:prstGeom>
          <a:ln>
            <a:solidFill>
              <a:schemeClr val="bg1"/>
            </a:solidFill>
          </a:ln>
        </p:spPr>
      </p:pic>
      <p:pic>
        <p:nvPicPr>
          <p:cNvPr id="5" name="Рисунок 4">
            <a:extLst>
              <a:ext uri="{FF2B5EF4-FFF2-40B4-BE49-F238E27FC236}">
                <a16:creationId xmlns:a16="http://schemas.microsoft.com/office/drawing/2014/main" id="{98FD36A2-D15C-46F1-A484-8B30189F4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56" y="2428468"/>
            <a:ext cx="2847489" cy="4365013"/>
          </a:xfrm>
          <a:prstGeom prst="rect">
            <a:avLst/>
          </a:prstGeom>
          <a:ln>
            <a:solidFill>
              <a:schemeClr val="bg1"/>
            </a:solidFill>
          </a:ln>
        </p:spPr>
      </p:pic>
    </p:spTree>
    <p:extLst>
      <p:ext uri="{BB962C8B-B14F-4D97-AF65-F5344CB8AC3E}">
        <p14:creationId xmlns:p14="http://schemas.microsoft.com/office/powerpoint/2010/main" val="901279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799ED2B-C826-450F-A316-92609E830FC4}"/>
              </a:ext>
            </a:extLst>
          </p:cNvPr>
          <p:cNvPicPr>
            <a:picLocks noChangeAspect="1"/>
          </p:cNvPicPr>
          <p:nvPr/>
        </p:nvPicPr>
        <p:blipFill rotWithShape="1">
          <a:blip r:embed="rId2">
            <a:extLst>
              <a:ext uri="{28A0092B-C50C-407E-A947-70E740481C1C}">
                <a14:useLocalDpi xmlns:a14="http://schemas.microsoft.com/office/drawing/2010/main" val="0"/>
              </a:ext>
            </a:extLst>
          </a:blip>
          <a:srcRect t="1514"/>
          <a:stretch/>
        </p:blipFill>
        <p:spPr>
          <a:xfrm>
            <a:off x="3519959" y="226503"/>
            <a:ext cx="4616014" cy="6073629"/>
          </a:xfrm>
          <a:prstGeom prst="rect">
            <a:avLst/>
          </a:prstGeom>
        </p:spPr>
      </p:pic>
      <p:pic>
        <p:nvPicPr>
          <p:cNvPr id="5" name="Рисунок 4">
            <a:extLst>
              <a:ext uri="{FF2B5EF4-FFF2-40B4-BE49-F238E27FC236}">
                <a16:creationId xmlns:a16="http://schemas.microsoft.com/office/drawing/2014/main" id="{A8A4AB9C-A004-4B11-9F56-62CC959C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102" y="226503"/>
            <a:ext cx="4233982" cy="5547458"/>
          </a:xfrm>
          <a:prstGeom prst="rect">
            <a:avLst/>
          </a:prstGeom>
        </p:spPr>
      </p:pic>
      <p:pic>
        <p:nvPicPr>
          <p:cNvPr id="6" name="Рисунок 5">
            <a:extLst>
              <a:ext uri="{FF2B5EF4-FFF2-40B4-BE49-F238E27FC236}">
                <a16:creationId xmlns:a16="http://schemas.microsoft.com/office/drawing/2014/main" id="{FE3AF679-F039-4E78-97DE-077EF9547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1" y="365125"/>
            <a:ext cx="3246409" cy="4282375"/>
          </a:xfrm>
          <a:prstGeom prst="rect">
            <a:avLst/>
          </a:prstGeom>
        </p:spPr>
      </p:pic>
    </p:spTree>
    <p:extLst>
      <p:ext uri="{BB962C8B-B14F-4D97-AF65-F5344CB8AC3E}">
        <p14:creationId xmlns:p14="http://schemas.microsoft.com/office/powerpoint/2010/main" val="566627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3CD7AE3-2941-414D-84C0-0CC4FA4DB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23" y="236765"/>
            <a:ext cx="5263242" cy="5951512"/>
          </a:xfrm>
          <a:prstGeom prst="rect">
            <a:avLst/>
          </a:prstGeom>
        </p:spPr>
      </p:pic>
      <p:pic>
        <p:nvPicPr>
          <p:cNvPr id="3" name="Объект 4">
            <a:extLst>
              <a:ext uri="{FF2B5EF4-FFF2-40B4-BE49-F238E27FC236}">
                <a16:creationId xmlns:a16="http://schemas.microsoft.com/office/drawing/2014/main" id="{5E7ED31E-1095-47A8-92A3-2B19D6D228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72337" y="236765"/>
            <a:ext cx="4401598" cy="6623916"/>
          </a:xfrm>
        </p:spPr>
      </p:pic>
    </p:spTree>
    <p:extLst>
      <p:ext uri="{BB962C8B-B14F-4D97-AF65-F5344CB8AC3E}">
        <p14:creationId xmlns:p14="http://schemas.microsoft.com/office/powerpoint/2010/main" val="3552389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D54278D-4DCB-4AEC-A24D-933C7195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588" y="360808"/>
            <a:ext cx="5205194" cy="5117284"/>
          </a:xfrm>
          <a:prstGeom prst="rect">
            <a:avLst/>
          </a:prstGeom>
        </p:spPr>
      </p:pic>
      <p:pic>
        <p:nvPicPr>
          <p:cNvPr id="6" name="Рисунок 5">
            <a:extLst>
              <a:ext uri="{FF2B5EF4-FFF2-40B4-BE49-F238E27FC236}">
                <a16:creationId xmlns:a16="http://schemas.microsoft.com/office/drawing/2014/main" id="{FDF80F84-CADB-4C85-AF18-4DB85FB3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21" y="121111"/>
            <a:ext cx="4490626" cy="3429957"/>
          </a:xfrm>
          <a:prstGeom prst="rect">
            <a:avLst/>
          </a:prstGeom>
        </p:spPr>
      </p:pic>
      <p:pic>
        <p:nvPicPr>
          <p:cNvPr id="9" name="Рисунок 8">
            <a:extLst>
              <a:ext uri="{FF2B5EF4-FFF2-40B4-BE49-F238E27FC236}">
                <a16:creationId xmlns:a16="http://schemas.microsoft.com/office/drawing/2014/main" id="{083A274D-11A8-41AC-AF20-0359D7D38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21" y="3567250"/>
            <a:ext cx="2648563" cy="2989560"/>
          </a:xfrm>
          <a:prstGeom prst="rect">
            <a:avLst/>
          </a:prstGeom>
        </p:spPr>
      </p:pic>
      <p:pic>
        <p:nvPicPr>
          <p:cNvPr id="11" name="Рисунок 10">
            <a:extLst>
              <a:ext uri="{FF2B5EF4-FFF2-40B4-BE49-F238E27FC236}">
                <a16:creationId xmlns:a16="http://schemas.microsoft.com/office/drawing/2014/main" id="{ABB912FF-B2D9-4BD6-A585-0D1B9E066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0880" y="3641963"/>
            <a:ext cx="2648563" cy="2984296"/>
          </a:xfrm>
          <a:prstGeom prst="rect">
            <a:avLst/>
          </a:prstGeom>
        </p:spPr>
      </p:pic>
    </p:spTree>
    <p:extLst>
      <p:ext uri="{BB962C8B-B14F-4D97-AF65-F5344CB8AC3E}">
        <p14:creationId xmlns:p14="http://schemas.microsoft.com/office/powerpoint/2010/main" val="2926839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96E52E6-7E11-4279-BB64-B9B86F1F6E9D}"/>
              </a:ext>
            </a:extLst>
          </p:cNvPr>
          <p:cNvPicPr>
            <a:picLocks noChangeAspect="1"/>
          </p:cNvPicPr>
          <p:nvPr/>
        </p:nvPicPr>
        <p:blipFill rotWithShape="1">
          <a:blip r:embed="rId2">
            <a:extLst>
              <a:ext uri="{28A0092B-C50C-407E-A947-70E740481C1C}">
                <a14:useLocalDpi xmlns:a14="http://schemas.microsoft.com/office/drawing/2010/main" val="0"/>
              </a:ext>
            </a:extLst>
          </a:blip>
          <a:srcRect t="16351" b="20812"/>
          <a:stretch/>
        </p:blipFill>
        <p:spPr>
          <a:xfrm>
            <a:off x="277853" y="648413"/>
            <a:ext cx="4843265" cy="3750590"/>
          </a:xfrm>
          <a:prstGeom prst="rect">
            <a:avLst/>
          </a:prstGeom>
          <a:ln>
            <a:solidFill>
              <a:schemeClr val="accent2"/>
            </a:solidFill>
          </a:ln>
        </p:spPr>
      </p:pic>
      <p:pic>
        <p:nvPicPr>
          <p:cNvPr id="7" name="Рисунок 6">
            <a:extLst>
              <a:ext uri="{FF2B5EF4-FFF2-40B4-BE49-F238E27FC236}">
                <a16:creationId xmlns:a16="http://schemas.microsoft.com/office/drawing/2014/main" id="{B6D85475-4702-44E3-B078-2BB9F3B38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445" y="310392"/>
            <a:ext cx="4125280" cy="4088611"/>
          </a:xfrm>
          <a:prstGeom prst="rect">
            <a:avLst/>
          </a:prstGeom>
        </p:spPr>
      </p:pic>
      <p:pic>
        <p:nvPicPr>
          <p:cNvPr id="9" name="Рисунок 8">
            <a:extLst>
              <a:ext uri="{FF2B5EF4-FFF2-40B4-BE49-F238E27FC236}">
                <a16:creationId xmlns:a16="http://schemas.microsoft.com/office/drawing/2014/main" id="{005B666F-A00D-40A1-ABEC-999EF1148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733" y="2807916"/>
            <a:ext cx="3706180" cy="3706180"/>
          </a:xfrm>
          <a:prstGeom prst="rect">
            <a:avLst/>
          </a:prstGeom>
        </p:spPr>
      </p:pic>
      <p:pic>
        <p:nvPicPr>
          <p:cNvPr id="6" name="Рисунок 5">
            <a:extLst>
              <a:ext uri="{FF2B5EF4-FFF2-40B4-BE49-F238E27FC236}">
                <a16:creationId xmlns:a16="http://schemas.microsoft.com/office/drawing/2014/main" id="{8421672A-8207-47D3-84E3-30CC81276335}"/>
              </a:ext>
            </a:extLst>
          </p:cNvPr>
          <p:cNvPicPr>
            <a:picLocks noChangeAspect="1"/>
          </p:cNvPicPr>
          <p:nvPr/>
        </p:nvPicPr>
        <p:blipFill rotWithShape="1">
          <a:blip r:embed="rId5">
            <a:extLst>
              <a:ext uri="{28A0092B-C50C-407E-A947-70E740481C1C}">
                <a14:useLocalDpi xmlns:a14="http://schemas.microsoft.com/office/drawing/2010/main" val="0"/>
              </a:ext>
            </a:extLst>
          </a:blip>
          <a:srcRect b="17037"/>
          <a:stretch/>
        </p:blipFill>
        <p:spPr>
          <a:xfrm>
            <a:off x="281172" y="3571737"/>
            <a:ext cx="2557103" cy="3174703"/>
          </a:xfrm>
          <a:prstGeom prst="rect">
            <a:avLst/>
          </a:prstGeom>
        </p:spPr>
      </p:pic>
      <p:pic>
        <p:nvPicPr>
          <p:cNvPr id="2" name="Рисунок 1">
            <a:extLst>
              <a:ext uri="{FF2B5EF4-FFF2-40B4-BE49-F238E27FC236}">
                <a16:creationId xmlns:a16="http://schemas.microsoft.com/office/drawing/2014/main" id="{BC424538-7AE7-BF5A-3E22-B99E176EACAD}"/>
              </a:ext>
            </a:extLst>
          </p:cNvPr>
          <p:cNvPicPr>
            <a:picLocks noChangeAspect="1"/>
          </p:cNvPicPr>
          <p:nvPr/>
        </p:nvPicPr>
        <p:blipFill rotWithShape="1">
          <a:blip r:embed="rId6">
            <a:extLst>
              <a:ext uri="{28A0092B-C50C-407E-A947-70E740481C1C}">
                <a14:useLocalDpi xmlns:a14="http://schemas.microsoft.com/office/drawing/2010/main" val="0"/>
              </a:ext>
            </a:extLst>
          </a:blip>
          <a:srcRect t="10226" b="5837"/>
          <a:stretch/>
        </p:blipFill>
        <p:spPr>
          <a:xfrm>
            <a:off x="3300347" y="4119567"/>
            <a:ext cx="4829732" cy="3440664"/>
          </a:xfrm>
          <a:prstGeom prst="rect">
            <a:avLst/>
          </a:prstGeom>
        </p:spPr>
      </p:pic>
    </p:spTree>
    <p:extLst>
      <p:ext uri="{BB962C8B-B14F-4D97-AF65-F5344CB8AC3E}">
        <p14:creationId xmlns:p14="http://schemas.microsoft.com/office/powerpoint/2010/main" val="652144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2BD7BCA-0BB2-40B5-81DF-656150998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933" y="1652080"/>
            <a:ext cx="2376191" cy="2722779"/>
          </a:xfrm>
          <a:prstGeom prst="rect">
            <a:avLst/>
          </a:prstGeom>
        </p:spPr>
      </p:pic>
      <p:pic>
        <p:nvPicPr>
          <p:cNvPr id="9" name="Рисунок 8">
            <a:extLst>
              <a:ext uri="{FF2B5EF4-FFF2-40B4-BE49-F238E27FC236}">
                <a16:creationId xmlns:a16="http://schemas.microsoft.com/office/drawing/2014/main" id="{A425EFF3-A0CB-42F3-9489-811C49894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214" y="125638"/>
            <a:ext cx="3556781" cy="4366146"/>
          </a:xfrm>
          <a:prstGeom prst="rect">
            <a:avLst/>
          </a:prstGeom>
        </p:spPr>
      </p:pic>
      <p:pic>
        <p:nvPicPr>
          <p:cNvPr id="11" name="Рисунок 10">
            <a:extLst>
              <a:ext uri="{FF2B5EF4-FFF2-40B4-BE49-F238E27FC236}">
                <a16:creationId xmlns:a16="http://schemas.microsoft.com/office/drawing/2014/main" id="{38FC28E1-8683-40D9-9068-7AB7B0F7378B}"/>
              </a:ext>
            </a:extLst>
          </p:cNvPr>
          <p:cNvPicPr>
            <a:picLocks noChangeAspect="1"/>
          </p:cNvPicPr>
          <p:nvPr/>
        </p:nvPicPr>
        <p:blipFill rotWithShape="1">
          <a:blip r:embed="rId4">
            <a:extLst>
              <a:ext uri="{28A0092B-C50C-407E-A947-70E740481C1C}">
                <a14:useLocalDpi xmlns:a14="http://schemas.microsoft.com/office/drawing/2010/main" val="0"/>
              </a:ext>
            </a:extLst>
          </a:blip>
          <a:srcRect l="18194" t="31079"/>
          <a:stretch/>
        </p:blipFill>
        <p:spPr>
          <a:xfrm>
            <a:off x="5207944" y="3828495"/>
            <a:ext cx="2823868" cy="2924673"/>
          </a:xfrm>
          <a:prstGeom prst="rect">
            <a:avLst/>
          </a:prstGeom>
        </p:spPr>
      </p:pic>
      <p:pic>
        <p:nvPicPr>
          <p:cNvPr id="6" name="Рисунок 5">
            <a:extLst>
              <a:ext uri="{FF2B5EF4-FFF2-40B4-BE49-F238E27FC236}">
                <a16:creationId xmlns:a16="http://schemas.microsoft.com/office/drawing/2014/main" id="{6134876F-86B1-96C9-AF0D-E689BD330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3896" y="197061"/>
            <a:ext cx="2512575" cy="3080552"/>
          </a:xfrm>
          <a:prstGeom prst="rect">
            <a:avLst/>
          </a:prstGeom>
        </p:spPr>
      </p:pic>
      <p:pic>
        <p:nvPicPr>
          <p:cNvPr id="10" name="Рисунок 9">
            <a:extLst>
              <a:ext uri="{FF2B5EF4-FFF2-40B4-BE49-F238E27FC236}">
                <a16:creationId xmlns:a16="http://schemas.microsoft.com/office/drawing/2014/main" id="{845F2BF1-A245-1118-EEE4-969987CBB2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025" y="3377358"/>
            <a:ext cx="2698522" cy="3376449"/>
          </a:xfrm>
          <a:prstGeom prst="rect">
            <a:avLst/>
          </a:prstGeom>
        </p:spPr>
      </p:pic>
      <p:pic>
        <p:nvPicPr>
          <p:cNvPr id="13" name="Рисунок 12">
            <a:extLst>
              <a:ext uri="{FF2B5EF4-FFF2-40B4-BE49-F238E27FC236}">
                <a16:creationId xmlns:a16="http://schemas.microsoft.com/office/drawing/2014/main" id="{CD4A5731-93AD-B150-6BC0-EBD1F43F816E}"/>
              </a:ext>
            </a:extLst>
          </p:cNvPr>
          <p:cNvPicPr>
            <a:picLocks noChangeAspect="1"/>
          </p:cNvPicPr>
          <p:nvPr/>
        </p:nvPicPr>
        <p:blipFill rotWithShape="1">
          <a:blip r:embed="rId7">
            <a:extLst>
              <a:ext uri="{28A0092B-C50C-407E-A947-70E740481C1C}">
                <a14:useLocalDpi xmlns:a14="http://schemas.microsoft.com/office/drawing/2010/main" val="0"/>
              </a:ext>
            </a:extLst>
          </a:blip>
          <a:srcRect t="21944" b="13072"/>
          <a:stretch/>
        </p:blipFill>
        <p:spPr>
          <a:xfrm>
            <a:off x="3080310" y="4480668"/>
            <a:ext cx="1539445" cy="2166690"/>
          </a:xfrm>
          <a:prstGeom prst="rect">
            <a:avLst/>
          </a:prstGeom>
        </p:spPr>
      </p:pic>
      <p:pic>
        <p:nvPicPr>
          <p:cNvPr id="17" name="Рисунок 16">
            <a:extLst>
              <a:ext uri="{FF2B5EF4-FFF2-40B4-BE49-F238E27FC236}">
                <a16:creationId xmlns:a16="http://schemas.microsoft.com/office/drawing/2014/main" id="{A0081885-3C38-D9A1-0D7E-5901F0683527}"/>
              </a:ext>
            </a:extLst>
          </p:cNvPr>
          <p:cNvPicPr>
            <a:picLocks noChangeAspect="1"/>
          </p:cNvPicPr>
          <p:nvPr/>
        </p:nvPicPr>
        <p:blipFill rotWithShape="1">
          <a:blip r:embed="rId8">
            <a:extLst>
              <a:ext uri="{28A0092B-C50C-407E-A947-70E740481C1C}">
                <a14:useLocalDpi xmlns:a14="http://schemas.microsoft.com/office/drawing/2010/main" val="0"/>
              </a:ext>
            </a:extLst>
          </a:blip>
          <a:srcRect l="66993" t="29306" b="53472"/>
          <a:stretch/>
        </p:blipFill>
        <p:spPr>
          <a:xfrm>
            <a:off x="420504" y="4491783"/>
            <a:ext cx="2206002" cy="2166690"/>
          </a:xfrm>
          <a:prstGeom prst="rect">
            <a:avLst/>
          </a:prstGeom>
        </p:spPr>
      </p:pic>
      <p:pic>
        <p:nvPicPr>
          <p:cNvPr id="19" name="Рисунок 18">
            <a:extLst>
              <a:ext uri="{FF2B5EF4-FFF2-40B4-BE49-F238E27FC236}">
                <a16:creationId xmlns:a16="http://schemas.microsoft.com/office/drawing/2014/main" id="{F478E8C3-2A1B-C370-A449-44A4D9DA834C}"/>
              </a:ext>
            </a:extLst>
          </p:cNvPr>
          <p:cNvPicPr>
            <a:picLocks noChangeAspect="1"/>
          </p:cNvPicPr>
          <p:nvPr/>
        </p:nvPicPr>
        <p:blipFill rotWithShape="1">
          <a:blip r:embed="rId9">
            <a:extLst>
              <a:ext uri="{28A0092B-C50C-407E-A947-70E740481C1C}">
                <a14:useLocalDpi xmlns:a14="http://schemas.microsoft.com/office/drawing/2010/main" val="0"/>
              </a:ext>
            </a:extLst>
          </a:blip>
          <a:srcRect l="5595" t="13890" r="6009" b="39305"/>
          <a:stretch/>
        </p:blipFill>
        <p:spPr>
          <a:xfrm>
            <a:off x="3208997" y="104832"/>
            <a:ext cx="2452419" cy="1493404"/>
          </a:xfrm>
          <a:prstGeom prst="rect">
            <a:avLst/>
          </a:prstGeom>
        </p:spPr>
      </p:pic>
      <p:pic>
        <p:nvPicPr>
          <p:cNvPr id="21" name="Рисунок 20">
            <a:extLst>
              <a:ext uri="{FF2B5EF4-FFF2-40B4-BE49-F238E27FC236}">
                <a16:creationId xmlns:a16="http://schemas.microsoft.com/office/drawing/2014/main" id="{268A7950-520B-1270-CBBB-AE8C035B9B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806" y="125635"/>
            <a:ext cx="2575036" cy="4258457"/>
          </a:xfrm>
          <a:prstGeom prst="rect">
            <a:avLst/>
          </a:prstGeom>
        </p:spPr>
      </p:pic>
    </p:spTree>
    <p:extLst>
      <p:ext uri="{BB962C8B-B14F-4D97-AF65-F5344CB8AC3E}">
        <p14:creationId xmlns:p14="http://schemas.microsoft.com/office/powerpoint/2010/main" val="2657897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017686B-AF03-5F52-A5E0-839E9CEFD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61" y="229102"/>
            <a:ext cx="2680836" cy="6153150"/>
          </a:xfrm>
          <a:prstGeom prst="rect">
            <a:avLst/>
          </a:prstGeom>
        </p:spPr>
      </p:pic>
      <p:pic>
        <p:nvPicPr>
          <p:cNvPr id="4" name="Рисунок 3">
            <a:extLst>
              <a:ext uri="{FF2B5EF4-FFF2-40B4-BE49-F238E27FC236}">
                <a16:creationId xmlns:a16="http://schemas.microsoft.com/office/drawing/2014/main" id="{1421D934-EBE0-D51B-6149-D1E9D278F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287" y="161925"/>
            <a:ext cx="3875089" cy="1998410"/>
          </a:xfrm>
          <a:prstGeom prst="rect">
            <a:avLst/>
          </a:prstGeom>
        </p:spPr>
      </p:pic>
      <p:pic>
        <p:nvPicPr>
          <p:cNvPr id="6" name="Рисунок 5">
            <a:extLst>
              <a:ext uri="{FF2B5EF4-FFF2-40B4-BE49-F238E27FC236}">
                <a16:creationId xmlns:a16="http://schemas.microsoft.com/office/drawing/2014/main" id="{37B22210-B77D-B121-1A84-794A34057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928" y="200025"/>
            <a:ext cx="2380097" cy="6182227"/>
          </a:xfrm>
          <a:prstGeom prst="rect">
            <a:avLst/>
          </a:prstGeom>
        </p:spPr>
      </p:pic>
      <p:pic>
        <p:nvPicPr>
          <p:cNvPr id="8" name="Рисунок 7">
            <a:extLst>
              <a:ext uri="{FF2B5EF4-FFF2-40B4-BE49-F238E27FC236}">
                <a16:creationId xmlns:a16="http://schemas.microsoft.com/office/drawing/2014/main" id="{128BB9F9-E725-9E41-B743-E631F6E94263}"/>
              </a:ext>
            </a:extLst>
          </p:cNvPr>
          <p:cNvPicPr>
            <a:picLocks noChangeAspect="1"/>
          </p:cNvPicPr>
          <p:nvPr/>
        </p:nvPicPr>
        <p:blipFill rotWithShape="1">
          <a:blip r:embed="rId5">
            <a:extLst>
              <a:ext uri="{28A0092B-C50C-407E-A947-70E740481C1C}">
                <a14:useLocalDpi xmlns:a14="http://schemas.microsoft.com/office/drawing/2010/main" val="0"/>
              </a:ext>
            </a:extLst>
          </a:blip>
          <a:srcRect t="20868" b="21493"/>
          <a:stretch/>
        </p:blipFill>
        <p:spPr>
          <a:xfrm>
            <a:off x="7784287" y="2429377"/>
            <a:ext cx="3857625" cy="3952875"/>
          </a:xfrm>
          <a:prstGeom prst="rect">
            <a:avLst/>
          </a:prstGeom>
        </p:spPr>
      </p:pic>
    </p:spTree>
    <p:extLst>
      <p:ext uri="{BB962C8B-B14F-4D97-AF65-F5344CB8AC3E}">
        <p14:creationId xmlns:p14="http://schemas.microsoft.com/office/powerpoint/2010/main" val="2015884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A0A3100-6F11-4C3A-A2C3-76F8AF0C7C52}"/>
              </a:ext>
            </a:extLst>
          </p:cNvPr>
          <p:cNvPicPr>
            <a:picLocks noChangeAspect="1"/>
          </p:cNvPicPr>
          <p:nvPr/>
        </p:nvPicPr>
        <p:blipFill rotWithShape="1">
          <a:blip r:embed="rId2">
            <a:extLst>
              <a:ext uri="{28A0092B-C50C-407E-A947-70E740481C1C}">
                <a14:useLocalDpi xmlns:a14="http://schemas.microsoft.com/office/drawing/2010/main" val="0"/>
              </a:ext>
            </a:extLst>
          </a:blip>
          <a:srcRect t="15742" b="19924"/>
          <a:stretch/>
        </p:blipFill>
        <p:spPr>
          <a:xfrm>
            <a:off x="4457365" y="0"/>
            <a:ext cx="3277269" cy="4565460"/>
          </a:xfrm>
          <a:prstGeom prst="rect">
            <a:avLst/>
          </a:prstGeom>
        </p:spPr>
      </p:pic>
      <p:pic>
        <p:nvPicPr>
          <p:cNvPr id="9" name="Рисунок 8">
            <a:extLst>
              <a:ext uri="{FF2B5EF4-FFF2-40B4-BE49-F238E27FC236}">
                <a16:creationId xmlns:a16="http://schemas.microsoft.com/office/drawing/2014/main" id="{4C136B37-AE0E-4DE0-953B-D42DCCCEA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830" y="3032620"/>
            <a:ext cx="3835608" cy="3825380"/>
          </a:xfrm>
          <a:prstGeom prst="rect">
            <a:avLst/>
          </a:prstGeom>
        </p:spPr>
      </p:pic>
      <p:pic>
        <p:nvPicPr>
          <p:cNvPr id="11" name="Рисунок 10">
            <a:extLst>
              <a:ext uri="{FF2B5EF4-FFF2-40B4-BE49-F238E27FC236}">
                <a16:creationId xmlns:a16="http://schemas.microsoft.com/office/drawing/2014/main" id="{ACD8F407-A56E-4703-BC1F-177B2B78A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054" y="123986"/>
            <a:ext cx="3536796" cy="3495926"/>
          </a:xfrm>
          <a:prstGeom prst="rect">
            <a:avLst/>
          </a:prstGeom>
        </p:spPr>
      </p:pic>
      <p:pic>
        <p:nvPicPr>
          <p:cNvPr id="10" name="Рисунок 9">
            <a:extLst>
              <a:ext uri="{FF2B5EF4-FFF2-40B4-BE49-F238E27FC236}">
                <a16:creationId xmlns:a16="http://schemas.microsoft.com/office/drawing/2014/main" id="{9EE99BC7-D1F3-4F8E-41E1-774905BBA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71" y="123986"/>
            <a:ext cx="3666774" cy="6208295"/>
          </a:xfrm>
          <a:prstGeom prst="rect">
            <a:avLst/>
          </a:prstGeom>
        </p:spPr>
      </p:pic>
    </p:spTree>
    <p:extLst>
      <p:ext uri="{BB962C8B-B14F-4D97-AF65-F5344CB8AC3E}">
        <p14:creationId xmlns:p14="http://schemas.microsoft.com/office/powerpoint/2010/main" val="331309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CDA4105-6378-A3AA-CC1F-EBC0536BD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51" y="133350"/>
            <a:ext cx="4546967" cy="6591300"/>
          </a:xfrm>
          <a:prstGeom prst="rect">
            <a:avLst/>
          </a:prstGeom>
        </p:spPr>
      </p:pic>
      <p:pic>
        <p:nvPicPr>
          <p:cNvPr id="4" name="Рисунок 3">
            <a:extLst>
              <a:ext uri="{FF2B5EF4-FFF2-40B4-BE49-F238E27FC236}">
                <a16:creationId xmlns:a16="http://schemas.microsoft.com/office/drawing/2014/main" id="{86371F33-4A2B-0074-94FE-8B5552A09DB3}"/>
              </a:ext>
            </a:extLst>
          </p:cNvPr>
          <p:cNvPicPr>
            <a:picLocks noChangeAspect="1"/>
          </p:cNvPicPr>
          <p:nvPr/>
        </p:nvPicPr>
        <p:blipFill rotWithShape="1">
          <a:blip r:embed="rId3">
            <a:extLst>
              <a:ext uri="{28A0092B-C50C-407E-A947-70E740481C1C}">
                <a14:useLocalDpi xmlns:a14="http://schemas.microsoft.com/office/drawing/2010/main" val="0"/>
              </a:ext>
            </a:extLst>
          </a:blip>
          <a:srcRect t="6384" b="35191"/>
          <a:stretch/>
        </p:blipFill>
        <p:spPr>
          <a:xfrm>
            <a:off x="6660028" y="247650"/>
            <a:ext cx="5110022" cy="6477000"/>
          </a:xfrm>
          <a:prstGeom prst="rect">
            <a:avLst/>
          </a:prstGeom>
        </p:spPr>
      </p:pic>
      <p:pic>
        <p:nvPicPr>
          <p:cNvPr id="6" name="Рисунок 5">
            <a:extLst>
              <a:ext uri="{FF2B5EF4-FFF2-40B4-BE49-F238E27FC236}">
                <a16:creationId xmlns:a16="http://schemas.microsoft.com/office/drawing/2014/main" id="{89E9530D-38EB-1E21-A067-71060B9CA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08" y="133350"/>
            <a:ext cx="4546967" cy="6591300"/>
          </a:xfrm>
          <a:prstGeom prst="rect">
            <a:avLst/>
          </a:prstGeom>
        </p:spPr>
      </p:pic>
      <p:pic>
        <p:nvPicPr>
          <p:cNvPr id="7" name="Рисунок 6">
            <a:extLst>
              <a:ext uri="{FF2B5EF4-FFF2-40B4-BE49-F238E27FC236}">
                <a16:creationId xmlns:a16="http://schemas.microsoft.com/office/drawing/2014/main" id="{B7E390F1-5B38-10E8-BE55-AAE0CAD64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815" y="1716842"/>
            <a:ext cx="3003209" cy="4538498"/>
          </a:xfrm>
          <a:prstGeom prst="rect">
            <a:avLst/>
          </a:prstGeom>
          <a:ln>
            <a:solidFill>
              <a:schemeClr val="tx1">
                <a:lumMod val="65000"/>
                <a:lumOff val="35000"/>
              </a:schemeClr>
            </a:solidFill>
          </a:ln>
        </p:spPr>
      </p:pic>
    </p:spTree>
    <p:extLst>
      <p:ext uri="{BB962C8B-B14F-4D97-AF65-F5344CB8AC3E}">
        <p14:creationId xmlns:p14="http://schemas.microsoft.com/office/powerpoint/2010/main" val="4130182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28AA93C-F16C-32E9-9FA3-54B07C5C4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52" y="152495"/>
            <a:ext cx="3393875" cy="6223724"/>
          </a:xfrm>
          <a:prstGeom prst="rect">
            <a:avLst/>
          </a:prstGeom>
          <a:ln>
            <a:solidFill>
              <a:srgbClr val="7030A0"/>
            </a:solidFill>
          </a:ln>
        </p:spPr>
      </p:pic>
      <p:pic>
        <p:nvPicPr>
          <p:cNvPr id="7" name="Рисунок 6">
            <a:extLst>
              <a:ext uri="{FF2B5EF4-FFF2-40B4-BE49-F238E27FC236}">
                <a16:creationId xmlns:a16="http://schemas.microsoft.com/office/drawing/2014/main" id="{66CD58C8-4DDF-9674-B224-6A22AD541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886" y="157316"/>
            <a:ext cx="3498133" cy="6218903"/>
          </a:xfrm>
          <a:prstGeom prst="rect">
            <a:avLst/>
          </a:prstGeom>
          <a:ln>
            <a:solidFill>
              <a:srgbClr val="7030A0"/>
            </a:solidFill>
          </a:ln>
        </p:spPr>
      </p:pic>
      <p:pic>
        <p:nvPicPr>
          <p:cNvPr id="11" name="Рисунок 10">
            <a:extLst>
              <a:ext uri="{FF2B5EF4-FFF2-40B4-BE49-F238E27FC236}">
                <a16:creationId xmlns:a16="http://schemas.microsoft.com/office/drawing/2014/main" id="{A6FAAAF2-9BDB-4729-3FB5-8AF67D540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516" y="2737160"/>
            <a:ext cx="2353342" cy="3963524"/>
          </a:xfrm>
          <a:prstGeom prst="rect">
            <a:avLst/>
          </a:prstGeom>
          <a:ln>
            <a:solidFill>
              <a:srgbClr val="F709DB"/>
            </a:solidFill>
          </a:ln>
        </p:spPr>
      </p:pic>
      <p:pic>
        <p:nvPicPr>
          <p:cNvPr id="13" name="Рисунок 12">
            <a:extLst>
              <a:ext uri="{FF2B5EF4-FFF2-40B4-BE49-F238E27FC236}">
                <a16:creationId xmlns:a16="http://schemas.microsoft.com/office/drawing/2014/main" id="{B0CA7F98-9A76-930A-172E-932A3866F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0126" y="152495"/>
            <a:ext cx="3255008" cy="3753523"/>
          </a:xfrm>
          <a:prstGeom prst="rect">
            <a:avLst/>
          </a:prstGeom>
        </p:spPr>
      </p:pic>
      <p:pic>
        <p:nvPicPr>
          <p:cNvPr id="15" name="Рисунок 14">
            <a:extLst>
              <a:ext uri="{FF2B5EF4-FFF2-40B4-BE49-F238E27FC236}">
                <a16:creationId xmlns:a16="http://schemas.microsoft.com/office/drawing/2014/main" id="{D7E4C9BB-0B16-80F7-8D17-8A41060A9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945" y="2421879"/>
            <a:ext cx="2353342" cy="4278805"/>
          </a:xfrm>
          <a:prstGeom prst="rect">
            <a:avLst/>
          </a:prstGeom>
        </p:spPr>
      </p:pic>
      <p:cxnSp>
        <p:nvCxnSpPr>
          <p:cNvPr id="17" name="Прямая со стрелкой 16">
            <a:extLst>
              <a:ext uri="{FF2B5EF4-FFF2-40B4-BE49-F238E27FC236}">
                <a16:creationId xmlns:a16="http://schemas.microsoft.com/office/drawing/2014/main" id="{85442DC2-794C-BD89-8C77-464BC99D4273}"/>
              </a:ext>
            </a:extLst>
          </p:cNvPr>
          <p:cNvCxnSpPr>
            <a:cxnSpLocks/>
          </p:cNvCxnSpPr>
          <p:nvPr/>
        </p:nvCxnSpPr>
        <p:spPr>
          <a:xfrm>
            <a:off x="2172929" y="3906018"/>
            <a:ext cx="1708505" cy="1983505"/>
          </a:xfrm>
          <a:prstGeom prst="straightConnector1">
            <a:avLst/>
          </a:prstGeom>
          <a:ln w="76200">
            <a:solidFill>
              <a:srgbClr val="F709D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0901DC72-DD8F-6625-82FD-2C7C7E1852F3}"/>
              </a:ext>
            </a:extLst>
          </p:cNvPr>
          <p:cNvCxnSpPr>
            <a:cxnSpLocks/>
          </p:cNvCxnSpPr>
          <p:nvPr/>
        </p:nvCxnSpPr>
        <p:spPr>
          <a:xfrm>
            <a:off x="9343377" y="3727169"/>
            <a:ext cx="1260280" cy="2162354"/>
          </a:xfrm>
          <a:prstGeom prst="straightConnector1">
            <a:avLst/>
          </a:prstGeom>
          <a:ln w="76200">
            <a:solidFill>
              <a:srgbClr val="F709DB"/>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A14B537-B5E3-0623-5A33-8D85F727B948}"/>
              </a:ext>
            </a:extLst>
          </p:cNvPr>
          <p:cNvSpPr txBox="1"/>
          <p:nvPr/>
        </p:nvSpPr>
        <p:spPr>
          <a:xfrm>
            <a:off x="3057525" y="3244334"/>
            <a:ext cx="6115050" cy="369332"/>
          </a:xfrm>
          <a:prstGeom prst="rect">
            <a:avLst/>
          </a:prstGeom>
          <a:noFill/>
        </p:spPr>
        <p:txBody>
          <a:bodyPr wrap="square">
            <a:spAutoFit/>
          </a:bodyPr>
          <a:lstStyle/>
          <a:p>
            <a:r>
              <a:rPr lang="ru-UA" b="0" dirty="0">
                <a:effectLst/>
              </a:rPr>
              <a:t>  </a:t>
            </a:r>
            <a:endParaRPr lang="ru-UA" dirty="0"/>
          </a:p>
        </p:txBody>
      </p:sp>
    </p:spTree>
    <p:extLst>
      <p:ext uri="{BB962C8B-B14F-4D97-AF65-F5344CB8AC3E}">
        <p14:creationId xmlns:p14="http://schemas.microsoft.com/office/powerpoint/2010/main" val="2807378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54E6ACC-108E-47E8-9EB7-119700FE5714}"/>
              </a:ext>
            </a:extLst>
          </p:cNvPr>
          <p:cNvPicPr>
            <a:picLocks noChangeAspect="1"/>
          </p:cNvPicPr>
          <p:nvPr/>
        </p:nvPicPr>
        <p:blipFill rotWithShape="1">
          <a:blip r:embed="rId2">
            <a:extLst>
              <a:ext uri="{28A0092B-C50C-407E-A947-70E740481C1C}">
                <a14:useLocalDpi xmlns:a14="http://schemas.microsoft.com/office/drawing/2010/main" val="0"/>
              </a:ext>
            </a:extLst>
          </a:blip>
          <a:srcRect t="17217" b="36311"/>
          <a:stretch/>
        </p:blipFill>
        <p:spPr>
          <a:xfrm>
            <a:off x="435005" y="270186"/>
            <a:ext cx="6516210" cy="6558637"/>
          </a:xfrm>
          <a:prstGeom prst="rect">
            <a:avLst/>
          </a:prstGeom>
        </p:spPr>
      </p:pic>
      <p:pic>
        <p:nvPicPr>
          <p:cNvPr id="7" name="Рисунок 6">
            <a:extLst>
              <a:ext uri="{FF2B5EF4-FFF2-40B4-BE49-F238E27FC236}">
                <a16:creationId xmlns:a16="http://schemas.microsoft.com/office/drawing/2014/main" id="{2491446D-2A22-4C4D-9C40-CD4D89DB673D}"/>
              </a:ext>
            </a:extLst>
          </p:cNvPr>
          <p:cNvPicPr>
            <a:picLocks noChangeAspect="1"/>
          </p:cNvPicPr>
          <p:nvPr/>
        </p:nvPicPr>
        <p:blipFill rotWithShape="1">
          <a:blip r:embed="rId3">
            <a:extLst>
              <a:ext uri="{28A0092B-C50C-407E-A947-70E740481C1C}">
                <a14:useLocalDpi xmlns:a14="http://schemas.microsoft.com/office/drawing/2010/main" val="0"/>
              </a:ext>
            </a:extLst>
          </a:blip>
          <a:srcRect l="14794" t="5192" r="8747"/>
          <a:stretch/>
        </p:blipFill>
        <p:spPr>
          <a:xfrm>
            <a:off x="7528263" y="270186"/>
            <a:ext cx="3577701" cy="6501972"/>
          </a:xfrm>
          <a:prstGeom prst="rect">
            <a:avLst/>
          </a:prstGeom>
        </p:spPr>
      </p:pic>
    </p:spTree>
    <p:extLst>
      <p:ext uri="{BB962C8B-B14F-4D97-AF65-F5344CB8AC3E}">
        <p14:creationId xmlns:p14="http://schemas.microsoft.com/office/powerpoint/2010/main" val="30235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C4110A4-A477-4520-9729-AC16B3957999}"/>
              </a:ext>
            </a:extLst>
          </p:cNvPr>
          <p:cNvSpPr>
            <a:spLocks noGrp="1"/>
          </p:cNvSpPr>
          <p:nvPr>
            <p:ph type="dt" sz="half" idx="10"/>
          </p:nvPr>
        </p:nvSpPr>
        <p:spPr/>
        <p:txBody>
          <a:bodyPr/>
          <a:lstStyle/>
          <a:p>
            <a:pPr rtl="0"/>
            <a:fld id="{14D5EF43-AECB-4459-AE90-3AFB54138C76}" type="datetime1">
              <a:rPr lang="ru-RU" smtClean="0"/>
              <a:t>09.03.2024</a:t>
            </a:fld>
            <a:endParaRPr lang="en-US" dirty="0"/>
          </a:p>
        </p:txBody>
      </p:sp>
      <p:pic>
        <p:nvPicPr>
          <p:cNvPr id="4" name="Рисунок 3">
            <a:extLst>
              <a:ext uri="{FF2B5EF4-FFF2-40B4-BE49-F238E27FC236}">
                <a16:creationId xmlns:a16="http://schemas.microsoft.com/office/drawing/2014/main" id="{40729B76-842F-4F17-AF58-6FB94EEBA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653" y="150000"/>
            <a:ext cx="2979771" cy="5253590"/>
          </a:xfrm>
          <a:prstGeom prst="rect">
            <a:avLst/>
          </a:prstGeom>
          <a:ln>
            <a:solidFill>
              <a:schemeClr val="tx1">
                <a:lumMod val="65000"/>
                <a:lumOff val="35000"/>
              </a:schemeClr>
            </a:solidFill>
          </a:ln>
        </p:spPr>
      </p:pic>
      <p:pic>
        <p:nvPicPr>
          <p:cNvPr id="6" name="Рисунок 5">
            <a:extLst>
              <a:ext uri="{FF2B5EF4-FFF2-40B4-BE49-F238E27FC236}">
                <a16:creationId xmlns:a16="http://schemas.microsoft.com/office/drawing/2014/main" id="{1A273223-A50E-4F06-A4F6-0720207FE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218" y="145495"/>
            <a:ext cx="2747537" cy="4142341"/>
          </a:xfrm>
          <a:prstGeom prst="rect">
            <a:avLst/>
          </a:prstGeom>
          <a:ln>
            <a:solidFill>
              <a:schemeClr val="tx1">
                <a:lumMod val="65000"/>
                <a:lumOff val="35000"/>
              </a:schemeClr>
            </a:solidFill>
          </a:ln>
        </p:spPr>
      </p:pic>
      <p:pic>
        <p:nvPicPr>
          <p:cNvPr id="8" name="Рисунок 7">
            <a:extLst>
              <a:ext uri="{FF2B5EF4-FFF2-40B4-BE49-F238E27FC236}">
                <a16:creationId xmlns:a16="http://schemas.microsoft.com/office/drawing/2014/main" id="{F7FA38C6-EE97-4357-AE40-988300CE0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549" y="135876"/>
            <a:ext cx="2656699" cy="4928368"/>
          </a:xfrm>
          <a:prstGeom prst="rect">
            <a:avLst/>
          </a:prstGeom>
          <a:ln>
            <a:solidFill>
              <a:schemeClr val="tx1">
                <a:lumMod val="65000"/>
                <a:lumOff val="35000"/>
              </a:schemeClr>
            </a:solidFill>
          </a:ln>
        </p:spPr>
      </p:pic>
      <p:pic>
        <p:nvPicPr>
          <p:cNvPr id="10" name="Рисунок 9">
            <a:extLst>
              <a:ext uri="{FF2B5EF4-FFF2-40B4-BE49-F238E27FC236}">
                <a16:creationId xmlns:a16="http://schemas.microsoft.com/office/drawing/2014/main" id="{0FDC402C-DD4E-418D-8ADC-02A3D337B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7676" y="3841194"/>
            <a:ext cx="2353406" cy="2970769"/>
          </a:xfrm>
          <a:prstGeom prst="rect">
            <a:avLst/>
          </a:prstGeom>
          <a:ln>
            <a:solidFill>
              <a:srgbClr val="9CAAB8"/>
            </a:solidFill>
          </a:ln>
        </p:spPr>
      </p:pic>
      <p:pic>
        <p:nvPicPr>
          <p:cNvPr id="14" name="Рисунок 13">
            <a:extLst>
              <a:ext uri="{FF2B5EF4-FFF2-40B4-BE49-F238E27FC236}">
                <a16:creationId xmlns:a16="http://schemas.microsoft.com/office/drawing/2014/main" id="{2FD605EE-2DF1-46A7-A4B4-568006037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603" y="2883968"/>
            <a:ext cx="2862447" cy="4035168"/>
          </a:xfrm>
          <a:prstGeom prst="rect">
            <a:avLst/>
          </a:prstGeom>
        </p:spPr>
      </p:pic>
      <p:pic>
        <p:nvPicPr>
          <p:cNvPr id="16" name="Рисунок 15">
            <a:extLst>
              <a:ext uri="{FF2B5EF4-FFF2-40B4-BE49-F238E27FC236}">
                <a16:creationId xmlns:a16="http://schemas.microsoft.com/office/drawing/2014/main" id="{77745A57-0019-40CC-B089-E3D303F42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038" y="150000"/>
            <a:ext cx="3088550" cy="3551971"/>
          </a:xfrm>
          <a:prstGeom prst="rect">
            <a:avLst/>
          </a:prstGeom>
        </p:spPr>
      </p:pic>
      <p:pic>
        <p:nvPicPr>
          <p:cNvPr id="17" name="Рисунок 16">
            <a:extLst>
              <a:ext uri="{FF2B5EF4-FFF2-40B4-BE49-F238E27FC236}">
                <a16:creationId xmlns:a16="http://schemas.microsoft.com/office/drawing/2014/main" id="{2C8972F7-963A-4FDB-A529-EE0A0396CD9A}"/>
              </a:ext>
            </a:extLst>
          </p:cNvPr>
          <p:cNvPicPr>
            <a:picLocks noChangeAspect="1"/>
          </p:cNvPicPr>
          <p:nvPr/>
        </p:nvPicPr>
        <p:blipFill rotWithShape="1">
          <a:blip r:embed="rId6">
            <a:extLst>
              <a:ext uri="{28A0092B-C50C-407E-A947-70E740481C1C}">
                <a14:useLocalDpi xmlns:a14="http://schemas.microsoft.com/office/drawing/2010/main" val="0"/>
              </a:ext>
            </a:extLst>
          </a:blip>
          <a:srcRect l="1079" t="2268" r="86722" b="90499"/>
          <a:stretch/>
        </p:blipFill>
        <p:spPr>
          <a:xfrm>
            <a:off x="6821397" y="5435100"/>
            <a:ext cx="1609120" cy="1344955"/>
          </a:xfrm>
          <a:prstGeom prst="rect">
            <a:avLst/>
          </a:prstGeom>
        </p:spPr>
      </p:pic>
      <p:pic>
        <p:nvPicPr>
          <p:cNvPr id="18" name="Рисунок 17">
            <a:extLst>
              <a:ext uri="{FF2B5EF4-FFF2-40B4-BE49-F238E27FC236}">
                <a16:creationId xmlns:a16="http://schemas.microsoft.com/office/drawing/2014/main" id="{DE75F58C-A268-4F23-AA63-C064CE1AF9CA}"/>
              </a:ext>
            </a:extLst>
          </p:cNvPr>
          <p:cNvPicPr>
            <a:picLocks noChangeAspect="1"/>
          </p:cNvPicPr>
          <p:nvPr/>
        </p:nvPicPr>
        <p:blipFill rotWithShape="1">
          <a:blip r:embed="rId2">
            <a:extLst>
              <a:ext uri="{28A0092B-C50C-407E-A947-70E740481C1C}">
                <a14:useLocalDpi xmlns:a14="http://schemas.microsoft.com/office/drawing/2010/main" val="0"/>
              </a:ext>
            </a:extLst>
          </a:blip>
          <a:srcRect t="7256" r="70739" b="78072"/>
          <a:stretch/>
        </p:blipFill>
        <p:spPr>
          <a:xfrm>
            <a:off x="5109915" y="5507156"/>
            <a:ext cx="1358303" cy="1200844"/>
          </a:xfrm>
          <a:prstGeom prst="rect">
            <a:avLst/>
          </a:prstGeom>
          <a:ln>
            <a:solidFill>
              <a:schemeClr val="tx1">
                <a:lumMod val="65000"/>
                <a:lumOff val="35000"/>
              </a:schemeClr>
            </a:solidFill>
          </a:ln>
        </p:spPr>
      </p:pic>
      <p:cxnSp>
        <p:nvCxnSpPr>
          <p:cNvPr id="20" name="Прямая со стрелкой 19">
            <a:extLst>
              <a:ext uri="{FF2B5EF4-FFF2-40B4-BE49-F238E27FC236}">
                <a16:creationId xmlns:a16="http://schemas.microsoft.com/office/drawing/2014/main" id="{A798EFE8-9012-48DA-8A6F-0194D31F1C1D}"/>
              </a:ext>
            </a:extLst>
          </p:cNvPr>
          <p:cNvCxnSpPr>
            <a:cxnSpLocks/>
          </p:cNvCxnSpPr>
          <p:nvPr/>
        </p:nvCxnSpPr>
        <p:spPr>
          <a:xfrm>
            <a:off x="3907689" y="1296140"/>
            <a:ext cx="1430207" cy="4387788"/>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1" name="Прямая со стрелкой 20">
            <a:extLst>
              <a:ext uri="{FF2B5EF4-FFF2-40B4-BE49-F238E27FC236}">
                <a16:creationId xmlns:a16="http://schemas.microsoft.com/office/drawing/2014/main" id="{9AAE5859-B7DE-42A8-B27D-0A9D19DE826D}"/>
              </a:ext>
            </a:extLst>
          </p:cNvPr>
          <p:cNvCxnSpPr>
            <a:cxnSpLocks/>
          </p:cNvCxnSpPr>
          <p:nvPr/>
        </p:nvCxnSpPr>
        <p:spPr>
          <a:xfrm>
            <a:off x="7031115" y="3195961"/>
            <a:ext cx="69481" cy="23837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5" name="Рисунок 24">
            <a:extLst>
              <a:ext uri="{FF2B5EF4-FFF2-40B4-BE49-F238E27FC236}">
                <a16:creationId xmlns:a16="http://schemas.microsoft.com/office/drawing/2014/main" id="{367A70C2-F8EE-4402-884F-8F0EDA8AB6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90" y="3501192"/>
            <a:ext cx="2159761" cy="3310771"/>
          </a:xfrm>
          <a:prstGeom prst="rect">
            <a:avLst/>
          </a:prstGeom>
          <a:ln>
            <a:solidFill>
              <a:schemeClr val="tx1">
                <a:lumMod val="65000"/>
                <a:lumOff val="35000"/>
              </a:schemeClr>
            </a:solidFill>
          </a:ln>
        </p:spPr>
      </p:pic>
      <p:pic>
        <p:nvPicPr>
          <p:cNvPr id="5" name="Рисунок 4">
            <a:extLst>
              <a:ext uri="{FF2B5EF4-FFF2-40B4-BE49-F238E27FC236}">
                <a16:creationId xmlns:a16="http://schemas.microsoft.com/office/drawing/2014/main" id="{E9C3E5E4-51EF-314E-BBBF-86941A447D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4229" y="5156577"/>
            <a:ext cx="1574342" cy="1549807"/>
          </a:xfrm>
          <a:prstGeom prst="rect">
            <a:avLst/>
          </a:prstGeom>
        </p:spPr>
      </p:pic>
    </p:spTree>
    <p:extLst>
      <p:ext uri="{BB962C8B-B14F-4D97-AF65-F5344CB8AC3E}">
        <p14:creationId xmlns:p14="http://schemas.microsoft.com/office/powerpoint/2010/main" val="4104659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47B48C-278C-4B17-B404-7AFBADBEF3AB}"/>
              </a:ext>
            </a:extLst>
          </p:cNvPr>
          <p:cNvSpPr>
            <a:spLocks noGrp="1"/>
          </p:cNvSpPr>
          <p:nvPr>
            <p:ph type="title"/>
          </p:nvPr>
        </p:nvSpPr>
        <p:spPr/>
        <p:txBody>
          <a:bodyPr/>
          <a:lstStyle/>
          <a:p>
            <a:r>
              <a:rPr lang="uk-UA" b="1" dirty="0">
                <a:solidFill>
                  <a:schemeClr val="accent1">
                    <a:lumMod val="75000"/>
                  </a:schemeClr>
                </a:solidFill>
                <a:latin typeface="Times New Roman" panose="02020603050405020304" pitchFamily="18" charset="0"/>
                <a:cs typeface="Times New Roman" panose="02020603050405020304" pitchFamily="18" charset="0"/>
              </a:rPr>
              <a:t>У професійному пабліку-магазині</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F2CF7E2-2A4A-4C35-A780-AB423A3350D9}"/>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Інформація про товар : повний опис, демонстрація, функціонал, переваги…</a:t>
            </a:r>
          </a:p>
          <a:p>
            <a:r>
              <a:rPr lang="uk-UA" dirty="0">
                <a:latin typeface="Times New Roman" panose="02020603050405020304" pitchFamily="18" charset="0"/>
                <a:cs typeface="Times New Roman" panose="02020603050405020304" pitchFamily="18" charset="0"/>
              </a:rPr>
              <a:t>Систематичні знижки, акції, сезонний розпродаж</a:t>
            </a:r>
          </a:p>
          <a:p>
            <a:r>
              <a:rPr lang="uk-UA" dirty="0">
                <a:latin typeface="Times New Roman" panose="02020603050405020304" pitchFamily="18" charset="0"/>
                <a:cs typeface="Times New Roman" panose="02020603050405020304" pitchFamily="18" charset="0"/>
              </a:rPr>
              <a:t>Ціни, бонуси, сертифікати.</a:t>
            </a:r>
          </a:p>
          <a:p>
            <a:r>
              <a:rPr lang="uk-UA" dirty="0">
                <a:latin typeface="Times New Roman" panose="02020603050405020304" pitchFamily="18" charset="0"/>
                <a:cs typeface="Times New Roman" panose="02020603050405020304" pitchFamily="18" charset="0"/>
              </a:rPr>
              <a:t>Цікаві факти у сфері вашої діяльності</a:t>
            </a:r>
          </a:p>
          <a:p>
            <a:r>
              <a:rPr lang="uk-UA" dirty="0" err="1">
                <a:latin typeface="Times New Roman" panose="02020603050405020304" pitchFamily="18" charset="0"/>
                <a:cs typeface="Times New Roman" panose="02020603050405020304" pitchFamily="18" charset="0"/>
              </a:rPr>
              <a:t>Копірайтинг</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Ефект (до/після, демонстрація на моделі)</a:t>
            </a:r>
          </a:p>
          <a:p>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B51AC44E-B5D2-41AC-9C18-EE07B1B87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593" y="4001294"/>
            <a:ext cx="3350207" cy="2688541"/>
          </a:xfrm>
          <a:prstGeom prst="rect">
            <a:avLst/>
          </a:prstGeom>
        </p:spPr>
      </p:pic>
    </p:spTree>
    <p:extLst>
      <p:ext uri="{BB962C8B-B14F-4D97-AF65-F5344CB8AC3E}">
        <p14:creationId xmlns:p14="http://schemas.microsoft.com/office/powerpoint/2010/main" val="3594639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4C8006-FD83-4581-A71C-9D14FB9974B0}"/>
              </a:ext>
            </a:extLst>
          </p:cNvPr>
          <p:cNvSpPr>
            <a:spLocks noGrp="1"/>
          </p:cNvSpPr>
          <p:nvPr>
            <p:ph type="title"/>
          </p:nvPr>
        </p:nvSpPr>
        <p:spPr>
          <a:xfrm>
            <a:off x="260059" y="-29362"/>
            <a:ext cx="11845255" cy="1325563"/>
          </a:xfrm>
        </p:spPr>
        <p:txBody>
          <a:bodyPr/>
          <a:lstStyle/>
          <a:p>
            <a:r>
              <a:rPr lang="ru-RU" b="1" dirty="0" err="1">
                <a:solidFill>
                  <a:schemeClr val="accent1">
                    <a:lumMod val="75000"/>
                  </a:schemeClr>
                </a:solidFill>
                <a:latin typeface="Times New Roman" panose="02020603050405020304" pitchFamily="18" charset="0"/>
                <a:cs typeface="Times New Roman" panose="02020603050405020304" pitchFamily="18" charset="0"/>
              </a:rPr>
              <a:t>Що</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таке</a:t>
            </a:r>
            <a:r>
              <a:rPr lang="ru-RU" b="1" dirty="0">
                <a:solidFill>
                  <a:schemeClr val="accent1">
                    <a:lumMod val="75000"/>
                  </a:schemeClr>
                </a:solidFill>
                <a:latin typeface="Times New Roman" panose="02020603050405020304" pitchFamily="18" charset="0"/>
                <a:cs typeface="Times New Roman" panose="02020603050405020304" pitchFamily="18" charset="0"/>
              </a:rPr>
              <a:t> контент-план і </a:t>
            </a:r>
            <a:r>
              <a:rPr lang="ru-RU" b="1" dirty="0" err="1">
                <a:solidFill>
                  <a:schemeClr val="accent1">
                    <a:lumMod val="75000"/>
                  </a:schemeClr>
                </a:solidFill>
                <a:latin typeface="Times New Roman" panose="02020603050405020304" pitchFamily="18" charset="0"/>
                <a:cs typeface="Times New Roman" panose="02020603050405020304" pitchFamily="18" charset="0"/>
              </a:rPr>
              <a:t>навіщо</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він</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потрібен</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9623D8D-4A2E-4AF3-9EA9-9AB1037B8F6B}"/>
              </a:ext>
            </a:extLst>
          </p:cNvPr>
          <p:cNvSpPr>
            <a:spLocks noGrp="1"/>
          </p:cNvSpPr>
          <p:nvPr>
            <p:ph idx="1"/>
          </p:nvPr>
        </p:nvSpPr>
        <p:spPr>
          <a:xfrm>
            <a:off x="838200" y="1233984"/>
            <a:ext cx="10515600" cy="5075340"/>
          </a:xfrm>
        </p:spPr>
        <p:txBody>
          <a:bodyPr>
            <a:normAutofit fontScale="25000" lnSpcReduction="20000"/>
          </a:bodyPr>
          <a:lstStyle/>
          <a:p>
            <a:pPr>
              <a:spcBef>
                <a:spcPts val="0"/>
              </a:spcBef>
            </a:pPr>
            <a:br>
              <a:rPr lang="ru-RU" dirty="0"/>
            </a:br>
            <a:r>
              <a:rPr lang="ru-RU" sz="8800" b="1" dirty="0">
                <a:latin typeface="Times New Roman" panose="02020603050405020304" pitchFamily="18" charset="0"/>
                <a:cs typeface="Times New Roman" panose="02020603050405020304" pitchFamily="18" charset="0"/>
              </a:rPr>
              <a:t>Контент-план для </a:t>
            </a:r>
            <a:r>
              <a:rPr lang="ru-RU" sz="8800" b="1" dirty="0" err="1">
                <a:latin typeface="Times New Roman" panose="02020603050405020304" pitchFamily="18" charset="0"/>
                <a:cs typeface="Times New Roman" panose="02020603050405020304" pitchFamily="18" charset="0"/>
              </a:rPr>
              <a:t>соц.мереж</a:t>
            </a:r>
            <a:r>
              <a:rPr lang="ru-RU" sz="8800" b="1" dirty="0">
                <a:latin typeface="Times New Roman" panose="02020603050405020304" pitchFamily="18" charset="0"/>
                <a:cs typeface="Times New Roman" panose="02020603050405020304" pitchFamily="18" charset="0"/>
              </a:rPr>
              <a:t> – </a:t>
            </a:r>
            <a:r>
              <a:rPr lang="ru-RU" sz="8800" b="1" dirty="0" err="1">
                <a:latin typeface="Times New Roman" panose="02020603050405020304" pitchFamily="18" charset="0"/>
                <a:cs typeface="Times New Roman" panose="02020603050405020304" pitchFamily="18" charset="0"/>
              </a:rPr>
              <a:t>це</a:t>
            </a:r>
            <a:r>
              <a:rPr lang="ru-RU" sz="8800" b="1" dirty="0">
                <a:latin typeface="Times New Roman" panose="02020603050405020304" pitchFamily="18" charset="0"/>
                <a:cs typeface="Times New Roman" panose="02020603050405020304" pitchFamily="18" charset="0"/>
              </a:rPr>
              <a:t> </a:t>
            </a:r>
            <a:r>
              <a:rPr lang="ru-RU" sz="8800" b="1" dirty="0" err="1">
                <a:latin typeface="Times New Roman" panose="02020603050405020304" pitchFamily="18" charset="0"/>
                <a:cs typeface="Times New Roman" panose="02020603050405020304" pitchFamily="18" charset="0"/>
              </a:rPr>
              <a:t>складений</a:t>
            </a:r>
            <a:r>
              <a:rPr lang="ru-RU" sz="8800" b="1" dirty="0">
                <a:latin typeface="Times New Roman" panose="02020603050405020304" pitchFamily="18" charset="0"/>
                <a:cs typeface="Times New Roman" panose="02020603050405020304" pitchFamily="18" charset="0"/>
              </a:rPr>
              <a:t> </a:t>
            </a:r>
            <a:r>
              <a:rPr lang="ru-RU" sz="8800" b="1" dirty="0" err="1">
                <a:latin typeface="Times New Roman" panose="02020603050405020304" pitchFamily="18" charset="0"/>
                <a:cs typeface="Times New Roman" panose="02020603050405020304" pitchFamily="18" charset="0"/>
              </a:rPr>
              <a:t>заздалегідь</a:t>
            </a:r>
            <a:r>
              <a:rPr lang="ru-RU" sz="8800" b="1" dirty="0">
                <a:latin typeface="Times New Roman" panose="02020603050405020304" pitchFamily="18" charset="0"/>
                <a:cs typeface="Times New Roman" panose="02020603050405020304" pitchFamily="18" charset="0"/>
              </a:rPr>
              <a:t> на </a:t>
            </a:r>
            <a:r>
              <a:rPr lang="ru-RU" sz="8800" b="1" dirty="0" err="1">
                <a:latin typeface="Times New Roman" panose="02020603050405020304" pitchFamily="18" charset="0"/>
                <a:cs typeface="Times New Roman" panose="02020603050405020304" pitchFamily="18" charset="0"/>
              </a:rPr>
              <a:t>певний</a:t>
            </a:r>
            <a:r>
              <a:rPr lang="ru-RU" sz="8800" b="1" dirty="0">
                <a:latin typeface="Times New Roman" panose="02020603050405020304" pitchFamily="18" charset="0"/>
                <a:cs typeface="Times New Roman" panose="02020603050405020304" pitchFamily="18" charset="0"/>
              </a:rPr>
              <a:t> час </a:t>
            </a:r>
            <a:r>
              <a:rPr lang="ru-RU" sz="8800" b="1" dirty="0" err="1">
                <a:latin typeface="Times New Roman" panose="02020603050405020304" pitchFamily="18" charset="0"/>
                <a:cs typeface="Times New Roman" panose="02020603050405020304" pitchFamily="18" charset="0"/>
              </a:rPr>
              <a:t>чіткий</a:t>
            </a:r>
            <a:r>
              <a:rPr lang="ru-RU" sz="8800" b="1" dirty="0">
                <a:latin typeface="Times New Roman" panose="02020603050405020304" pitchFamily="18" charset="0"/>
                <a:cs typeface="Times New Roman" panose="02020603050405020304" pitchFamily="18" charset="0"/>
              </a:rPr>
              <a:t> </a:t>
            </a:r>
            <a:r>
              <a:rPr lang="ru-RU" sz="8800" b="1" dirty="0" err="1">
                <a:latin typeface="Times New Roman" panose="02020603050405020304" pitchFamily="18" charset="0"/>
                <a:cs typeface="Times New Roman" panose="02020603050405020304" pitchFamily="18" charset="0"/>
              </a:rPr>
              <a:t>графік</a:t>
            </a:r>
            <a:r>
              <a:rPr lang="ru-RU" sz="8800" b="1" dirty="0">
                <a:latin typeface="Times New Roman" panose="02020603050405020304" pitchFamily="18" charset="0"/>
                <a:cs typeface="Times New Roman" panose="02020603050405020304" pitchFamily="18" charset="0"/>
              </a:rPr>
              <a:t> </a:t>
            </a:r>
            <a:r>
              <a:rPr lang="ru-RU" sz="8800" b="1" dirty="0" err="1">
                <a:latin typeface="Times New Roman" panose="02020603050405020304" pitchFamily="18" charset="0"/>
                <a:cs typeface="Times New Roman" panose="02020603050405020304" pitchFamily="18" charset="0"/>
              </a:rPr>
              <a:t>публікацій</a:t>
            </a:r>
            <a:r>
              <a:rPr lang="ru-RU" sz="8800" b="1" dirty="0">
                <a:latin typeface="Times New Roman" panose="02020603050405020304" pitchFamily="18" charset="0"/>
                <a:cs typeface="Times New Roman" panose="02020603050405020304" pitchFamily="18" charset="0"/>
              </a:rPr>
              <a:t>. </a:t>
            </a:r>
          </a:p>
          <a:p>
            <a:pPr>
              <a:spcBef>
                <a:spcPts val="0"/>
              </a:spcBef>
            </a:pPr>
            <a:endParaRPr lang="ru-RU" sz="8800" b="1" dirty="0">
              <a:latin typeface="Times New Roman" panose="02020603050405020304" pitchFamily="18" charset="0"/>
              <a:cs typeface="Times New Roman" panose="02020603050405020304" pitchFamily="18" charset="0"/>
            </a:endParaRPr>
          </a:p>
          <a:p>
            <a:pPr>
              <a:spcBef>
                <a:spcPts val="0"/>
              </a:spcBef>
            </a:pPr>
            <a:r>
              <a:rPr lang="ru-RU" sz="8800" b="1" dirty="0" err="1">
                <a:latin typeface="Times New Roman" panose="02020603050405020304" pitchFamily="18" charset="0"/>
                <a:cs typeface="Times New Roman" panose="02020603050405020304" pitchFamily="18" charset="0"/>
              </a:rPr>
              <a:t>Вирішує</a:t>
            </a:r>
            <a:r>
              <a:rPr lang="ru-RU" sz="8800" b="1" dirty="0">
                <a:latin typeface="Times New Roman" panose="02020603050405020304" pitchFamily="18" charset="0"/>
                <a:cs typeface="Times New Roman" panose="02020603050405020304" pitchFamily="18" charset="0"/>
              </a:rPr>
              <a:t> </a:t>
            </a:r>
            <a:r>
              <a:rPr lang="ru-RU" sz="8800" b="1" dirty="0" err="1">
                <a:latin typeface="Times New Roman" panose="02020603050405020304" pitchFamily="18" charset="0"/>
                <a:cs typeface="Times New Roman" panose="02020603050405020304" pitchFamily="18" charset="0"/>
              </a:rPr>
              <a:t>питання</a:t>
            </a:r>
            <a:r>
              <a:rPr lang="ru-RU" sz="8800" b="1" dirty="0">
                <a:latin typeface="Times New Roman" panose="02020603050405020304" pitchFamily="18" charset="0"/>
                <a:cs typeface="Times New Roman" panose="02020603050405020304" pitchFamily="18" charset="0"/>
              </a:rPr>
              <a:t>:</a:t>
            </a:r>
          </a:p>
          <a:p>
            <a:endParaRPr lang="ru-RU" b="1"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ru-RU" sz="8000" i="1" dirty="0">
                <a:latin typeface="Times New Roman" panose="02020603050405020304" pitchFamily="18" charset="0"/>
                <a:cs typeface="Times New Roman" panose="02020603050405020304" pitchFamily="18" charset="0"/>
              </a:rPr>
              <a:t>Правильно </a:t>
            </a:r>
            <a:r>
              <a:rPr lang="ru-RU" sz="8000" i="1" dirty="0" err="1">
                <a:latin typeface="Times New Roman" panose="02020603050405020304" pitchFamily="18" charset="0"/>
                <a:cs typeface="Times New Roman" panose="02020603050405020304" pitchFamily="18" charset="0"/>
              </a:rPr>
              <a:t>організувати</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процес</a:t>
            </a:r>
            <a:r>
              <a:rPr lang="ru-RU" sz="8000" i="1" dirty="0">
                <a:latin typeface="Times New Roman" panose="02020603050405020304" pitchFamily="18" charset="0"/>
                <a:cs typeface="Times New Roman" panose="02020603050405020304" pitchFamily="18" charset="0"/>
              </a:rPr>
              <a:t> маркетингу.</a:t>
            </a:r>
            <a:br>
              <a:rPr lang="ru-RU" sz="8000" dirty="0">
                <a:latin typeface="Times New Roman" panose="02020603050405020304" pitchFamily="18" charset="0"/>
                <a:cs typeface="Times New Roman" panose="02020603050405020304" pitchFamily="18" charset="0"/>
              </a:rPr>
            </a:br>
            <a:r>
              <a:rPr lang="ru-RU" sz="8000" i="1"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uk-UA" sz="8000" i="1" dirty="0">
                <a:latin typeface="Times New Roman" panose="02020603050405020304" pitchFamily="18" charset="0"/>
                <a:cs typeface="Times New Roman" panose="02020603050405020304" pitchFamily="18" charset="0"/>
              </a:rPr>
              <a:t>Проводити знижку до певних подій, сезонності тощо.</a:t>
            </a:r>
          </a:p>
          <a:p>
            <a:pPr marL="0" indent="360000">
              <a:lnSpc>
                <a:spcPct val="120000"/>
              </a:lnSpc>
              <a:spcBef>
                <a:spcPts val="0"/>
              </a:spcBef>
              <a:buFont typeface="+mj-lt"/>
              <a:buAutoNum type="arabicPeriod"/>
            </a:pPr>
            <a:endParaRPr lang="ru-RU" sz="8000" i="1"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ru-RU" sz="8000" i="1" dirty="0" err="1">
                <a:latin typeface="Times New Roman" panose="02020603050405020304" pitchFamily="18" charset="0"/>
                <a:cs typeface="Times New Roman" panose="02020603050405020304" pitchFamily="18" charset="0"/>
              </a:rPr>
              <a:t>Легше</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орієнтуватися</a:t>
            </a:r>
            <a:r>
              <a:rPr lang="ru-RU" sz="8000" i="1" dirty="0">
                <a:latin typeface="Times New Roman" panose="02020603050405020304" pitchFamily="18" charset="0"/>
                <a:cs typeface="Times New Roman" panose="02020603050405020304" pitchFamily="18" charset="0"/>
              </a:rPr>
              <a:t> у </a:t>
            </a:r>
            <a:r>
              <a:rPr lang="ru-RU" sz="8000" i="1" dirty="0" err="1">
                <a:latin typeface="Times New Roman" panose="02020603050405020304" pitchFamily="18" charset="0"/>
                <a:cs typeface="Times New Roman" panose="02020603050405020304" pitchFamily="18" charset="0"/>
              </a:rPr>
              <a:t>виборі</a:t>
            </a:r>
            <a:r>
              <a:rPr lang="ru-RU" sz="8000" i="1" dirty="0">
                <a:latin typeface="Times New Roman" panose="02020603050405020304" pitchFamily="18" charset="0"/>
                <a:cs typeface="Times New Roman" panose="02020603050405020304" pitchFamily="18" charset="0"/>
              </a:rPr>
              <a:t> теми.</a:t>
            </a:r>
            <a:br>
              <a:rPr lang="ru-RU" sz="8000" dirty="0">
                <a:latin typeface="Times New Roman" panose="02020603050405020304" pitchFamily="18" charset="0"/>
                <a:cs typeface="Times New Roman" panose="02020603050405020304" pitchFamily="18" charset="0"/>
              </a:rPr>
            </a:br>
            <a:r>
              <a:rPr lang="ru-RU" sz="8000" i="1"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ru-RU" sz="8000" i="1" dirty="0" err="1">
                <a:latin typeface="Times New Roman" panose="02020603050405020304" pitchFamily="18" charset="0"/>
                <a:cs typeface="Times New Roman" panose="02020603050405020304" pitchFamily="18" charset="0"/>
              </a:rPr>
              <a:t>Чітко</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вибудувати</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послідовність</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публікацій</a:t>
            </a:r>
            <a:r>
              <a:rPr lang="ru-RU" sz="8000" i="1" dirty="0">
                <a:latin typeface="Times New Roman" panose="02020603050405020304" pitchFamily="18" charset="0"/>
                <a:cs typeface="Times New Roman" panose="02020603050405020304" pitchFamily="18" charset="0"/>
              </a:rPr>
              <a:t>.</a:t>
            </a:r>
            <a:br>
              <a:rPr lang="ru-RU" sz="8000" dirty="0">
                <a:latin typeface="Times New Roman" panose="02020603050405020304" pitchFamily="18" charset="0"/>
                <a:cs typeface="Times New Roman" panose="02020603050405020304" pitchFamily="18" charset="0"/>
              </a:rPr>
            </a:br>
            <a:r>
              <a:rPr lang="ru-RU" sz="8000" i="1"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ru-RU" sz="8000" i="1" dirty="0">
                <a:latin typeface="Times New Roman" panose="02020603050405020304" pitchFamily="18" charset="0"/>
                <a:cs typeface="Times New Roman" panose="02020603050405020304" pitchFamily="18" charset="0"/>
              </a:rPr>
              <a:t>Не забути про </a:t>
            </a:r>
            <a:r>
              <a:rPr lang="ru-RU" sz="8000" i="1" dirty="0" err="1">
                <a:latin typeface="Times New Roman" panose="02020603050405020304" pitchFamily="18" charset="0"/>
                <a:cs typeface="Times New Roman" panose="02020603050405020304" pitchFamily="18" charset="0"/>
              </a:rPr>
              <a:t>важливі</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дати</a:t>
            </a:r>
            <a:r>
              <a:rPr lang="ru-RU" sz="8000" i="1" dirty="0">
                <a:latin typeface="Times New Roman" panose="02020603050405020304" pitchFamily="18" charset="0"/>
                <a:cs typeface="Times New Roman" panose="02020603050405020304" pitchFamily="18" charset="0"/>
              </a:rPr>
              <a:t>.</a:t>
            </a:r>
            <a:br>
              <a:rPr lang="ru-RU" sz="8000" dirty="0">
                <a:latin typeface="Times New Roman" panose="02020603050405020304" pitchFamily="18" charset="0"/>
                <a:cs typeface="Times New Roman" panose="02020603050405020304" pitchFamily="18" charset="0"/>
              </a:rPr>
            </a:br>
            <a:r>
              <a:rPr lang="ru-RU" sz="8000" i="1"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ru-RU" sz="8000" i="1" dirty="0" err="1">
                <a:latin typeface="Times New Roman" panose="02020603050405020304" pitchFamily="18" charset="0"/>
                <a:cs typeface="Times New Roman" panose="02020603050405020304" pitchFamily="18" charset="0"/>
              </a:rPr>
              <a:t>Готувати</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матеріали</a:t>
            </a:r>
            <a:r>
              <a:rPr lang="ru-RU" sz="8000" i="1" dirty="0">
                <a:latin typeface="Times New Roman" panose="02020603050405020304" pitchFamily="18" charset="0"/>
                <a:cs typeface="Times New Roman" panose="02020603050405020304" pitchFamily="18" charset="0"/>
              </a:rPr>
              <a:t> та фото для </a:t>
            </a:r>
            <a:r>
              <a:rPr lang="ru-RU" sz="8000" i="1" dirty="0" err="1">
                <a:latin typeface="Times New Roman" panose="02020603050405020304" pitchFamily="18" charset="0"/>
                <a:cs typeface="Times New Roman" panose="02020603050405020304" pitchFamily="18" charset="0"/>
              </a:rPr>
              <a:t>постів</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завчасно</a:t>
            </a:r>
            <a:r>
              <a:rPr lang="ru-RU" sz="8000" i="1" dirty="0">
                <a:latin typeface="Times New Roman" panose="02020603050405020304" pitchFamily="18" charset="0"/>
                <a:cs typeface="Times New Roman" panose="02020603050405020304" pitchFamily="18" charset="0"/>
              </a:rPr>
              <a:t>.</a:t>
            </a:r>
            <a:br>
              <a:rPr lang="ru-RU" sz="8000" dirty="0">
                <a:latin typeface="Times New Roman" panose="02020603050405020304" pitchFamily="18" charset="0"/>
                <a:cs typeface="Times New Roman" panose="02020603050405020304" pitchFamily="18" charset="0"/>
              </a:rPr>
            </a:br>
            <a:r>
              <a:rPr lang="ru-RU" sz="8000" i="1"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marL="0" indent="360000">
              <a:lnSpc>
                <a:spcPct val="120000"/>
              </a:lnSpc>
              <a:spcBef>
                <a:spcPts val="0"/>
              </a:spcBef>
              <a:buFont typeface="+mj-lt"/>
              <a:buAutoNum type="arabicPeriod"/>
            </a:pPr>
            <a:r>
              <a:rPr lang="ru-RU" sz="8000" i="1" dirty="0" err="1">
                <a:latin typeface="Times New Roman" panose="02020603050405020304" pitchFamily="18" charset="0"/>
                <a:cs typeface="Times New Roman" panose="02020603050405020304" pitchFamily="18" charset="0"/>
              </a:rPr>
              <a:t>Допоможе</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швидше</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проводити</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аналіз</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ефективності</a:t>
            </a:r>
            <a:r>
              <a:rPr lang="ru-RU" sz="8000" i="1" dirty="0">
                <a:latin typeface="Times New Roman" panose="02020603050405020304" pitchFamily="18" charset="0"/>
                <a:cs typeface="Times New Roman" panose="02020603050405020304" pitchFamily="18" charset="0"/>
              </a:rPr>
              <a:t> </a:t>
            </a:r>
            <a:r>
              <a:rPr lang="ru-RU" sz="8000" i="1" dirty="0" err="1">
                <a:latin typeface="Times New Roman" panose="02020603050405020304" pitchFamily="18" charset="0"/>
                <a:cs typeface="Times New Roman" panose="02020603050405020304" pitchFamily="18" charset="0"/>
              </a:rPr>
              <a:t>публікацій</a:t>
            </a:r>
            <a:r>
              <a:rPr lang="ru-RU" sz="8000" i="1" dirty="0">
                <a:latin typeface="Times New Roman" panose="02020603050405020304" pitchFamily="18" charset="0"/>
                <a:cs typeface="Times New Roman" panose="02020603050405020304" pitchFamily="18" charset="0"/>
              </a:rPr>
              <a:t>.</a:t>
            </a:r>
            <a:br>
              <a:rPr lang="ru-RU" sz="3200" dirty="0">
                <a:latin typeface="Times New Roman" panose="02020603050405020304" pitchFamily="18" charset="0"/>
                <a:cs typeface="Times New Roman" panose="02020603050405020304" pitchFamily="18" charset="0"/>
              </a:rPr>
            </a:br>
            <a:r>
              <a:rPr lang="ru-RU" sz="3200" i="1" dirty="0">
                <a:latin typeface="Times New Roman" panose="02020603050405020304" pitchFamily="18" charset="0"/>
                <a:cs typeface="Times New Roman" panose="02020603050405020304" pitchFamily="18" charset="0"/>
              </a:rPr>
              <a:t> </a:t>
            </a:r>
            <a:endParaRPr lang="ru-RU" sz="3200" dirty="0">
              <a:latin typeface="Times New Roman" panose="02020603050405020304" pitchFamily="18"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20331517-3098-4E0F-A83A-46C072C53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651" y="3217773"/>
            <a:ext cx="5499984" cy="2406243"/>
          </a:xfrm>
          <a:prstGeom prst="ellipse">
            <a:avLst/>
          </a:prstGeom>
          <a:ln>
            <a:noFill/>
          </a:ln>
          <a:effectLst>
            <a:softEdge rad="112500"/>
          </a:effectLst>
        </p:spPr>
      </p:pic>
    </p:spTree>
    <p:extLst>
      <p:ext uri="{BB962C8B-B14F-4D97-AF65-F5344CB8AC3E}">
        <p14:creationId xmlns:p14="http://schemas.microsoft.com/office/powerpoint/2010/main" val="301643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1306BA-2D71-4E8E-89C1-8B09E38CCA6D}"/>
              </a:ext>
            </a:extLst>
          </p:cNvPr>
          <p:cNvSpPr>
            <a:spLocks noGrp="1"/>
          </p:cNvSpPr>
          <p:nvPr>
            <p:ph type="title"/>
          </p:nvPr>
        </p:nvSpPr>
        <p:spPr>
          <a:xfrm>
            <a:off x="838200" y="690955"/>
            <a:ext cx="10515600" cy="1325563"/>
          </a:xfrm>
        </p:spPr>
        <p:txBody>
          <a:bodyPr>
            <a:noAutofit/>
          </a:bodyPr>
          <a:lstStyle/>
          <a:p>
            <a:r>
              <a:rPr lang="uk-UA" sz="3500" b="1" dirty="0">
                <a:solidFill>
                  <a:schemeClr val="accent1">
                    <a:lumMod val="75000"/>
                  </a:schemeClr>
                </a:solidFill>
                <a:latin typeface="Times New Roman" panose="02020603050405020304" pitchFamily="18" charset="0"/>
                <a:cs typeface="Times New Roman" panose="02020603050405020304" pitchFamily="18" charset="0"/>
              </a:rPr>
              <a:t>Конкуренти у соціальних мережах </a:t>
            </a:r>
            <a:r>
              <a:rPr lang="uk-UA" sz="3500" dirty="0">
                <a:latin typeface="Times New Roman" panose="02020603050405020304" pitchFamily="18" charset="0"/>
                <a:cs typeface="Times New Roman" panose="02020603050405020304" pitchFamily="18" charset="0"/>
              </a:rPr>
              <a:t>– це пабліки або сторінки, які просувають аналогічні товари або надають аналогічні послуги з використанням функцій соціальних мереж</a:t>
            </a:r>
            <a:endParaRPr lang="ru-RU" sz="35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6B352C1-12BF-42CF-8C59-13FE05A77876}"/>
              </a:ext>
            </a:extLst>
          </p:cNvPr>
          <p:cNvSpPr>
            <a:spLocks noGrp="1"/>
          </p:cNvSpPr>
          <p:nvPr>
            <p:ph idx="1"/>
          </p:nvPr>
        </p:nvSpPr>
        <p:spPr/>
        <p:txBody>
          <a:bodyPr>
            <a:normAutofit lnSpcReduction="10000"/>
          </a:bodyPr>
          <a:lstStyle/>
          <a:p>
            <a:endParaRPr lang="uk-UA" dirty="0"/>
          </a:p>
          <a:p>
            <a:endParaRPr lang="uk-UA" dirty="0"/>
          </a:p>
          <a:p>
            <a:endParaRPr lang="uk-UA" dirty="0"/>
          </a:p>
          <a:p>
            <a:r>
              <a:rPr lang="uk-UA" b="1" i="1" dirty="0">
                <a:solidFill>
                  <a:schemeClr val="accent1">
                    <a:lumMod val="75000"/>
                  </a:schemeClr>
                </a:solidFill>
                <a:latin typeface="Times New Roman" panose="02020603050405020304" pitchFamily="18" charset="0"/>
                <a:cs typeface="Times New Roman" panose="02020603050405020304" pitchFamily="18" charset="0"/>
              </a:rPr>
              <a:t>Як шукати конкурентів</a:t>
            </a:r>
            <a:r>
              <a:rPr lang="uk-UA" i="1" dirty="0">
                <a:solidFill>
                  <a:schemeClr val="accent1">
                    <a:lumMod val="75000"/>
                  </a:schemeClr>
                </a:solidFill>
                <a:latin typeface="Times New Roman" panose="02020603050405020304" pitchFamily="18" charset="0"/>
                <a:cs typeface="Times New Roman" panose="02020603050405020304" pitchFamily="18" charset="0"/>
              </a:rPr>
              <a:t>:</a:t>
            </a:r>
            <a:br>
              <a:rPr lang="uk-UA" dirty="0">
                <a:latin typeface="Times New Roman" panose="02020603050405020304" pitchFamily="18" charset="0"/>
                <a:cs typeface="Times New Roman" panose="02020603050405020304" pitchFamily="18" charset="0"/>
              </a:rPr>
            </a:b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За пошуком</a:t>
            </a:r>
          </a:p>
          <a:p>
            <a:r>
              <a:rPr lang="uk-UA" dirty="0">
                <a:latin typeface="Times New Roman" panose="02020603050405020304" pitchFamily="18" charset="0"/>
                <a:cs typeface="Times New Roman" panose="02020603050405020304" pitchFamily="18" charset="0"/>
              </a:rPr>
              <a:t>За хештегами</a:t>
            </a:r>
          </a:p>
          <a:p>
            <a:r>
              <a:rPr lang="uk-UA" dirty="0">
                <a:latin typeface="Times New Roman" panose="02020603050405020304" pitchFamily="18" charset="0"/>
                <a:cs typeface="Times New Roman" panose="02020603050405020304" pitchFamily="18" charset="0"/>
              </a:rPr>
              <a:t>За ключовими словами</a:t>
            </a:r>
          </a:p>
          <a:p>
            <a:r>
              <a:rPr lang="uk-UA" dirty="0">
                <a:latin typeface="Times New Roman" panose="02020603050405020304" pitchFamily="18" charset="0"/>
                <a:cs typeface="Times New Roman" panose="02020603050405020304" pitchFamily="18" charset="0"/>
              </a:rPr>
              <a:t>За рекомендаціями</a:t>
            </a:r>
          </a:p>
          <a:p>
            <a:endParaRPr lang="ru-RU" dirty="0"/>
          </a:p>
        </p:txBody>
      </p:sp>
      <p:pic>
        <p:nvPicPr>
          <p:cNvPr id="5" name="Рисунок 4">
            <a:extLst>
              <a:ext uri="{FF2B5EF4-FFF2-40B4-BE49-F238E27FC236}">
                <a16:creationId xmlns:a16="http://schemas.microsoft.com/office/drawing/2014/main" id="{352B16F3-DC24-48FA-B8E3-DF9E922D9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123" y="3429000"/>
            <a:ext cx="6096000" cy="2438400"/>
          </a:xfrm>
          <a:prstGeom prst="rect">
            <a:avLst/>
          </a:prstGeom>
        </p:spPr>
      </p:pic>
    </p:spTree>
    <p:extLst>
      <p:ext uri="{BB962C8B-B14F-4D97-AF65-F5344CB8AC3E}">
        <p14:creationId xmlns:p14="http://schemas.microsoft.com/office/powerpoint/2010/main" val="419615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82CEC-FCF8-446D-ADD7-7795AA827187}"/>
              </a:ext>
            </a:extLst>
          </p:cNvPr>
          <p:cNvSpPr>
            <a:spLocks noGrp="1"/>
          </p:cNvSpPr>
          <p:nvPr>
            <p:ph type="title"/>
          </p:nvPr>
        </p:nvSpPr>
        <p:spPr/>
        <p:txBody>
          <a:bodyPr>
            <a:normAutofit fontScale="90000"/>
          </a:bodyPr>
          <a:lstStyle/>
          <a:p>
            <a:pPr algn="ctr"/>
            <a:r>
              <a:rPr lang="uk-UA" sz="2500" b="1" dirty="0">
                <a:solidFill>
                  <a:schemeClr val="accent1">
                    <a:lumMod val="75000"/>
                  </a:schemeClr>
                </a:solidFill>
                <a:latin typeface="Times New Roman" panose="02020603050405020304" pitchFamily="18" charset="0"/>
                <a:cs typeface="Times New Roman" panose="02020603050405020304" pitchFamily="18" charset="0"/>
              </a:rPr>
              <a:t>Чи потрібно створювати </a:t>
            </a:r>
            <a:r>
              <a:rPr lang="uk-UA" sz="2500" b="1" u="sng" dirty="0">
                <a:solidFill>
                  <a:schemeClr val="accent1">
                    <a:lumMod val="75000"/>
                  </a:schemeClr>
                </a:solidFill>
                <a:latin typeface="Times New Roman" panose="02020603050405020304" pitchFamily="18" charset="0"/>
                <a:cs typeface="Times New Roman" panose="02020603050405020304" pitchFamily="18" charset="0"/>
              </a:rPr>
              <a:t>сайт</a:t>
            </a:r>
            <a:r>
              <a:rPr lang="uk-UA" sz="2500" b="1" dirty="0">
                <a:solidFill>
                  <a:schemeClr val="accent1">
                    <a:lumMod val="75000"/>
                  </a:schemeClr>
                </a:solidFill>
                <a:latin typeface="Times New Roman" panose="02020603050405020304" pitchFamily="18" charset="0"/>
                <a:cs typeface="Times New Roman" panose="02020603050405020304" pitchFamily="18" charset="0"/>
              </a:rPr>
              <a:t> якщо я веду інтернет магазин тільки у соціальних мережах?</a:t>
            </a:r>
            <a:br>
              <a:rPr lang="uk-UA" sz="2500" b="1" dirty="0">
                <a:solidFill>
                  <a:schemeClr val="accent1">
                    <a:lumMod val="75000"/>
                  </a:schemeClr>
                </a:solidFill>
                <a:latin typeface="Times New Roman" panose="02020603050405020304" pitchFamily="18" charset="0"/>
                <a:cs typeface="Times New Roman" panose="02020603050405020304" pitchFamily="18" charset="0"/>
              </a:rPr>
            </a:br>
            <a:r>
              <a:rPr lang="uk-UA" sz="2500" b="1" dirty="0">
                <a:solidFill>
                  <a:schemeClr val="accent1">
                    <a:lumMod val="75000"/>
                  </a:schemeClr>
                </a:solidFill>
                <a:latin typeface="Times New Roman" panose="02020603050405020304" pitchFamily="18" charset="0"/>
                <a:cs typeface="Times New Roman" panose="02020603050405020304" pitchFamily="18" charset="0"/>
              </a:rPr>
              <a:t>Чи </a:t>
            </a:r>
            <a:r>
              <a:rPr lang="uk-UA" sz="2500" b="1" dirty="0" err="1">
                <a:solidFill>
                  <a:schemeClr val="accent1">
                    <a:lumMod val="75000"/>
                  </a:schemeClr>
                </a:solidFill>
                <a:latin typeface="Times New Roman" panose="02020603050405020304" pitchFamily="18" charset="0"/>
                <a:cs typeface="Times New Roman" panose="02020603050405020304" pitchFamily="18" charset="0"/>
              </a:rPr>
              <a:t>викличе</a:t>
            </a:r>
            <a:r>
              <a:rPr lang="uk-UA" sz="2500" b="1" dirty="0">
                <a:solidFill>
                  <a:schemeClr val="accent1">
                    <a:lumMod val="75000"/>
                  </a:schemeClr>
                </a:solidFill>
                <a:latin typeface="Times New Roman" panose="02020603050405020304" pitchFamily="18" charset="0"/>
                <a:cs typeface="Times New Roman" panose="02020603050405020304" pitchFamily="18" charset="0"/>
              </a:rPr>
              <a:t> наявність сайту більше довіри і чи привабить більше клієнтів?</a:t>
            </a:r>
            <a:br>
              <a:rPr lang="uk-UA" sz="2500" b="1" dirty="0">
                <a:solidFill>
                  <a:schemeClr val="accent1">
                    <a:lumMod val="75000"/>
                  </a:schemeClr>
                </a:solidFill>
                <a:latin typeface="Times New Roman" panose="02020603050405020304" pitchFamily="18" charset="0"/>
                <a:cs typeface="Times New Roman" panose="02020603050405020304" pitchFamily="18" charset="0"/>
              </a:rPr>
            </a:br>
            <a:r>
              <a:rPr lang="uk-UA" sz="2500" b="1" dirty="0">
                <a:solidFill>
                  <a:schemeClr val="accent1">
                    <a:lumMod val="75000"/>
                  </a:schemeClr>
                </a:solidFill>
                <a:latin typeface="Times New Roman" panose="02020603050405020304" pitchFamily="18" charset="0"/>
                <a:cs typeface="Times New Roman" panose="02020603050405020304" pitchFamily="18" charset="0"/>
              </a:rPr>
              <a:t>Що краще сайт чи торгова сторінка у Інстаграм?</a:t>
            </a:r>
            <a:endParaRPr lang="ru-RU" sz="2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3F49A5A-E76B-4DA1-BF51-DB67658DF0B1}"/>
              </a:ext>
            </a:extLst>
          </p:cNvPr>
          <p:cNvSpPr>
            <a:spLocks noGrp="1"/>
          </p:cNvSpPr>
          <p:nvPr>
            <p:ph idx="1"/>
          </p:nvPr>
        </p:nvSpPr>
        <p:spPr>
          <a:xfrm>
            <a:off x="771089" y="1968238"/>
            <a:ext cx="10515600" cy="4351338"/>
          </a:xfrm>
        </p:spPr>
        <p:txBody>
          <a:bodyPr>
            <a:normAutofit fontScale="92500" lnSpcReduction="20000"/>
          </a:bodyPr>
          <a:lstStyle/>
          <a:p>
            <a:r>
              <a:rPr lang="uk-UA" sz="2500" dirty="0">
                <a:latin typeface="Times New Roman" panose="02020603050405020304" pitchFamily="18" charset="0"/>
                <a:cs typeface="Times New Roman" panose="02020603050405020304" pitchFamily="18" charset="0"/>
              </a:rPr>
              <a:t>Є категорії продуктів які доцільно продавати тільки через сайт.</a:t>
            </a:r>
          </a:p>
          <a:p>
            <a:r>
              <a:rPr lang="uk-UA" sz="2500" dirty="0">
                <a:latin typeface="Times New Roman" panose="02020603050405020304" pitchFamily="18" charset="0"/>
                <a:cs typeface="Times New Roman" panose="02020603050405020304" pitchFamily="18" charset="0"/>
              </a:rPr>
              <a:t>Контент для сайту створюється один раз потім редагується асортимент тощо.</a:t>
            </a:r>
          </a:p>
          <a:p>
            <a:r>
              <a:rPr lang="uk-UA" sz="2500" dirty="0">
                <a:latin typeface="Times New Roman" panose="02020603050405020304" pitchFamily="18" charset="0"/>
                <a:cs typeface="Times New Roman" panose="02020603050405020304" pitchFamily="18" charset="0"/>
              </a:rPr>
              <a:t>Контент у соціальних мережах потребує постійного оновлення, формування контент-планів, бажано бути на зв'язку 24/7 (тоді як сайт автоматизований і не потребує постійного відстежування).</a:t>
            </a:r>
          </a:p>
          <a:p>
            <a:r>
              <a:rPr lang="uk-UA" sz="2500" dirty="0">
                <a:latin typeface="Times New Roman" panose="02020603050405020304" pitchFamily="18" charset="0"/>
                <a:cs typeface="Times New Roman" panose="02020603050405020304" pitchFamily="18" charset="0"/>
              </a:rPr>
              <a:t>На сайті зазвичай замовляють 1 раз і важко утримати увагу клієнта особливо, якщо купують без реєстрації.</a:t>
            </a:r>
          </a:p>
          <a:p>
            <a:r>
              <a:rPr lang="uk-UA" sz="2500" dirty="0">
                <a:latin typeface="Times New Roman" panose="02020603050405020304" pitchFamily="18" charset="0"/>
                <a:cs typeface="Times New Roman" panose="02020603050405020304" pitchFamily="18" charset="0"/>
              </a:rPr>
              <a:t>Соціальні мережі надають можливість утримувати клієнта, постійно інформувати та мотивувати до покупки демонструючи товар, спілкуючись з аудиторією, демонструвати ефект….</a:t>
            </a:r>
          </a:p>
          <a:p>
            <a:r>
              <a:rPr lang="uk-UA" sz="2500" dirty="0">
                <a:latin typeface="Times New Roman" panose="02020603050405020304" pitchFamily="18" charset="0"/>
                <a:cs typeface="Times New Roman" panose="02020603050405020304" pitchFamily="18" charset="0"/>
              </a:rPr>
              <a:t>Наявність сайту та посилання на нього у шапці профілю не гарантує більше клієнтів але підтримує гарну думку про власника магазина.</a:t>
            </a:r>
          </a:p>
          <a:p>
            <a:r>
              <a:rPr lang="uk-UA" sz="2500" dirty="0">
                <a:latin typeface="Times New Roman" panose="02020603050405020304" pitchFamily="18" charset="0"/>
                <a:cs typeface="Times New Roman" panose="02020603050405020304" pitchFamily="18" charset="0"/>
              </a:rPr>
              <a:t>Для внесення змін на сайт необхідний час, розпорядчі документи, фахівці. В соціальній мережі корегувати контент швидше і простіше.</a:t>
            </a:r>
            <a:endParaRPr lang="ru-RU"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417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73B20B-E842-45E3-9E49-BCF60C863C68}"/>
              </a:ext>
            </a:extLst>
          </p:cNvPr>
          <p:cNvSpPr>
            <a:spLocks noGrp="1"/>
          </p:cNvSpPr>
          <p:nvPr>
            <p:ph type="title"/>
          </p:nvPr>
        </p:nvSpPr>
        <p:spPr>
          <a:xfrm>
            <a:off x="0" y="556440"/>
            <a:ext cx="10515600" cy="1325563"/>
          </a:xfrm>
        </p:spPr>
        <p:txBody>
          <a:bodyPr>
            <a:normAutofit fontScale="90000"/>
          </a:bodyPr>
          <a:lstStyle/>
          <a:p>
            <a:pPr algn="ctr">
              <a:lnSpc>
                <a:spcPct val="150000"/>
              </a:lnSpc>
            </a:pPr>
            <a:br>
              <a:rPr lang="uk-UA" dirty="0">
                <a:solidFill>
                  <a:schemeClr val="accent5">
                    <a:lumMod val="75000"/>
                  </a:schemeClr>
                </a:solidFill>
                <a:latin typeface="Times New Roman" panose="02020603050405020304" pitchFamily="18" charset="0"/>
                <a:cs typeface="Times New Roman" panose="02020603050405020304" pitchFamily="18" charset="0"/>
              </a:rPr>
            </a:br>
            <a:br>
              <a:rPr lang="uk-UA" dirty="0">
                <a:solidFill>
                  <a:schemeClr val="accent5">
                    <a:lumMod val="75000"/>
                  </a:schemeClr>
                </a:solidFill>
                <a:latin typeface="Times New Roman" panose="02020603050405020304" pitchFamily="18" charset="0"/>
                <a:cs typeface="Times New Roman" panose="02020603050405020304" pitchFamily="18" charset="0"/>
              </a:rPr>
            </a:br>
            <a:r>
              <a:rPr lang="uk-UA" dirty="0">
                <a:solidFill>
                  <a:schemeClr val="accent5">
                    <a:lumMod val="75000"/>
                  </a:schemeClr>
                </a:solidFill>
                <a:latin typeface="Times New Roman" panose="02020603050405020304" pitchFamily="18" charset="0"/>
                <a:cs typeface="Times New Roman" panose="02020603050405020304" pitchFamily="18" charset="0"/>
              </a:rPr>
              <a:t>ПРОСУВАННЯ ФАХІВЦЯ</a:t>
            </a:r>
            <a:endParaRPr lang="ru-RU"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33614018-3E5F-83B8-3B83-3062CD371E8C}"/>
              </a:ext>
            </a:extLst>
          </p:cNvPr>
          <p:cNvPicPr>
            <a:picLocks noChangeAspect="1"/>
          </p:cNvPicPr>
          <p:nvPr/>
        </p:nvPicPr>
        <p:blipFill rotWithShape="1">
          <a:blip r:embed="rId2">
            <a:extLst>
              <a:ext uri="{28A0092B-C50C-407E-A947-70E740481C1C}">
                <a14:useLocalDpi xmlns:a14="http://schemas.microsoft.com/office/drawing/2010/main" val="0"/>
              </a:ext>
            </a:extLst>
          </a:blip>
          <a:srcRect t="10226" b="5837"/>
          <a:stretch/>
        </p:blipFill>
        <p:spPr>
          <a:xfrm>
            <a:off x="6912794" y="2705100"/>
            <a:ext cx="4382976" cy="3122399"/>
          </a:xfrm>
          <a:prstGeom prst="rect">
            <a:avLst/>
          </a:prstGeom>
        </p:spPr>
      </p:pic>
    </p:spTree>
    <p:extLst>
      <p:ext uri="{BB962C8B-B14F-4D97-AF65-F5344CB8AC3E}">
        <p14:creationId xmlns:p14="http://schemas.microsoft.com/office/powerpoint/2010/main" val="545571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F07AD4C-C3F9-8E33-2A75-F4C32D486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318" y="2273300"/>
            <a:ext cx="2832100" cy="4584700"/>
          </a:xfrm>
          <a:prstGeom prst="rect">
            <a:avLst/>
          </a:prstGeom>
        </p:spPr>
      </p:pic>
      <p:pic>
        <p:nvPicPr>
          <p:cNvPr id="9" name="Рисунок 8">
            <a:extLst>
              <a:ext uri="{FF2B5EF4-FFF2-40B4-BE49-F238E27FC236}">
                <a16:creationId xmlns:a16="http://schemas.microsoft.com/office/drawing/2014/main" id="{9D4E2EC8-8593-CB60-5CC6-0FB19651A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2262" y="2273300"/>
            <a:ext cx="2832100" cy="4584700"/>
          </a:xfrm>
          <a:prstGeom prst="rect">
            <a:avLst/>
          </a:prstGeom>
        </p:spPr>
      </p:pic>
      <p:pic>
        <p:nvPicPr>
          <p:cNvPr id="11" name="Рисунок 10">
            <a:extLst>
              <a:ext uri="{FF2B5EF4-FFF2-40B4-BE49-F238E27FC236}">
                <a16:creationId xmlns:a16="http://schemas.microsoft.com/office/drawing/2014/main" id="{4F1C5914-2EBD-0493-4369-6A31E8FF555B}"/>
              </a:ext>
            </a:extLst>
          </p:cNvPr>
          <p:cNvPicPr>
            <a:picLocks noChangeAspect="1"/>
          </p:cNvPicPr>
          <p:nvPr/>
        </p:nvPicPr>
        <p:blipFill rotWithShape="1">
          <a:blip r:embed="rId4">
            <a:extLst>
              <a:ext uri="{28A0092B-C50C-407E-A947-70E740481C1C}">
                <a14:useLocalDpi xmlns:a14="http://schemas.microsoft.com/office/drawing/2010/main" val="0"/>
              </a:ext>
            </a:extLst>
          </a:blip>
          <a:srcRect l="4767" t="1887" r="17001"/>
          <a:stretch/>
        </p:blipFill>
        <p:spPr>
          <a:xfrm>
            <a:off x="9536431" y="150000"/>
            <a:ext cx="2350812" cy="3729000"/>
          </a:xfrm>
          <a:prstGeom prst="rect">
            <a:avLst/>
          </a:prstGeom>
        </p:spPr>
      </p:pic>
      <p:pic>
        <p:nvPicPr>
          <p:cNvPr id="13" name="Рисунок 12">
            <a:extLst>
              <a:ext uri="{FF2B5EF4-FFF2-40B4-BE49-F238E27FC236}">
                <a16:creationId xmlns:a16="http://schemas.microsoft.com/office/drawing/2014/main" id="{E955BD71-3F44-7338-E323-5B3B334AB9F7}"/>
              </a:ext>
            </a:extLst>
          </p:cNvPr>
          <p:cNvPicPr>
            <a:picLocks noChangeAspect="1"/>
          </p:cNvPicPr>
          <p:nvPr/>
        </p:nvPicPr>
        <p:blipFill rotWithShape="1">
          <a:blip r:embed="rId5">
            <a:extLst>
              <a:ext uri="{28A0092B-C50C-407E-A947-70E740481C1C}">
                <a14:useLocalDpi xmlns:a14="http://schemas.microsoft.com/office/drawing/2010/main" val="0"/>
              </a:ext>
            </a:extLst>
          </a:blip>
          <a:srcRect t="17327" b="21857"/>
          <a:stretch/>
        </p:blipFill>
        <p:spPr>
          <a:xfrm>
            <a:off x="158532" y="2442350"/>
            <a:ext cx="3161109" cy="4170750"/>
          </a:xfrm>
          <a:prstGeom prst="rect">
            <a:avLst/>
          </a:prstGeom>
        </p:spPr>
      </p:pic>
      <p:pic>
        <p:nvPicPr>
          <p:cNvPr id="15" name="Рисунок 14">
            <a:extLst>
              <a:ext uri="{FF2B5EF4-FFF2-40B4-BE49-F238E27FC236}">
                <a16:creationId xmlns:a16="http://schemas.microsoft.com/office/drawing/2014/main" id="{D2A6BC81-2657-7BD1-CA80-E9D5FD3E2E5A}"/>
              </a:ext>
            </a:extLst>
          </p:cNvPr>
          <p:cNvPicPr>
            <a:picLocks noChangeAspect="1"/>
          </p:cNvPicPr>
          <p:nvPr/>
        </p:nvPicPr>
        <p:blipFill rotWithShape="1">
          <a:blip r:embed="rId6">
            <a:extLst>
              <a:ext uri="{28A0092B-C50C-407E-A947-70E740481C1C}">
                <a14:useLocalDpi xmlns:a14="http://schemas.microsoft.com/office/drawing/2010/main" val="0"/>
              </a:ext>
            </a:extLst>
          </a:blip>
          <a:srcRect l="14814" t="8945" r="14315" b="2471"/>
          <a:stretch/>
        </p:blipFill>
        <p:spPr>
          <a:xfrm>
            <a:off x="9353557" y="4175393"/>
            <a:ext cx="2533686" cy="2570104"/>
          </a:xfrm>
          <a:prstGeom prst="rect">
            <a:avLst/>
          </a:prstGeom>
        </p:spPr>
      </p:pic>
      <p:sp>
        <p:nvSpPr>
          <p:cNvPr id="16" name="Заголовок 1">
            <a:extLst>
              <a:ext uri="{FF2B5EF4-FFF2-40B4-BE49-F238E27FC236}">
                <a16:creationId xmlns:a16="http://schemas.microsoft.com/office/drawing/2014/main" id="{55B2985F-1C97-C450-7BEF-4A26E9E7C6DE}"/>
              </a:ext>
            </a:extLst>
          </p:cNvPr>
          <p:cNvSpPr>
            <a:spLocks noGrp="1"/>
          </p:cNvSpPr>
          <p:nvPr>
            <p:ph type="title"/>
          </p:nvPr>
        </p:nvSpPr>
        <p:spPr>
          <a:xfrm>
            <a:off x="-279400" y="-662782"/>
            <a:ext cx="10515600" cy="1325563"/>
          </a:xfrm>
        </p:spPr>
        <p:txBody>
          <a:bodyPr>
            <a:normAutofit fontScale="90000"/>
          </a:bodyPr>
          <a:lstStyle/>
          <a:p>
            <a:pPr algn="ctr">
              <a:lnSpc>
                <a:spcPct val="150000"/>
              </a:lnSpc>
            </a:pPr>
            <a:br>
              <a:rPr lang="uk-UA" dirty="0">
                <a:solidFill>
                  <a:schemeClr val="accent5">
                    <a:lumMod val="75000"/>
                  </a:schemeClr>
                </a:solidFill>
                <a:latin typeface="Times New Roman" panose="02020603050405020304" pitchFamily="18" charset="0"/>
                <a:cs typeface="Times New Roman" panose="02020603050405020304" pitchFamily="18" charset="0"/>
              </a:rPr>
            </a:br>
            <a:br>
              <a:rPr lang="uk-UA" dirty="0">
                <a:solidFill>
                  <a:schemeClr val="accent5">
                    <a:lumMod val="75000"/>
                  </a:schemeClr>
                </a:solidFill>
                <a:latin typeface="Times New Roman" panose="02020603050405020304" pitchFamily="18" charset="0"/>
                <a:cs typeface="Times New Roman" panose="02020603050405020304" pitchFamily="18" charset="0"/>
              </a:rPr>
            </a:br>
            <a:r>
              <a:rPr lang="uk-UA" sz="7800" dirty="0">
                <a:solidFill>
                  <a:srgbClr val="EE4D3F"/>
                </a:solidFill>
                <a:latin typeface="Times New Roman" panose="02020603050405020304" pitchFamily="18" charset="0"/>
                <a:cs typeface="Times New Roman" panose="02020603050405020304" pitchFamily="18" charset="0"/>
              </a:rPr>
              <a:t>А</a:t>
            </a:r>
            <a:r>
              <a:rPr lang="uk-UA" dirty="0">
                <a:solidFill>
                  <a:srgbClr val="EE4D3F"/>
                </a:solidFill>
                <a:latin typeface="Times New Roman" panose="02020603050405020304" pitchFamily="18" charset="0"/>
                <a:cs typeface="Times New Roman" panose="02020603050405020304" pitchFamily="18" charset="0"/>
              </a:rPr>
              <a:t>даптивний контент</a:t>
            </a:r>
            <a:endParaRPr lang="ru-RU" dirty="0">
              <a:solidFill>
                <a:srgbClr val="EE4D3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748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533FFE-3BB1-40FA-B548-95CAD41C97D1}"/>
              </a:ext>
            </a:extLst>
          </p:cNvPr>
          <p:cNvSpPr>
            <a:spLocks noGrp="1"/>
          </p:cNvSpPr>
          <p:nvPr>
            <p:ph type="title"/>
          </p:nvPr>
        </p:nvSpPr>
        <p:spPr>
          <a:xfrm>
            <a:off x="838200" y="583239"/>
            <a:ext cx="10515600" cy="1325563"/>
          </a:xfrm>
        </p:spPr>
        <p:txBody>
          <a:bodyPr>
            <a:normAutofit fontScale="90000"/>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Часто ведеться пошук фахівців через соціальні мережі - ваша сторінка має продавати вас як фахівця/спеціаліста:</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1D3EE32-CED8-46A8-BE24-E887072C94DD}"/>
              </a:ext>
            </a:extLst>
          </p:cNvPr>
          <p:cNvSpPr>
            <a:spLocks noGrp="1"/>
          </p:cNvSpPr>
          <p:nvPr>
            <p:ph idx="1"/>
          </p:nvPr>
        </p:nvSpPr>
        <p:spPr>
          <a:xfrm>
            <a:off x="838200" y="2245075"/>
            <a:ext cx="10515600" cy="4351338"/>
          </a:xfrm>
        </p:spPr>
        <p:txBody>
          <a:bodyPr/>
          <a:lstStyle/>
          <a:p>
            <a:r>
              <a:rPr lang="uk-UA" dirty="0">
                <a:latin typeface="Times New Roman" panose="02020603050405020304" pitchFamily="18" charset="0"/>
                <a:cs typeface="Times New Roman" panose="02020603050405020304" pitchFamily="18" charset="0"/>
              </a:rPr>
              <a:t>Професійний контент</a:t>
            </a:r>
          </a:p>
          <a:p>
            <a:r>
              <a:rPr lang="uk-UA" dirty="0">
                <a:latin typeface="Times New Roman" panose="02020603050405020304" pitchFamily="18" charset="0"/>
                <a:cs typeface="Times New Roman" panose="02020603050405020304" pitchFamily="18" charset="0"/>
              </a:rPr>
              <a:t>Пости</a:t>
            </a:r>
          </a:p>
          <a:p>
            <a:r>
              <a:rPr lang="uk-UA" dirty="0">
                <a:latin typeface="Times New Roman" panose="02020603050405020304" pitchFamily="18" charset="0"/>
                <a:cs typeface="Times New Roman" panose="02020603050405020304" pitchFamily="18" charset="0"/>
              </a:rPr>
              <a:t>Через власний контент показати сильні сторони</a:t>
            </a:r>
          </a:p>
          <a:p>
            <a:r>
              <a:rPr lang="uk-UA" dirty="0">
                <a:latin typeface="Times New Roman" panose="02020603050405020304" pitchFamily="18" charset="0"/>
                <a:cs typeface="Times New Roman" panose="02020603050405020304" pitchFamily="18" charset="0"/>
              </a:rPr>
              <a:t>Хобі</a:t>
            </a:r>
          </a:p>
          <a:p>
            <a:r>
              <a:rPr lang="uk-UA" dirty="0">
                <a:latin typeface="Times New Roman" panose="02020603050405020304" pitchFamily="18" charset="0"/>
                <a:cs typeface="Times New Roman" panose="02020603050405020304" pitchFamily="18" charset="0"/>
              </a:rPr>
              <a:t>Цитувати новини</a:t>
            </a:r>
          </a:p>
          <a:p>
            <a:r>
              <a:rPr lang="uk-UA" dirty="0">
                <a:latin typeface="Times New Roman" panose="02020603050405020304" pitchFamily="18" charset="0"/>
                <a:cs typeface="Times New Roman" panose="02020603050405020304" pitchFamily="18" charset="0"/>
              </a:rPr>
              <a:t>Цитувати фахівців</a:t>
            </a:r>
          </a:p>
          <a:p>
            <a:r>
              <a:rPr lang="uk-UA" dirty="0">
                <a:latin typeface="Times New Roman" panose="02020603050405020304" pitchFamily="18" charset="0"/>
                <a:cs typeface="Times New Roman" panose="02020603050405020304" pitchFamily="18" charset="0"/>
              </a:rPr>
              <a:t>Бути в темі блогу</a:t>
            </a:r>
          </a:p>
          <a:p>
            <a:r>
              <a:rPr lang="uk-UA" dirty="0">
                <a:latin typeface="Times New Roman" panose="02020603050405020304" pitchFamily="18" charset="0"/>
                <a:cs typeface="Times New Roman" panose="02020603050405020304" pitchFamily="18" charset="0"/>
              </a:rPr>
              <a:t>Формувати вірусний контент </a:t>
            </a: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FC3843E7-F7DE-4D7D-A01E-9633A9087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376" y="3698146"/>
            <a:ext cx="3350207" cy="2688541"/>
          </a:xfrm>
          <a:prstGeom prst="rect">
            <a:avLst/>
          </a:prstGeom>
        </p:spPr>
      </p:pic>
    </p:spTree>
    <p:extLst>
      <p:ext uri="{BB962C8B-B14F-4D97-AF65-F5344CB8AC3E}">
        <p14:creationId xmlns:p14="http://schemas.microsoft.com/office/powerpoint/2010/main" val="2639984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F65A27-0333-4C1B-9F62-069E6592DCA0}"/>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Етапи просування себе як спеціаліста</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501D54D-125C-409F-9227-2AB280BAB6E4}"/>
              </a:ext>
            </a:extLst>
          </p:cNvPr>
          <p:cNvSpPr>
            <a:spLocks noGrp="1"/>
          </p:cNvSpPr>
          <p:nvPr>
            <p:ph idx="1"/>
          </p:nvPr>
        </p:nvSpPr>
        <p:spPr>
          <a:xfrm>
            <a:off x="738020" y="1857659"/>
            <a:ext cx="10515600" cy="4351338"/>
          </a:xfrm>
        </p:spPr>
        <p:txBody>
          <a:bodyPr>
            <a:normAutofit fontScale="77500" lnSpcReduction="20000"/>
          </a:bodyPr>
          <a:lstStyle/>
          <a:p>
            <a:r>
              <a:rPr lang="uk-UA" dirty="0">
                <a:latin typeface="Times New Roman" panose="02020603050405020304" pitchFamily="18" charset="0"/>
                <a:cs typeface="Times New Roman" panose="02020603050405020304" pitchFamily="18" charset="0"/>
              </a:rPr>
              <a:t>Створення сторінки</a:t>
            </a:r>
          </a:p>
          <a:p>
            <a:r>
              <a:rPr lang="uk-UA" dirty="0">
                <a:latin typeface="Times New Roman" panose="02020603050405020304" pitchFamily="18" charset="0"/>
                <a:cs typeface="Times New Roman" panose="02020603050405020304" pitchFamily="18" charset="0"/>
              </a:rPr>
              <a:t>Наповнення сторінки постами, фото та відео, що розкаже про ідею вашого блогу.</a:t>
            </a:r>
          </a:p>
          <a:p>
            <a:r>
              <a:rPr lang="uk-UA" dirty="0">
                <a:latin typeface="Times New Roman" panose="02020603050405020304" pitchFamily="18" charset="0"/>
                <a:cs typeface="Times New Roman" panose="02020603050405020304" pitchFamily="18" charset="0"/>
              </a:rPr>
              <a:t>Запрошувати підписників (інформувати оточення про себе як спеціаліста)</a:t>
            </a:r>
          </a:p>
          <a:p>
            <a:r>
              <a:rPr lang="uk-UA" u="sng" dirty="0">
                <a:highlight>
                  <a:srgbClr val="C0C0C0"/>
                </a:highlight>
                <a:latin typeface="Times New Roman" panose="02020603050405020304" pitchFamily="18" charset="0"/>
                <a:cs typeface="Times New Roman" panose="02020603050405020304" pitchFamily="18" charset="0"/>
              </a:rPr>
              <a:t>Бути в темі свого блогу</a:t>
            </a:r>
          </a:p>
          <a:p>
            <a:r>
              <a:rPr lang="uk-UA" dirty="0">
                <a:latin typeface="Times New Roman" panose="02020603050405020304" pitchFamily="18" charset="0"/>
                <a:cs typeface="Times New Roman" panose="02020603050405020304" pitchFamily="18" charset="0"/>
              </a:rPr>
              <a:t>Надсилати запрошення у повідомлення з інформацією про послуги які ви пропонуєте, проводити маркетингові заходи, керуватися інструментами для просування (хештеги, </a:t>
            </a:r>
            <a:r>
              <a:rPr lang="uk-UA" dirty="0" err="1">
                <a:latin typeface="Times New Roman" panose="02020603050405020304" pitchFamily="18" charset="0"/>
                <a:cs typeface="Times New Roman" panose="02020603050405020304" pitchFamily="18" charset="0"/>
              </a:rPr>
              <a:t>геолокації</a:t>
            </a:r>
            <a:r>
              <a:rPr lang="uk-UA" dirty="0">
                <a:latin typeface="Times New Roman" panose="02020603050405020304" pitchFamily="18" charset="0"/>
                <a:cs typeface="Times New Roman" panose="02020603050405020304" pitchFamily="18" charset="0"/>
              </a:rPr>
              <a:t>, відмітки тощо).</a:t>
            </a:r>
          </a:p>
          <a:p>
            <a:r>
              <a:rPr lang="uk-UA" dirty="0">
                <a:latin typeface="Times New Roman" panose="02020603050405020304" pitchFamily="18" charset="0"/>
                <a:cs typeface="Times New Roman" panose="02020603050405020304" pitchFamily="18" charset="0"/>
              </a:rPr>
              <a:t>Щодня знімати (прокручувати) історії (</a:t>
            </a:r>
            <a:r>
              <a:rPr lang="uk-UA" dirty="0" err="1">
                <a:latin typeface="Times New Roman" panose="02020603050405020304" pitchFamily="18" charset="0"/>
                <a:cs typeface="Times New Roman" panose="02020603050405020304" pitchFamily="18" charset="0"/>
              </a:rPr>
              <a:t>сторіз</a:t>
            </a:r>
            <a:r>
              <a:rPr lang="uk-UA" dirty="0">
                <a:latin typeface="Times New Roman" panose="02020603050405020304" pitchFamily="18" charset="0"/>
                <a:cs typeface="Times New Roman" panose="02020603050405020304" pitchFamily="18" charset="0"/>
              </a:rPr>
              <a:t>)</a:t>
            </a:r>
          </a:p>
          <a:p>
            <a:r>
              <a:rPr lang="uk-UA" dirty="0">
                <a:latin typeface="Times New Roman" panose="02020603050405020304" pitchFamily="18" charset="0"/>
                <a:cs typeface="Times New Roman" panose="02020603050405020304" pitchFamily="18" charset="0"/>
              </a:rPr>
              <a:t>Демонструвати досягнення (Наприклад спеціаліст з </a:t>
            </a:r>
            <a:r>
              <a:rPr lang="uk-UA" dirty="0" err="1">
                <a:latin typeface="Times New Roman" panose="02020603050405020304" pitchFamily="18" charset="0"/>
                <a:cs typeface="Times New Roman" panose="02020603050405020304" pitchFamily="18" charset="0"/>
              </a:rPr>
              <a:t>таргетингу</a:t>
            </a:r>
            <a:r>
              <a:rPr lang="uk-UA" dirty="0">
                <a:latin typeface="Times New Roman" panose="02020603050405020304" pitchFamily="18" charset="0"/>
                <a:cs typeface="Times New Roman" panose="02020603050405020304" pitchFamily="18" charset="0"/>
              </a:rPr>
              <a:t> має показати якість в роботі показати, що він  не зливає бюджет , а збільшує продажі (підписників). </a:t>
            </a:r>
          </a:p>
          <a:p>
            <a:r>
              <a:rPr lang="uk-UA" dirty="0">
                <a:latin typeface="Times New Roman" panose="02020603050405020304" pitchFamily="18" charset="0"/>
                <a:cs typeface="Times New Roman" panose="02020603050405020304" pitchFamily="18" charset="0"/>
              </a:rPr>
              <a:t>Привести докази результатів роботи.</a:t>
            </a:r>
          </a:p>
          <a:p>
            <a:r>
              <a:rPr lang="uk-UA" dirty="0">
                <a:latin typeface="Times New Roman" panose="02020603050405020304" pitchFamily="18" charset="0"/>
                <a:cs typeface="Times New Roman" panose="02020603050405020304" pitchFamily="18" charset="0"/>
              </a:rPr>
              <a:t>Надавати </a:t>
            </a:r>
            <a:r>
              <a:rPr lang="uk-UA" dirty="0">
                <a:highlight>
                  <a:srgbClr val="C0C0C0"/>
                </a:highlight>
                <a:latin typeface="Times New Roman" panose="02020603050405020304" pitchFamily="18" charset="0"/>
                <a:cs typeface="Times New Roman" panose="02020603050405020304" pitchFamily="18" charset="0"/>
              </a:rPr>
              <a:t>соціальні докази </a:t>
            </a:r>
            <a:r>
              <a:rPr lang="uk-UA" dirty="0">
                <a:latin typeface="Times New Roman" panose="02020603050405020304" pitchFamily="18" charset="0"/>
                <a:cs typeface="Times New Roman" panose="02020603050405020304" pitchFamily="18" charset="0"/>
              </a:rPr>
              <a:t>задоволених клієнтів.</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9AEB07B-D3B8-44CA-A7BC-8D9F3B8D3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346" y="537043"/>
            <a:ext cx="1437563" cy="1153645"/>
          </a:xfrm>
          <a:prstGeom prst="rect">
            <a:avLst/>
          </a:prstGeom>
        </p:spPr>
      </p:pic>
    </p:spTree>
    <p:extLst>
      <p:ext uri="{BB962C8B-B14F-4D97-AF65-F5344CB8AC3E}">
        <p14:creationId xmlns:p14="http://schemas.microsoft.com/office/powerpoint/2010/main" val="2052214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F0BF17E-6C1E-67B0-9155-B5BC40857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833" y="-822"/>
            <a:ext cx="3613910" cy="6627229"/>
          </a:xfrm>
          <a:prstGeom prst="rect">
            <a:avLst/>
          </a:prstGeom>
        </p:spPr>
      </p:pic>
      <p:pic>
        <p:nvPicPr>
          <p:cNvPr id="9" name="Рисунок 8">
            <a:extLst>
              <a:ext uri="{FF2B5EF4-FFF2-40B4-BE49-F238E27FC236}">
                <a16:creationId xmlns:a16="http://schemas.microsoft.com/office/drawing/2014/main" id="{37498D1C-39CD-029A-BF5E-95EA7EBE1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375" y="4276724"/>
            <a:ext cx="2114625" cy="2442887"/>
          </a:xfrm>
          <a:prstGeom prst="rect">
            <a:avLst/>
          </a:prstGeom>
          <a:ln>
            <a:noFill/>
          </a:ln>
          <a:effectLst>
            <a:softEdge rad="112500"/>
          </a:effectLst>
        </p:spPr>
      </p:pic>
      <p:cxnSp>
        <p:nvCxnSpPr>
          <p:cNvPr id="11" name="Прямая со стрелкой 10">
            <a:extLst>
              <a:ext uri="{FF2B5EF4-FFF2-40B4-BE49-F238E27FC236}">
                <a16:creationId xmlns:a16="http://schemas.microsoft.com/office/drawing/2014/main" id="{5A1BE801-6BC6-EE8A-5852-E2658F89BFCF}"/>
              </a:ext>
            </a:extLst>
          </p:cNvPr>
          <p:cNvCxnSpPr/>
          <p:nvPr/>
        </p:nvCxnSpPr>
        <p:spPr>
          <a:xfrm>
            <a:off x="5353050" y="6486525"/>
            <a:ext cx="336232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13" name="Рисунок 12">
            <a:extLst>
              <a:ext uri="{FF2B5EF4-FFF2-40B4-BE49-F238E27FC236}">
                <a16:creationId xmlns:a16="http://schemas.microsoft.com/office/drawing/2014/main" id="{3E2CDDD2-025F-46F1-0555-FC7BA7541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8256"/>
            <a:ext cx="2791178" cy="4268468"/>
          </a:xfrm>
          <a:prstGeom prst="rect">
            <a:avLst/>
          </a:prstGeom>
          <a:ln>
            <a:noFill/>
          </a:ln>
          <a:effectLst>
            <a:softEdge rad="112500"/>
          </a:effectLst>
        </p:spPr>
      </p:pic>
      <p:cxnSp>
        <p:nvCxnSpPr>
          <p:cNvPr id="14" name="Прямая со стрелкой 13">
            <a:extLst>
              <a:ext uri="{FF2B5EF4-FFF2-40B4-BE49-F238E27FC236}">
                <a16:creationId xmlns:a16="http://schemas.microsoft.com/office/drawing/2014/main" id="{EBCF3E26-0EA6-EB47-2D87-893CB3EA32F7}"/>
              </a:ext>
            </a:extLst>
          </p:cNvPr>
          <p:cNvCxnSpPr/>
          <p:nvPr/>
        </p:nvCxnSpPr>
        <p:spPr>
          <a:xfrm>
            <a:off x="5248275" y="1543050"/>
            <a:ext cx="336232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7" name="Рисунок 6">
            <a:extLst>
              <a:ext uri="{FF2B5EF4-FFF2-40B4-BE49-F238E27FC236}">
                <a16:creationId xmlns:a16="http://schemas.microsoft.com/office/drawing/2014/main" id="{D64114AC-B5F0-098E-30B8-F4E93848302F}"/>
              </a:ext>
            </a:extLst>
          </p:cNvPr>
          <p:cNvPicPr>
            <a:picLocks noChangeAspect="1"/>
          </p:cNvPicPr>
          <p:nvPr/>
        </p:nvPicPr>
        <p:blipFill rotWithShape="1">
          <a:blip r:embed="rId5">
            <a:extLst>
              <a:ext uri="{28A0092B-C50C-407E-A947-70E740481C1C}">
                <a14:useLocalDpi xmlns:a14="http://schemas.microsoft.com/office/drawing/2010/main" val="0"/>
              </a:ext>
            </a:extLst>
          </a:blip>
          <a:srcRect t="6754" b="3377"/>
          <a:stretch/>
        </p:blipFill>
        <p:spPr>
          <a:xfrm>
            <a:off x="259552" y="114098"/>
            <a:ext cx="3387958" cy="6605514"/>
          </a:xfrm>
          <a:prstGeom prst="rect">
            <a:avLst/>
          </a:prstGeom>
          <a:ln>
            <a:solidFill>
              <a:schemeClr val="tx2"/>
            </a:solidFill>
          </a:ln>
        </p:spPr>
      </p:pic>
    </p:spTree>
    <p:extLst>
      <p:ext uri="{BB962C8B-B14F-4D97-AF65-F5344CB8AC3E}">
        <p14:creationId xmlns:p14="http://schemas.microsoft.com/office/powerpoint/2010/main" val="630195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93A9773-3B69-DAFF-4279-6AC986F7D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40" y="284250"/>
            <a:ext cx="3532587" cy="6553203"/>
          </a:xfrm>
          <a:prstGeom prst="rect">
            <a:avLst/>
          </a:prstGeom>
          <a:ln>
            <a:solidFill>
              <a:schemeClr val="accent6">
                <a:lumMod val="75000"/>
              </a:schemeClr>
            </a:solidFill>
          </a:ln>
        </p:spPr>
      </p:pic>
      <p:pic>
        <p:nvPicPr>
          <p:cNvPr id="5" name="Рисунок 4">
            <a:extLst>
              <a:ext uri="{FF2B5EF4-FFF2-40B4-BE49-F238E27FC236}">
                <a16:creationId xmlns:a16="http://schemas.microsoft.com/office/drawing/2014/main" id="{C3DBC262-1CB7-FECF-A75E-19A05D050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205" y="284250"/>
            <a:ext cx="3609380" cy="6553203"/>
          </a:xfrm>
          <a:prstGeom prst="rect">
            <a:avLst/>
          </a:prstGeom>
          <a:ln>
            <a:solidFill>
              <a:schemeClr val="accent6">
                <a:lumMod val="75000"/>
              </a:schemeClr>
            </a:solidFill>
          </a:ln>
        </p:spPr>
      </p:pic>
      <p:pic>
        <p:nvPicPr>
          <p:cNvPr id="6" name="Рисунок 5">
            <a:extLst>
              <a:ext uri="{FF2B5EF4-FFF2-40B4-BE49-F238E27FC236}">
                <a16:creationId xmlns:a16="http://schemas.microsoft.com/office/drawing/2014/main" id="{FA29B053-2023-7CE5-29DB-4338A337F64E}"/>
              </a:ext>
            </a:extLst>
          </p:cNvPr>
          <p:cNvPicPr>
            <a:picLocks noChangeAspect="1"/>
          </p:cNvPicPr>
          <p:nvPr/>
        </p:nvPicPr>
        <p:blipFill rotWithShape="1">
          <a:blip r:embed="rId3">
            <a:extLst>
              <a:ext uri="{28A0092B-C50C-407E-A947-70E740481C1C}">
                <a14:useLocalDpi xmlns:a14="http://schemas.microsoft.com/office/drawing/2010/main" val="0"/>
              </a:ext>
            </a:extLst>
          </a:blip>
          <a:srcRect l="32972" t="11060" r="33136" b="70046"/>
          <a:stretch/>
        </p:blipFill>
        <p:spPr>
          <a:xfrm>
            <a:off x="8237267" y="1855641"/>
            <a:ext cx="3369404" cy="3410422"/>
          </a:xfrm>
          <a:prstGeom prst="rect">
            <a:avLst/>
          </a:prstGeom>
          <a:ln>
            <a:solidFill>
              <a:schemeClr val="accent6">
                <a:lumMod val="75000"/>
              </a:schemeClr>
            </a:solidFill>
          </a:ln>
        </p:spPr>
      </p:pic>
      <p:cxnSp>
        <p:nvCxnSpPr>
          <p:cNvPr id="10" name="Прямая со стрелкой 9">
            <a:extLst>
              <a:ext uri="{FF2B5EF4-FFF2-40B4-BE49-F238E27FC236}">
                <a16:creationId xmlns:a16="http://schemas.microsoft.com/office/drawing/2014/main" id="{2BD48072-724F-579A-DD04-13D987FAC612}"/>
              </a:ext>
            </a:extLst>
          </p:cNvPr>
          <p:cNvCxnSpPr>
            <a:cxnSpLocks/>
          </p:cNvCxnSpPr>
          <p:nvPr/>
        </p:nvCxnSpPr>
        <p:spPr>
          <a:xfrm>
            <a:off x="6096000" y="1437320"/>
            <a:ext cx="2141267" cy="10745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8930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DB73359-7DEB-6512-08B7-6C693A163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10" y="407166"/>
            <a:ext cx="2785514" cy="2821226"/>
          </a:xfrm>
          <a:prstGeom prst="rect">
            <a:avLst/>
          </a:prstGeom>
        </p:spPr>
      </p:pic>
      <p:pic>
        <p:nvPicPr>
          <p:cNvPr id="7" name="Рисунок 6">
            <a:extLst>
              <a:ext uri="{FF2B5EF4-FFF2-40B4-BE49-F238E27FC236}">
                <a16:creationId xmlns:a16="http://schemas.microsoft.com/office/drawing/2014/main" id="{6CD7EF95-0F89-8DB0-45E6-C9B9C0558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10" y="3538295"/>
            <a:ext cx="2785514" cy="2742103"/>
          </a:xfrm>
          <a:prstGeom prst="rect">
            <a:avLst/>
          </a:prstGeom>
        </p:spPr>
      </p:pic>
      <p:pic>
        <p:nvPicPr>
          <p:cNvPr id="9" name="Рисунок 8">
            <a:extLst>
              <a:ext uri="{FF2B5EF4-FFF2-40B4-BE49-F238E27FC236}">
                <a16:creationId xmlns:a16="http://schemas.microsoft.com/office/drawing/2014/main" id="{24A0506A-7488-DB83-A2DF-8917025A5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002" y="162930"/>
            <a:ext cx="3360610" cy="6092890"/>
          </a:xfrm>
          <a:prstGeom prst="rect">
            <a:avLst/>
          </a:prstGeom>
          <a:ln>
            <a:solidFill>
              <a:schemeClr val="bg2">
                <a:lumMod val="50000"/>
              </a:schemeClr>
            </a:solidFill>
          </a:ln>
        </p:spPr>
      </p:pic>
      <p:pic>
        <p:nvPicPr>
          <p:cNvPr id="11" name="Рисунок 10">
            <a:extLst>
              <a:ext uri="{FF2B5EF4-FFF2-40B4-BE49-F238E27FC236}">
                <a16:creationId xmlns:a16="http://schemas.microsoft.com/office/drawing/2014/main" id="{5CA7B930-B524-D126-A657-7ACB3A051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175" y="162930"/>
            <a:ext cx="3536541" cy="6532139"/>
          </a:xfrm>
          <a:prstGeom prst="rect">
            <a:avLst/>
          </a:prstGeom>
          <a:ln>
            <a:solidFill>
              <a:schemeClr val="bg2">
                <a:lumMod val="50000"/>
              </a:schemeClr>
            </a:solidFill>
          </a:ln>
        </p:spPr>
      </p:pic>
      <p:sp>
        <p:nvSpPr>
          <p:cNvPr id="14" name="Овал 13">
            <a:extLst>
              <a:ext uri="{FF2B5EF4-FFF2-40B4-BE49-F238E27FC236}">
                <a16:creationId xmlns:a16="http://schemas.microsoft.com/office/drawing/2014/main" id="{E07D95DC-A521-4CCA-2EA2-AA166C9644D6}"/>
              </a:ext>
            </a:extLst>
          </p:cNvPr>
          <p:cNvSpPr/>
          <p:nvPr/>
        </p:nvSpPr>
        <p:spPr>
          <a:xfrm>
            <a:off x="5267130" y="5603032"/>
            <a:ext cx="195943" cy="1772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a:extLst>
              <a:ext uri="{FF2B5EF4-FFF2-40B4-BE49-F238E27FC236}">
                <a16:creationId xmlns:a16="http://schemas.microsoft.com/office/drawing/2014/main" id="{7D8F3BF1-5527-539B-52AF-591F911996EB}"/>
              </a:ext>
            </a:extLst>
          </p:cNvPr>
          <p:cNvSpPr/>
          <p:nvPr/>
        </p:nvSpPr>
        <p:spPr>
          <a:xfrm rot="6989440" flipH="1">
            <a:off x="4046496" y="3568168"/>
            <a:ext cx="95223" cy="2954066"/>
          </a:xfrm>
          <a:prstGeom prst="downArrow">
            <a:avLst>
              <a:gd name="adj1" fmla="val 50000"/>
              <a:gd name="adj2" fmla="val 7854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3491761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6F4A612E-F650-473E-9C4E-2141597F0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84" y="174044"/>
            <a:ext cx="3412021" cy="6302146"/>
          </a:xfrm>
          <a:prstGeom prst="rect">
            <a:avLst/>
          </a:prstGeom>
          <a:ln>
            <a:solidFill>
              <a:schemeClr val="bg1">
                <a:lumMod val="85000"/>
              </a:schemeClr>
            </a:solidFill>
          </a:ln>
        </p:spPr>
      </p:pic>
      <p:pic>
        <p:nvPicPr>
          <p:cNvPr id="3" name="Рисунок 2">
            <a:extLst>
              <a:ext uri="{FF2B5EF4-FFF2-40B4-BE49-F238E27FC236}">
                <a16:creationId xmlns:a16="http://schemas.microsoft.com/office/drawing/2014/main" id="{BAF5C1B4-3150-E604-0171-368516FA2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767" y="66675"/>
            <a:ext cx="3496130" cy="6476190"/>
          </a:xfrm>
          <a:prstGeom prst="rect">
            <a:avLst/>
          </a:prstGeom>
          <a:ln>
            <a:solidFill>
              <a:schemeClr val="accent1"/>
            </a:solidFill>
          </a:ln>
        </p:spPr>
      </p:pic>
      <p:pic>
        <p:nvPicPr>
          <p:cNvPr id="4" name="Рисунок 3">
            <a:extLst>
              <a:ext uri="{FF2B5EF4-FFF2-40B4-BE49-F238E27FC236}">
                <a16:creationId xmlns:a16="http://schemas.microsoft.com/office/drawing/2014/main" id="{A477C022-AF99-59C6-28B2-3D9D48269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133" y="66675"/>
            <a:ext cx="3496130" cy="6489336"/>
          </a:xfrm>
          <a:prstGeom prst="rect">
            <a:avLst/>
          </a:prstGeom>
          <a:ln>
            <a:solidFill>
              <a:srgbClr val="FF3399"/>
            </a:solidFill>
          </a:ln>
        </p:spPr>
      </p:pic>
    </p:spTree>
    <p:extLst>
      <p:ext uri="{BB962C8B-B14F-4D97-AF65-F5344CB8AC3E}">
        <p14:creationId xmlns:p14="http://schemas.microsoft.com/office/powerpoint/2010/main" val="3064526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3AC455A-FA52-F5A7-D081-1A52CF6A8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9701" y="285181"/>
            <a:ext cx="3518462" cy="6424581"/>
          </a:xfrm>
          <a:prstGeom prst="rect">
            <a:avLst/>
          </a:prstGeom>
        </p:spPr>
      </p:pic>
      <p:pic>
        <p:nvPicPr>
          <p:cNvPr id="6" name="Рисунок 5">
            <a:extLst>
              <a:ext uri="{FF2B5EF4-FFF2-40B4-BE49-F238E27FC236}">
                <a16:creationId xmlns:a16="http://schemas.microsoft.com/office/drawing/2014/main" id="{3BF55ED1-59F2-AB96-8BD6-20157C57D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919" y="100551"/>
            <a:ext cx="3552451" cy="6609211"/>
          </a:xfrm>
          <a:prstGeom prst="rect">
            <a:avLst/>
          </a:prstGeom>
        </p:spPr>
      </p:pic>
      <p:pic>
        <p:nvPicPr>
          <p:cNvPr id="10" name="Рисунок 9">
            <a:extLst>
              <a:ext uri="{FF2B5EF4-FFF2-40B4-BE49-F238E27FC236}">
                <a16:creationId xmlns:a16="http://schemas.microsoft.com/office/drawing/2014/main" id="{16A00E85-CA8D-2FE6-A75B-1319F2925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80" y="148237"/>
            <a:ext cx="3552451" cy="6561525"/>
          </a:xfrm>
          <a:prstGeom prst="rect">
            <a:avLst/>
          </a:prstGeom>
        </p:spPr>
      </p:pic>
    </p:spTree>
    <p:extLst>
      <p:ext uri="{BB962C8B-B14F-4D97-AF65-F5344CB8AC3E}">
        <p14:creationId xmlns:p14="http://schemas.microsoft.com/office/powerpoint/2010/main" val="25686261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6631171-D4B4-4CDC-9BB0-139D5497E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032" y="463858"/>
            <a:ext cx="3778995" cy="5566299"/>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F468E623-473E-40E6-8F56-E8DDB9355525}"/>
              </a:ext>
            </a:extLst>
          </p:cNvPr>
          <p:cNvPicPr>
            <a:picLocks noChangeAspect="1"/>
          </p:cNvPicPr>
          <p:nvPr/>
        </p:nvPicPr>
        <p:blipFill rotWithShape="1">
          <a:blip r:embed="rId2">
            <a:extLst>
              <a:ext uri="{28A0092B-C50C-407E-A947-70E740481C1C}">
                <a14:useLocalDpi xmlns:a14="http://schemas.microsoft.com/office/drawing/2010/main" val="0"/>
              </a:ext>
            </a:extLst>
          </a:blip>
          <a:srcRect t="32350" r="66261" b="44644"/>
          <a:stretch/>
        </p:blipFill>
        <p:spPr>
          <a:xfrm>
            <a:off x="8759731" y="463858"/>
            <a:ext cx="2952159" cy="2965142"/>
          </a:xfrm>
          <a:prstGeom prst="rect">
            <a:avLst/>
          </a:prstGeom>
        </p:spPr>
      </p:pic>
      <p:pic>
        <p:nvPicPr>
          <p:cNvPr id="9" name="Рисунок 8">
            <a:extLst>
              <a:ext uri="{FF2B5EF4-FFF2-40B4-BE49-F238E27FC236}">
                <a16:creationId xmlns:a16="http://schemas.microsoft.com/office/drawing/2014/main" id="{43B5291C-99CD-4EED-9872-22893BA01E18}"/>
              </a:ext>
            </a:extLst>
          </p:cNvPr>
          <p:cNvPicPr>
            <a:picLocks noChangeAspect="1"/>
          </p:cNvPicPr>
          <p:nvPr/>
        </p:nvPicPr>
        <p:blipFill rotWithShape="1">
          <a:blip r:embed="rId2">
            <a:extLst>
              <a:ext uri="{28A0092B-C50C-407E-A947-70E740481C1C}">
                <a14:useLocalDpi xmlns:a14="http://schemas.microsoft.com/office/drawing/2010/main" val="0"/>
              </a:ext>
            </a:extLst>
          </a:blip>
          <a:srcRect l="32982" t="55316" r="33660" b="22355"/>
          <a:stretch/>
        </p:blipFill>
        <p:spPr>
          <a:xfrm>
            <a:off x="8759731" y="3568821"/>
            <a:ext cx="2952159" cy="2910583"/>
          </a:xfrm>
          <a:prstGeom prst="rect">
            <a:avLst/>
          </a:prstGeom>
          <a:ln>
            <a:solidFill>
              <a:schemeClr val="bg1">
                <a:lumMod val="85000"/>
              </a:schemeClr>
            </a:solidFill>
          </a:ln>
        </p:spPr>
      </p:pic>
      <p:cxnSp>
        <p:nvCxnSpPr>
          <p:cNvPr id="11" name="Прямая со стрелкой 10">
            <a:extLst>
              <a:ext uri="{FF2B5EF4-FFF2-40B4-BE49-F238E27FC236}">
                <a16:creationId xmlns:a16="http://schemas.microsoft.com/office/drawing/2014/main" id="{A8B903B5-E6BC-45E9-8A75-2E3FBD2091E4}"/>
              </a:ext>
            </a:extLst>
          </p:cNvPr>
          <p:cNvCxnSpPr>
            <a:cxnSpLocks/>
          </p:cNvCxnSpPr>
          <p:nvPr/>
        </p:nvCxnSpPr>
        <p:spPr>
          <a:xfrm>
            <a:off x="5282214" y="2355357"/>
            <a:ext cx="3477517" cy="0"/>
          </a:xfrm>
          <a:prstGeom prst="straightConnector1">
            <a:avLst/>
          </a:prstGeom>
          <a:ln w="38100">
            <a:solidFill>
              <a:srgbClr val="FFFF00"/>
            </a:solidFill>
            <a:tailEnd type="triangle"/>
          </a:ln>
        </p:spPr>
        <p:style>
          <a:lnRef idx="2">
            <a:schemeClr val="accent3"/>
          </a:lnRef>
          <a:fillRef idx="0">
            <a:schemeClr val="accent3"/>
          </a:fillRef>
          <a:effectRef idx="1">
            <a:schemeClr val="accent3"/>
          </a:effectRef>
          <a:fontRef idx="minor">
            <a:schemeClr val="tx1"/>
          </a:fontRef>
        </p:style>
      </p:cxnSp>
      <p:cxnSp>
        <p:nvCxnSpPr>
          <p:cNvPr id="12" name="Прямая со стрелкой 11">
            <a:extLst>
              <a:ext uri="{FF2B5EF4-FFF2-40B4-BE49-F238E27FC236}">
                <a16:creationId xmlns:a16="http://schemas.microsoft.com/office/drawing/2014/main" id="{E56CA86B-63EA-4363-B181-E557E8A23F1C}"/>
              </a:ext>
            </a:extLst>
          </p:cNvPr>
          <p:cNvCxnSpPr>
            <a:cxnSpLocks/>
          </p:cNvCxnSpPr>
          <p:nvPr/>
        </p:nvCxnSpPr>
        <p:spPr>
          <a:xfrm>
            <a:off x="5789721" y="3952043"/>
            <a:ext cx="2970010" cy="0"/>
          </a:xfrm>
          <a:prstGeom prst="straightConnector1">
            <a:avLst/>
          </a:prstGeom>
          <a:ln w="38100">
            <a:solidFill>
              <a:srgbClr val="FFFF00"/>
            </a:solidFill>
            <a:tailEnd type="triangle"/>
          </a:ln>
        </p:spPr>
        <p:style>
          <a:lnRef idx="2">
            <a:schemeClr val="accent3"/>
          </a:lnRef>
          <a:fillRef idx="0">
            <a:schemeClr val="accent3"/>
          </a:fillRef>
          <a:effectRef idx="1">
            <a:schemeClr val="accent3"/>
          </a:effectRef>
          <a:fontRef idx="minor">
            <a:schemeClr val="tx1"/>
          </a:fontRef>
        </p:style>
      </p:cxnSp>
      <p:pic>
        <p:nvPicPr>
          <p:cNvPr id="3" name="Рисунок 2">
            <a:extLst>
              <a:ext uri="{FF2B5EF4-FFF2-40B4-BE49-F238E27FC236}">
                <a16:creationId xmlns:a16="http://schemas.microsoft.com/office/drawing/2014/main" id="{CAE09078-9E25-3AF4-C725-3E73FAA86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10" y="85262"/>
            <a:ext cx="3421865" cy="6394142"/>
          </a:xfrm>
          <a:prstGeom prst="rect">
            <a:avLst/>
          </a:prstGeom>
        </p:spPr>
      </p:pic>
    </p:spTree>
    <p:extLst>
      <p:ext uri="{BB962C8B-B14F-4D97-AF65-F5344CB8AC3E}">
        <p14:creationId xmlns:p14="http://schemas.microsoft.com/office/powerpoint/2010/main" val="3391877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6D85475-4702-44E3-B078-2BB9F3B38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799" y="151001"/>
            <a:ext cx="4125280" cy="4088611"/>
          </a:xfrm>
          <a:prstGeom prst="rect">
            <a:avLst/>
          </a:prstGeom>
        </p:spPr>
      </p:pic>
      <p:pic>
        <p:nvPicPr>
          <p:cNvPr id="9" name="Рисунок 8">
            <a:extLst>
              <a:ext uri="{FF2B5EF4-FFF2-40B4-BE49-F238E27FC236}">
                <a16:creationId xmlns:a16="http://schemas.microsoft.com/office/drawing/2014/main" id="{005B666F-A00D-40A1-ABEC-999EF1148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634" y="2751588"/>
            <a:ext cx="3706180" cy="3706180"/>
          </a:xfrm>
          <a:prstGeom prst="rect">
            <a:avLst/>
          </a:prstGeom>
        </p:spPr>
      </p:pic>
      <p:pic>
        <p:nvPicPr>
          <p:cNvPr id="3" name="Рисунок 2">
            <a:extLst>
              <a:ext uri="{FF2B5EF4-FFF2-40B4-BE49-F238E27FC236}">
                <a16:creationId xmlns:a16="http://schemas.microsoft.com/office/drawing/2014/main" id="{BB0C4C83-FEBD-4E1D-8F4B-67511539A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690" y="151001"/>
            <a:ext cx="3120705" cy="4670084"/>
          </a:xfrm>
          <a:prstGeom prst="rect">
            <a:avLst/>
          </a:prstGeom>
        </p:spPr>
      </p:pic>
      <p:pic>
        <p:nvPicPr>
          <p:cNvPr id="4" name="Рисунок 3">
            <a:extLst>
              <a:ext uri="{FF2B5EF4-FFF2-40B4-BE49-F238E27FC236}">
                <a16:creationId xmlns:a16="http://schemas.microsoft.com/office/drawing/2014/main" id="{3551D5CF-5163-41D6-8BC4-7A59D6D41C95}"/>
              </a:ext>
            </a:extLst>
          </p:cNvPr>
          <p:cNvPicPr>
            <a:picLocks noChangeAspect="1"/>
          </p:cNvPicPr>
          <p:nvPr/>
        </p:nvPicPr>
        <p:blipFill rotWithShape="1">
          <a:blip r:embed="rId5">
            <a:extLst>
              <a:ext uri="{28A0092B-C50C-407E-A947-70E740481C1C}">
                <a14:useLocalDpi xmlns:a14="http://schemas.microsoft.com/office/drawing/2010/main" val="0"/>
              </a:ext>
            </a:extLst>
          </a:blip>
          <a:srcRect t="10226" b="5837"/>
          <a:stretch/>
        </p:blipFill>
        <p:spPr>
          <a:xfrm>
            <a:off x="7776394" y="3879281"/>
            <a:ext cx="4125280" cy="2938818"/>
          </a:xfrm>
          <a:prstGeom prst="rect">
            <a:avLst/>
          </a:prstGeom>
        </p:spPr>
      </p:pic>
      <p:pic>
        <p:nvPicPr>
          <p:cNvPr id="8" name="Рисунок 7">
            <a:extLst>
              <a:ext uri="{FF2B5EF4-FFF2-40B4-BE49-F238E27FC236}">
                <a16:creationId xmlns:a16="http://schemas.microsoft.com/office/drawing/2014/main" id="{57E1CBB9-F356-4AFB-ABA5-3C9745D55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34" y="245399"/>
            <a:ext cx="3865915" cy="2952801"/>
          </a:xfrm>
          <a:prstGeom prst="rect">
            <a:avLst/>
          </a:prstGeom>
        </p:spPr>
      </p:pic>
      <p:pic>
        <p:nvPicPr>
          <p:cNvPr id="10" name="Рисунок 9">
            <a:extLst>
              <a:ext uri="{FF2B5EF4-FFF2-40B4-BE49-F238E27FC236}">
                <a16:creationId xmlns:a16="http://schemas.microsoft.com/office/drawing/2014/main" id="{D57AA0B9-4A11-49E3-9C5E-F59DB96FC7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523" y="3345309"/>
            <a:ext cx="1920469" cy="2167725"/>
          </a:xfrm>
          <a:prstGeom prst="rect">
            <a:avLst/>
          </a:prstGeom>
        </p:spPr>
      </p:pic>
      <p:pic>
        <p:nvPicPr>
          <p:cNvPr id="11" name="Рисунок 10">
            <a:extLst>
              <a:ext uri="{FF2B5EF4-FFF2-40B4-BE49-F238E27FC236}">
                <a16:creationId xmlns:a16="http://schemas.microsoft.com/office/drawing/2014/main" id="{86649325-2315-4413-9A6A-FA66DA03A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2167" y="3345309"/>
            <a:ext cx="1923856" cy="2167725"/>
          </a:xfrm>
          <a:prstGeom prst="rect">
            <a:avLst/>
          </a:prstGeom>
        </p:spPr>
      </p:pic>
    </p:spTree>
    <p:extLst>
      <p:ext uri="{BB962C8B-B14F-4D97-AF65-F5344CB8AC3E}">
        <p14:creationId xmlns:p14="http://schemas.microsoft.com/office/powerpoint/2010/main" val="2804238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34DB90-3336-8884-4195-03EB7803CE70}"/>
              </a:ext>
            </a:extLst>
          </p:cNvPr>
          <p:cNvSpPr txBox="1"/>
          <p:nvPr/>
        </p:nvSpPr>
        <p:spPr>
          <a:xfrm>
            <a:off x="4584700" y="272094"/>
            <a:ext cx="7220131" cy="5601533"/>
          </a:xfrm>
          <a:prstGeom prst="rect">
            <a:avLst/>
          </a:prstGeom>
          <a:noFill/>
          <a:ln>
            <a:solidFill>
              <a:schemeClr val="bg2">
                <a:lumMod val="75000"/>
              </a:schemeClr>
            </a:solidFill>
          </a:ln>
        </p:spPr>
        <p:txBody>
          <a:bodyPr wrap="square">
            <a:spAutoFit/>
          </a:bodyPr>
          <a:lstStyle/>
          <a:p>
            <a:pPr algn="ctr"/>
            <a:r>
              <a:rPr lang="uk-UA" b="1" dirty="0">
                <a:solidFill>
                  <a:schemeClr val="bg2">
                    <a:lumMod val="50000"/>
                  </a:schemeClr>
                </a:solidFill>
                <a:latin typeface="Times New Roman" panose="02020603050405020304" pitchFamily="18" charset="0"/>
                <a:cs typeface="Times New Roman" panose="02020603050405020304" pitchFamily="18" charset="0"/>
              </a:rPr>
              <a:t>Як продавати сегмент дорогих послуг:</a:t>
            </a:r>
          </a:p>
          <a:p>
            <a:r>
              <a:rPr lang="uk-UA" dirty="0">
                <a:solidFill>
                  <a:schemeClr val="bg2">
                    <a:lumMod val="50000"/>
                  </a:schemeClr>
                </a:solidFill>
                <a:latin typeface="Times New Roman" panose="02020603050405020304" pitchFamily="18" charset="0"/>
                <a:cs typeface="Times New Roman" panose="02020603050405020304" pitchFamily="18" charset="0"/>
              </a:rPr>
              <a:t>1. Зосередити контент на результаті від вашої послуги</a:t>
            </a:r>
          </a:p>
          <a:p>
            <a:r>
              <a:rPr lang="uk-UA" dirty="0">
                <a:solidFill>
                  <a:schemeClr val="bg2">
                    <a:lumMod val="50000"/>
                  </a:schemeClr>
                </a:solidFill>
                <a:latin typeface="Times New Roman" panose="02020603050405020304" pitchFamily="18" charset="0"/>
                <a:cs typeface="Times New Roman" panose="02020603050405020304" pitchFamily="18" charset="0"/>
              </a:rPr>
              <a:t>2. Демонструвати ефект до і після</a:t>
            </a:r>
          </a:p>
          <a:p>
            <a:r>
              <a:rPr lang="uk-UA" dirty="0">
                <a:solidFill>
                  <a:schemeClr val="bg2">
                    <a:lumMod val="50000"/>
                  </a:schemeClr>
                </a:solidFill>
                <a:latin typeface="Times New Roman" panose="02020603050405020304" pitchFamily="18" charset="0"/>
                <a:cs typeface="Times New Roman" panose="02020603050405020304" pitchFamily="18" charset="0"/>
              </a:rPr>
              <a:t>3. Зосередити увагу на те, яку саме потребу закриває послуга</a:t>
            </a:r>
          </a:p>
          <a:p>
            <a:r>
              <a:rPr lang="uk-UA" dirty="0">
                <a:solidFill>
                  <a:schemeClr val="bg2">
                    <a:lumMod val="50000"/>
                  </a:schemeClr>
                </a:solidFill>
                <a:latin typeface="Times New Roman" panose="02020603050405020304" pitchFamily="18" charset="0"/>
                <a:cs typeface="Times New Roman" panose="02020603050405020304" pitchFamily="18" charset="0"/>
              </a:rPr>
              <a:t>4. Зазначити хто з відомих людей користується вашими послугами (докази)</a:t>
            </a:r>
          </a:p>
          <a:p>
            <a:r>
              <a:rPr lang="uk-UA" dirty="0">
                <a:solidFill>
                  <a:schemeClr val="bg2">
                    <a:lumMod val="50000"/>
                  </a:schemeClr>
                </a:solidFill>
                <a:latin typeface="Times New Roman" panose="02020603050405020304" pitchFamily="18" charset="0"/>
                <a:cs typeface="Times New Roman" panose="02020603050405020304" pitchFamily="18" charset="0"/>
              </a:rPr>
              <a:t>5. Акцент на ціні (порівнюємо вартість довгострокової послуги з вартістю короткострокової послуги вказуючи переваги)</a:t>
            </a:r>
          </a:p>
          <a:p>
            <a:r>
              <a:rPr lang="uk-UA" dirty="0">
                <a:solidFill>
                  <a:schemeClr val="bg2">
                    <a:lumMod val="50000"/>
                  </a:schemeClr>
                </a:solidFill>
                <a:latin typeface="Times New Roman" panose="02020603050405020304" pitchFamily="18" charset="0"/>
                <a:cs typeface="Times New Roman" panose="02020603050405020304" pitchFamily="18" charset="0"/>
              </a:rPr>
              <a:t>___________________________________________________</a:t>
            </a:r>
          </a:p>
          <a:p>
            <a:r>
              <a:rPr lang="uk-UA" dirty="0" err="1">
                <a:solidFill>
                  <a:schemeClr val="bg2">
                    <a:lumMod val="50000"/>
                  </a:schemeClr>
                </a:solidFill>
                <a:latin typeface="Times New Roman" panose="02020603050405020304" pitchFamily="18" charset="0"/>
                <a:cs typeface="Times New Roman" panose="02020603050405020304" pitchFamily="18" charset="0"/>
              </a:rPr>
              <a:t>Маніюр</a:t>
            </a:r>
            <a:r>
              <a:rPr lang="uk-UA" dirty="0">
                <a:solidFill>
                  <a:schemeClr val="bg2">
                    <a:lumMod val="50000"/>
                  </a:schemeClr>
                </a:solidFill>
                <a:latin typeface="Times New Roman" panose="02020603050405020304" pitchFamily="18" charset="0"/>
                <a:cs typeface="Times New Roman" panose="02020603050405020304" pitchFamily="18" charset="0"/>
              </a:rPr>
              <a:t> - </a:t>
            </a:r>
            <a:r>
              <a:rPr lang="uk-UA" sz="2600" b="1" dirty="0">
                <a:solidFill>
                  <a:srgbClr val="9C6EAC"/>
                </a:solidFill>
                <a:latin typeface="Times New Roman" panose="02020603050405020304" pitchFamily="18" charset="0"/>
                <a:cs typeface="Times New Roman" panose="02020603050405020304" pitchFamily="18" charset="0"/>
              </a:rPr>
              <a:t>400-500 грн (3 тижні)</a:t>
            </a:r>
          </a:p>
          <a:p>
            <a:endParaRPr lang="uk-UA" sz="2600" b="1" dirty="0">
              <a:solidFill>
                <a:srgbClr val="9C6EAC"/>
              </a:solidFill>
              <a:latin typeface="Times New Roman" panose="02020603050405020304" pitchFamily="18" charset="0"/>
              <a:cs typeface="Times New Roman" panose="02020603050405020304" pitchFamily="18" charset="0"/>
            </a:endParaRPr>
          </a:p>
          <a:p>
            <a:r>
              <a:rPr lang="uk-UA" dirty="0" err="1">
                <a:solidFill>
                  <a:schemeClr val="bg2">
                    <a:lumMod val="50000"/>
                  </a:schemeClr>
                </a:solidFill>
                <a:latin typeface="Times New Roman" panose="02020603050405020304" pitchFamily="18" charset="0"/>
                <a:cs typeface="Times New Roman" panose="02020603050405020304" pitchFamily="18" charset="0"/>
              </a:rPr>
              <a:t>Елайнери</a:t>
            </a:r>
            <a:r>
              <a:rPr lang="uk-UA" dirty="0">
                <a:solidFill>
                  <a:schemeClr val="bg2">
                    <a:lumMod val="50000"/>
                  </a:schemeClr>
                </a:solidFill>
                <a:latin typeface="Times New Roman" panose="02020603050405020304" pitchFamily="18" charset="0"/>
                <a:cs typeface="Times New Roman" panose="02020603050405020304" pitchFamily="18" charset="0"/>
              </a:rPr>
              <a:t> </a:t>
            </a:r>
            <a:r>
              <a:rPr lang="en-US" dirty="0">
                <a:solidFill>
                  <a:schemeClr val="bg2">
                    <a:lumMod val="50000"/>
                  </a:schemeClr>
                </a:solidFill>
                <a:latin typeface="Times New Roman" panose="02020603050405020304" pitchFamily="18" charset="0"/>
                <a:cs typeface="Times New Roman" panose="02020603050405020304" pitchFamily="18" charset="0"/>
              </a:rPr>
              <a:t> = </a:t>
            </a:r>
            <a:r>
              <a:rPr lang="uk-UA" sz="2600" b="1" dirty="0">
                <a:solidFill>
                  <a:srgbClr val="9C6EAC"/>
                </a:solidFill>
                <a:latin typeface="Times New Roman" panose="02020603050405020304" pitchFamily="18" charset="0"/>
                <a:cs typeface="Times New Roman" panose="02020603050405020304" pitchFamily="18" charset="0"/>
              </a:rPr>
              <a:t>20 000</a:t>
            </a:r>
            <a:r>
              <a:rPr lang="en-US" sz="2600" b="1" dirty="0">
                <a:solidFill>
                  <a:srgbClr val="9C6EAC"/>
                </a:solidFill>
                <a:latin typeface="Times New Roman" panose="02020603050405020304" pitchFamily="18" charset="0"/>
                <a:cs typeface="Times New Roman" panose="02020603050405020304" pitchFamily="18" charset="0"/>
              </a:rPr>
              <a:t> </a:t>
            </a:r>
            <a:r>
              <a:rPr lang="uk-UA" sz="2600" b="1" dirty="0">
                <a:solidFill>
                  <a:srgbClr val="9C6EAC"/>
                </a:solidFill>
                <a:latin typeface="Times New Roman" panose="02020603050405020304" pitchFamily="18" charset="0"/>
                <a:cs typeface="Times New Roman" panose="02020603050405020304" pitchFamily="18" charset="0"/>
              </a:rPr>
              <a:t>грн (все життя)</a:t>
            </a:r>
          </a:p>
          <a:p>
            <a:r>
              <a:rPr lang="uk-UA" dirty="0">
                <a:solidFill>
                  <a:schemeClr val="bg2">
                    <a:lumMod val="50000"/>
                  </a:schemeClr>
                </a:solidFill>
                <a:latin typeface="Times New Roman" panose="02020603050405020304" pitchFamily="18" charset="0"/>
                <a:cs typeface="Times New Roman" panose="02020603050405020304" pitchFamily="18" charset="0"/>
              </a:rPr>
              <a:t>____________________________________________________</a:t>
            </a:r>
          </a:p>
          <a:p>
            <a:r>
              <a:rPr lang="uk-UA" dirty="0">
                <a:solidFill>
                  <a:schemeClr val="bg2">
                    <a:lumMod val="50000"/>
                  </a:schemeClr>
                </a:solidFill>
                <a:latin typeface="Times New Roman" panose="02020603050405020304" pitchFamily="18" charset="0"/>
                <a:cs typeface="Times New Roman" panose="02020603050405020304" pitchFamily="18" charset="0"/>
              </a:rPr>
              <a:t>Нарощування вій – </a:t>
            </a:r>
            <a:r>
              <a:rPr lang="uk-UA" sz="2700" b="1" dirty="0">
                <a:solidFill>
                  <a:srgbClr val="9C6EAC"/>
                </a:solidFill>
                <a:latin typeface="Times New Roman" panose="02020603050405020304" pitchFamily="18" charset="0"/>
                <a:cs typeface="Times New Roman" panose="02020603050405020304" pitchFamily="18" charset="0"/>
              </a:rPr>
              <a:t>450 грн (1 місяць) </a:t>
            </a:r>
          </a:p>
          <a:p>
            <a:endParaRPr lang="uk-UA" b="1" dirty="0">
              <a:solidFill>
                <a:srgbClr val="9C6EAC"/>
              </a:solidFill>
              <a:latin typeface="Times New Roman" panose="02020603050405020304" pitchFamily="18" charset="0"/>
              <a:cs typeface="Times New Roman" panose="02020603050405020304" pitchFamily="18" charset="0"/>
            </a:endParaRPr>
          </a:p>
          <a:p>
            <a:r>
              <a:rPr lang="uk-UA" dirty="0">
                <a:solidFill>
                  <a:schemeClr val="bg2">
                    <a:lumMod val="50000"/>
                  </a:schemeClr>
                </a:solidFill>
                <a:latin typeface="Times New Roman" panose="02020603050405020304" pitchFamily="18" charset="0"/>
                <a:cs typeface="Times New Roman" panose="02020603050405020304" pitchFamily="18" charset="0"/>
              </a:rPr>
              <a:t>Пломба = </a:t>
            </a:r>
            <a:r>
              <a:rPr lang="uk-UA" sz="2700" b="1" dirty="0">
                <a:solidFill>
                  <a:srgbClr val="9C6EAC"/>
                </a:solidFill>
                <a:latin typeface="Times New Roman" panose="02020603050405020304" pitchFamily="18" charset="0"/>
                <a:cs typeface="Times New Roman" panose="02020603050405020304" pitchFamily="18" charset="0"/>
              </a:rPr>
              <a:t>2500 грн (</a:t>
            </a:r>
            <a:r>
              <a:rPr lang="uk-UA" sz="2800" b="1" dirty="0">
                <a:solidFill>
                  <a:srgbClr val="9C6EAC"/>
                </a:solidFill>
                <a:latin typeface="Times New Roman" panose="02020603050405020304" pitchFamily="18" charset="0"/>
                <a:cs typeface="Times New Roman" panose="02020603050405020304" pitchFamily="18" charset="0"/>
              </a:rPr>
              <a:t>все життя</a:t>
            </a:r>
            <a:r>
              <a:rPr lang="uk-UA" sz="2700" b="1" dirty="0">
                <a:solidFill>
                  <a:srgbClr val="9C6EAC"/>
                </a:solidFill>
                <a:latin typeface="Times New Roman" panose="02020603050405020304" pitchFamily="18" charset="0"/>
                <a:cs typeface="Times New Roman" panose="02020603050405020304" pitchFamily="18" charset="0"/>
              </a:rPr>
              <a:t>)</a:t>
            </a:r>
          </a:p>
          <a:p>
            <a:endParaRPr lang="ru-UA" dirty="0">
              <a:solidFill>
                <a:schemeClr val="bg2">
                  <a:lumMod val="50000"/>
                </a:schemeClr>
              </a:solidFill>
            </a:endParaRPr>
          </a:p>
        </p:txBody>
      </p:sp>
      <p:pic>
        <p:nvPicPr>
          <p:cNvPr id="4" name="Рисунок 3">
            <a:extLst>
              <a:ext uri="{FF2B5EF4-FFF2-40B4-BE49-F238E27FC236}">
                <a16:creationId xmlns:a16="http://schemas.microsoft.com/office/drawing/2014/main" id="{E1661240-6C39-C743-4C70-D615C7CAD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69" y="272094"/>
            <a:ext cx="3955372" cy="6250465"/>
          </a:xfrm>
          <a:prstGeom prst="rect">
            <a:avLst/>
          </a:prstGeom>
          <a:ln>
            <a:solidFill>
              <a:schemeClr val="bg2">
                <a:lumMod val="75000"/>
              </a:schemeClr>
            </a:solidFill>
          </a:ln>
        </p:spPr>
      </p:pic>
    </p:spTree>
    <p:extLst>
      <p:ext uri="{BB962C8B-B14F-4D97-AF65-F5344CB8AC3E}">
        <p14:creationId xmlns:p14="http://schemas.microsoft.com/office/powerpoint/2010/main" val="609708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37EA6BE-2A67-435F-905D-F2A9D675A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49" y="904808"/>
            <a:ext cx="5320684" cy="5710200"/>
          </a:xfrm>
          <a:prstGeom prst="rect">
            <a:avLst/>
          </a:prstGeom>
        </p:spPr>
      </p:pic>
      <p:cxnSp>
        <p:nvCxnSpPr>
          <p:cNvPr id="12" name="Соединитель: уступ 11">
            <a:extLst>
              <a:ext uri="{FF2B5EF4-FFF2-40B4-BE49-F238E27FC236}">
                <a16:creationId xmlns:a16="http://schemas.microsoft.com/office/drawing/2014/main" id="{E3970F2C-8B54-4FD9-979A-10534BBDCA34}"/>
              </a:ext>
            </a:extLst>
          </p:cNvPr>
          <p:cNvCxnSpPr>
            <a:cxnSpLocks/>
          </p:cNvCxnSpPr>
          <p:nvPr/>
        </p:nvCxnSpPr>
        <p:spPr>
          <a:xfrm>
            <a:off x="1766656" y="5678117"/>
            <a:ext cx="6196614" cy="687172"/>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 уступ 15">
            <a:extLst>
              <a:ext uri="{FF2B5EF4-FFF2-40B4-BE49-F238E27FC236}">
                <a16:creationId xmlns:a16="http://schemas.microsoft.com/office/drawing/2014/main" id="{4D8A6265-9D4B-4EFC-922C-4D5F411E57B0}"/>
              </a:ext>
            </a:extLst>
          </p:cNvPr>
          <p:cNvCxnSpPr>
            <a:cxnSpLocks/>
          </p:cNvCxnSpPr>
          <p:nvPr/>
        </p:nvCxnSpPr>
        <p:spPr>
          <a:xfrm flipV="1">
            <a:off x="4296792" y="1846555"/>
            <a:ext cx="3666478" cy="150921"/>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Рисунок 18">
            <a:extLst>
              <a:ext uri="{FF2B5EF4-FFF2-40B4-BE49-F238E27FC236}">
                <a16:creationId xmlns:a16="http://schemas.microsoft.com/office/drawing/2014/main" id="{11E65834-27D1-4105-A1BD-D3FD0FCE904F}"/>
              </a:ext>
            </a:extLst>
          </p:cNvPr>
          <p:cNvPicPr>
            <a:picLocks noChangeAspect="1"/>
          </p:cNvPicPr>
          <p:nvPr/>
        </p:nvPicPr>
        <p:blipFill rotWithShape="1">
          <a:blip r:embed="rId2">
            <a:extLst>
              <a:ext uri="{28A0092B-C50C-407E-A947-70E740481C1C}">
                <a14:useLocalDpi xmlns:a14="http://schemas.microsoft.com/office/drawing/2010/main" val="0"/>
              </a:ext>
            </a:extLst>
          </a:blip>
          <a:srcRect l="64100" t="8875" r="1835" b="66561"/>
          <a:stretch/>
        </p:blipFill>
        <p:spPr>
          <a:xfrm>
            <a:off x="8006179" y="1266014"/>
            <a:ext cx="3222594" cy="2493894"/>
          </a:xfrm>
          <a:prstGeom prst="rect">
            <a:avLst/>
          </a:prstGeom>
        </p:spPr>
      </p:pic>
      <p:pic>
        <p:nvPicPr>
          <p:cNvPr id="20" name="Рисунок 19">
            <a:extLst>
              <a:ext uri="{FF2B5EF4-FFF2-40B4-BE49-F238E27FC236}">
                <a16:creationId xmlns:a16="http://schemas.microsoft.com/office/drawing/2014/main" id="{14CF58E7-9C7F-4056-8966-85FD5EA50247}"/>
              </a:ext>
            </a:extLst>
          </p:cNvPr>
          <p:cNvPicPr>
            <a:picLocks noChangeAspect="1"/>
          </p:cNvPicPr>
          <p:nvPr/>
        </p:nvPicPr>
        <p:blipFill rotWithShape="1">
          <a:blip r:embed="rId2">
            <a:extLst>
              <a:ext uri="{28A0092B-C50C-407E-A947-70E740481C1C}">
                <a14:useLocalDpi xmlns:a14="http://schemas.microsoft.com/office/drawing/2010/main" val="0"/>
              </a:ext>
            </a:extLst>
          </a:blip>
          <a:srcRect l="2196" t="76167" r="63432" b="9219"/>
          <a:stretch/>
        </p:blipFill>
        <p:spPr>
          <a:xfrm>
            <a:off x="7963270" y="5015883"/>
            <a:ext cx="3504465" cy="1599125"/>
          </a:xfrm>
          <a:prstGeom prst="rect">
            <a:avLst/>
          </a:prstGeom>
        </p:spPr>
      </p:pic>
    </p:spTree>
    <p:extLst>
      <p:ext uri="{BB962C8B-B14F-4D97-AF65-F5344CB8AC3E}">
        <p14:creationId xmlns:p14="http://schemas.microsoft.com/office/powerpoint/2010/main" val="25752200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463E503-AC86-4AB2-8CFE-C7DEA92DC2C2}"/>
              </a:ext>
            </a:extLst>
          </p:cNvPr>
          <p:cNvPicPr>
            <a:picLocks noChangeAspect="1"/>
          </p:cNvPicPr>
          <p:nvPr/>
        </p:nvPicPr>
        <p:blipFill rotWithShape="1">
          <a:blip r:embed="rId2">
            <a:extLst>
              <a:ext uri="{28A0092B-C50C-407E-A947-70E740481C1C}">
                <a14:useLocalDpi xmlns:a14="http://schemas.microsoft.com/office/drawing/2010/main" val="0"/>
              </a:ext>
            </a:extLst>
          </a:blip>
          <a:srcRect l="33493" t="58943" r="31733" b="32979"/>
          <a:stretch/>
        </p:blipFill>
        <p:spPr>
          <a:xfrm>
            <a:off x="6960095" y="2050741"/>
            <a:ext cx="4185332" cy="1669002"/>
          </a:xfrm>
          <a:prstGeom prst="rect">
            <a:avLst/>
          </a:prstGeom>
        </p:spPr>
      </p:pic>
      <p:pic>
        <p:nvPicPr>
          <p:cNvPr id="5" name="Рисунок 4">
            <a:extLst>
              <a:ext uri="{FF2B5EF4-FFF2-40B4-BE49-F238E27FC236}">
                <a16:creationId xmlns:a16="http://schemas.microsoft.com/office/drawing/2014/main" id="{1F2FDCCE-7A39-441C-A77D-36BDD451B949}"/>
              </a:ext>
            </a:extLst>
          </p:cNvPr>
          <p:cNvPicPr>
            <a:picLocks noChangeAspect="1"/>
          </p:cNvPicPr>
          <p:nvPr/>
        </p:nvPicPr>
        <p:blipFill rotWithShape="1">
          <a:blip r:embed="rId2">
            <a:extLst>
              <a:ext uri="{28A0092B-C50C-407E-A947-70E740481C1C}">
                <a14:useLocalDpi xmlns:a14="http://schemas.microsoft.com/office/drawing/2010/main" val="0"/>
              </a:ext>
            </a:extLst>
          </a:blip>
          <a:srcRect l="68717" t="56255" r="6038" b="29079"/>
          <a:stretch/>
        </p:blipFill>
        <p:spPr>
          <a:xfrm>
            <a:off x="6960095" y="4119239"/>
            <a:ext cx="2317070" cy="2357019"/>
          </a:xfrm>
          <a:prstGeom prst="rect">
            <a:avLst/>
          </a:prstGeom>
        </p:spPr>
      </p:pic>
      <p:pic>
        <p:nvPicPr>
          <p:cNvPr id="7" name="Рисунок 6">
            <a:extLst>
              <a:ext uri="{FF2B5EF4-FFF2-40B4-BE49-F238E27FC236}">
                <a16:creationId xmlns:a16="http://schemas.microsoft.com/office/drawing/2014/main" id="{AACD8F47-F4DF-470E-A348-974A14DC4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58" y="523782"/>
            <a:ext cx="3867705" cy="6111929"/>
          </a:xfrm>
          <a:prstGeom prst="rect">
            <a:avLst/>
          </a:prstGeom>
        </p:spPr>
      </p:pic>
      <p:pic>
        <p:nvPicPr>
          <p:cNvPr id="8" name="Рисунок 7">
            <a:extLst>
              <a:ext uri="{FF2B5EF4-FFF2-40B4-BE49-F238E27FC236}">
                <a16:creationId xmlns:a16="http://schemas.microsoft.com/office/drawing/2014/main" id="{52E1FCDA-B86E-4AE6-B99E-E6D371BA25E6}"/>
              </a:ext>
            </a:extLst>
          </p:cNvPr>
          <p:cNvPicPr>
            <a:picLocks noChangeAspect="1"/>
          </p:cNvPicPr>
          <p:nvPr/>
        </p:nvPicPr>
        <p:blipFill rotWithShape="1">
          <a:blip r:embed="rId3">
            <a:extLst>
              <a:ext uri="{28A0092B-C50C-407E-A947-70E740481C1C}">
                <a14:useLocalDpi xmlns:a14="http://schemas.microsoft.com/office/drawing/2010/main" val="0"/>
              </a:ext>
            </a:extLst>
          </a:blip>
          <a:srcRect b="77307"/>
          <a:stretch/>
        </p:blipFill>
        <p:spPr>
          <a:xfrm>
            <a:off x="6960095" y="464030"/>
            <a:ext cx="3867705" cy="1386963"/>
          </a:xfrm>
          <a:prstGeom prst="rect">
            <a:avLst/>
          </a:prstGeom>
        </p:spPr>
      </p:pic>
      <p:cxnSp>
        <p:nvCxnSpPr>
          <p:cNvPr id="9" name="Соединитель: уступ 8">
            <a:extLst>
              <a:ext uri="{FF2B5EF4-FFF2-40B4-BE49-F238E27FC236}">
                <a16:creationId xmlns:a16="http://schemas.microsoft.com/office/drawing/2014/main" id="{523B9D10-1F57-4477-AD4F-0C679B1F5B0C}"/>
              </a:ext>
            </a:extLst>
          </p:cNvPr>
          <p:cNvCxnSpPr>
            <a:cxnSpLocks/>
          </p:cNvCxnSpPr>
          <p:nvPr/>
        </p:nvCxnSpPr>
        <p:spPr>
          <a:xfrm flipV="1">
            <a:off x="4480263" y="1287262"/>
            <a:ext cx="2479832" cy="1371"/>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Соединитель: уступ 11">
            <a:extLst>
              <a:ext uri="{FF2B5EF4-FFF2-40B4-BE49-F238E27FC236}">
                <a16:creationId xmlns:a16="http://schemas.microsoft.com/office/drawing/2014/main" id="{1C5C878D-8B97-4221-9F81-06E1C5B0F2EB}"/>
              </a:ext>
            </a:extLst>
          </p:cNvPr>
          <p:cNvCxnSpPr>
            <a:cxnSpLocks/>
          </p:cNvCxnSpPr>
          <p:nvPr/>
        </p:nvCxnSpPr>
        <p:spPr>
          <a:xfrm flipV="1">
            <a:off x="2769833" y="3231472"/>
            <a:ext cx="4190262" cy="1852018"/>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Соединитель: уступ 13">
            <a:extLst>
              <a:ext uri="{FF2B5EF4-FFF2-40B4-BE49-F238E27FC236}">
                <a16:creationId xmlns:a16="http://schemas.microsoft.com/office/drawing/2014/main" id="{D76AE582-465F-4E9E-8A88-5576CA56804E}"/>
              </a:ext>
            </a:extLst>
          </p:cNvPr>
          <p:cNvCxnSpPr>
            <a:cxnSpLocks/>
          </p:cNvCxnSpPr>
          <p:nvPr/>
        </p:nvCxnSpPr>
        <p:spPr>
          <a:xfrm>
            <a:off x="3886940" y="5238677"/>
            <a:ext cx="3073155" cy="620923"/>
          </a:xfrm>
          <a:prstGeom prst="bentConnector3">
            <a:avLst/>
          </a:prstGeom>
          <a:ln w="190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883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73B20B-E842-45E3-9E49-BCF60C863C68}"/>
              </a:ext>
            </a:extLst>
          </p:cNvPr>
          <p:cNvSpPr>
            <a:spLocks noGrp="1"/>
          </p:cNvSpPr>
          <p:nvPr>
            <p:ph type="title"/>
          </p:nvPr>
        </p:nvSpPr>
        <p:spPr>
          <a:xfrm>
            <a:off x="838200" y="1648640"/>
            <a:ext cx="10515600" cy="1325563"/>
          </a:xfrm>
        </p:spPr>
        <p:txBody>
          <a:bodyPr>
            <a:normAutofit fontScale="90000"/>
          </a:bodyPr>
          <a:lstStyle/>
          <a:p>
            <a:pPr algn="ctr">
              <a:lnSpc>
                <a:spcPct val="150000"/>
              </a:lnSpc>
            </a:pPr>
            <a:br>
              <a:rPr lang="uk-UA" dirty="0">
                <a:solidFill>
                  <a:schemeClr val="accent5">
                    <a:lumMod val="75000"/>
                  </a:schemeClr>
                </a:solidFill>
                <a:latin typeface="Times New Roman" panose="02020603050405020304" pitchFamily="18" charset="0"/>
                <a:cs typeface="Times New Roman" panose="02020603050405020304" pitchFamily="18" charset="0"/>
              </a:rPr>
            </a:br>
            <a:r>
              <a:rPr lang="uk-UA" dirty="0">
                <a:solidFill>
                  <a:schemeClr val="accent5">
                    <a:lumMod val="75000"/>
                  </a:schemeClr>
                </a:solidFill>
                <a:highlight>
                  <a:srgbClr val="FFFF00"/>
                </a:highlight>
                <a:latin typeface="Times New Roman" panose="02020603050405020304" pitchFamily="18" charset="0"/>
                <a:cs typeface="Times New Roman" panose="02020603050405020304" pitchFamily="18" charset="0"/>
              </a:rPr>
              <a:t>Інтернет-маркетинг</a:t>
            </a:r>
            <a:br>
              <a:rPr lang="uk-UA" dirty="0">
                <a:solidFill>
                  <a:schemeClr val="accent5">
                    <a:lumMod val="75000"/>
                  </a:schemeClr>
                </a:solidFill>
                <a:latin typeface="Times New Roman" panose="02020603050405020304" pitchFamily="18" charset="0"/>
                <a:cs typeface="Times New Roman" panose="02020603050405020304" pitchFamily="18" charset="0"/>
              </a:rPr>
            </a:br>
            <a:br>
              <a:rPr lang="uk-UA" dirty="0">
                <a:solidFill>
                  <a:schemeClr val="accent5">
                    <a:lumMod val="75000"/>
                  </a:schemeClr>
                </a:solidFill>
                <a:latin typeface="Times New Roman" panose="02020603050405020304" pitchFamily="18" charset="0"/>
                <a:cs typeface="Times New Roman" panose="02020603050405020304" pitchFamily="18" charset="0"/>
              </a:rPr>
            </a:br>
            <a:r>
              <a:rPr lang="uk-UA" dirty="0">
                <a:solidFill>
                  <a:schemeClr val="accent5">
                    <a:lumMod val="75000"/>
                  </a:schemeClr>
                </a:solidFill>
                <a:latin typeface="Times New Roman" panose="02020603050405020304" pitchFamily="18" charset="0"/>
                <a:cs typeface="Times New Roman" panose="02020603050405020304" pitchFamily="18" charset="0"/>
              </a:rPr>
              <a:t>Для привабливого контенту ефективним інструментом є </a:t>
            </a:r>
            <a:r>
              <a:rPr lang="uk-UA" dirty="0">
                <a:solidFill>
                  <a:schemeClr val="accent5">
                    <a:lumMod val="75000"/>
                  </a:schemeClr>
                </a:solidFill>
                <a:highlight>
                  <a:srgbClr val="FFFF00"/>
                </a:highlight>
                <a:latin typeface="Times New Roman" panose="02020603050405020304" pitchFamily="18" charset="0"/>
                <a:cs typeface="Times New Roman" panose="02020603050405020304" pitchFamily="18" charset="0"/>
              </a:rPr>
              <a:t>«проблема» </a:t>
            </a:r>
            <a:r>
              <a:rPr lang="uk-UA" dirty="0">
                <a:solidFill>
                  <a:schemeClr val="accent5">
                    <a:lumMod val="75000"/>
                  </a:schemeClr>
                </a:solidFill>
                <a:latin typeface="Times New Roman" panose="02020603050405020304" pitchFamily="18" charset="0"/>
                <a:cs typeface="Times New Roman" panose="02020603050405020304" pitchFamily="18" charset="0"/>
              </a:rPr>
              <a:t>(проблемне питання) шляхи її вирішення зазвичай за допомогою вашого продукту</a:t>
            </a:r>
            <a:endParaRPr lang="ru-RU"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487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C58FB7-1739-4B39-BC9A-222770178795}"/>
              </a:ext>
            </a:extLst>
          </p:cNvPr>
          <p:cNvSpPr>
            <a:spLocks noGrp="1"/>
          </p:cNvSpPr>
          <p:nvPr>
            <p:ph type="title"/>
          </p:nvPr>
        </p:nvSpPr>
        <p:spPr/>
        <p:txBody>
          <a:bodyPr>
            <a:normAutofit/>
          </a:bodyPr>
          <a:lstStyle/>
          <a:p>
            <a:pPr algn="ctr"/>
            <a:r>
              <a:rPr lang="uk-UA" sz="2500" b="1" dirty="0">
                <a:solidFill>
                  <a:schemeClr val="accent1">
                    <a:lumMod val="75000"/>
                  </a:schemeClr>
                </a:solidFill>
                <a:latin typeface="Times New Roman" panose="02020603050405020304" pitchFamily="18" charset="0"/>
                <a:cs typeface="Times New Roman" panose="02020603050405020304" pitchFamily="18" charset="0"/>
              </a:rPr>
              <a:t>Сьогодні для потенційних клієнтів є важливим аналізувати (ціни, якість), купувати не спонтанно, отримувати супровідні бонуси, детальну інформацію, мати вигоду</a:t>
            </a:r>
            <a:endParaRPr lang="ru-RU" sz="2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17314EF-1AC2-491A-8F6D-8D85708BB074}"/>
              </a:ext>
            </a:extLst>
          </p:cNvPr>
          <p:cNvSpPr>
            <a:spLocks noGrp="1"/>
          </p:cNvSpPr>
          <p:nvPr>
            <p:ph idx="1"/>
          </p:nvPr>
        </p:nvSpPr>
        <p:spPr>
          <a:xfrm>
            <a:off x="640568" y="1631950"/>
            <a:ext cx="10515600" cy="4860925"/>
          </a:xfrm>
        </p:spPr>
        <p:txBody>
          <a:bodyPr>
            <a:normAutofit fontScale="92500" lnSpcReduction="10000"/>
          </a:bodyPr>
          <a:lstStyle/>
          <a:p>
            <a:r>
              <a:rPr lang="uk-UA" sz="2400" dirty="0">
                <a:latin typeface="Times New Roman" panose="02020603050405020304" pitchFamily="18" charset="0"/>
                <a:cs typeface="Times New Roman" panose="02020603050405020304" pitchFamily="18" charset="0"/>
              </a:rPr>
              <a:t>Варто наголошувати та зазначити, що ви кваліфікований працівник і знаєте, що одна й та сама реклама може не діяти на один і той самий бізнес </a:t>
            </a:r>
            <a:br>
              <a:rPr lang="uk-UA" sz="2400" dirty="0">
                <a:latin typeface="Times New Roman" panose="02020603050405020304" pitchFamily="18" charset="0"/>
                <a:cs typeface="Times New Roman" panose="02020603050405020304" pitchFamily="18" charset="0"/>
              </a:rPr>
            </a:br>
            <a:r>
              <a:rPr lang="uk-UA" sz="2400" dirty="0">
                <a:latin typeface="Times New Roman" panose="02020603050405020304" pitchFamily="18" charset="0"/>
                <a:cs typeface="Times New Roman" panose="02020603050405020304" pitchFamily="18" charset="0"/>
              </a:rPr>
              <a:t>вказуєте обов'язково на </a:t>
            </a:r>
            <a:r>
              <a:rPr lang="uk-UA" sz="2400" dirty="0">
                <a:solidFill>
                  <a:srgbClr val="FF0000"/>
                </a:solidFill>
                <a:latin typeface="Times New Roman" panose="02020603050405020304" pitchFamily="18" charset="0"/>
                <a:cs typeface="Times New Roman" panose="02020603050405020304" pitchFamily="18" charset="0"/>
              </a:rPr>
              <a:t>проблему</a:t>
            </a:r>
            <a:r>
              <a:rPr lang="uk-UA" sz="2400" dirty="0">
                <a:latin typeface="Times New Roman" panose="02020603050405020304" pitchFamily="18" charset="0"/>
                <a:cs typeface="Times New Roman" panose="02020603050405020304" pitchFamily="18" charset="0"/>
              </a:rPr>
              <a:t> яку ви можете вирішити</a:t>
            </a:r>
            <a:r>
              <a:rPr lang="en-US" sz="2400" dirty="0">
                <a:latin typeface="Times New Roman" panose="02020603050405020304" pitchFamily="18" charset="0"/>
                <a:cs typeface="Times New Roman" panose="02020603050405020304" pitchFamily="18" charset="0"/>
              </a:rPr>
              <a:t> </a:t>
            </a:r>
            <a:r>
              <a:rPr lang="en-US" sz="2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sz="2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«зливаєш бюджет на рекламу?», «не знаєш з чого розпочати бізнес під час війни?», «не можеш визначити цільову аудиторію?», «не виходить збільшити продажі?», «маркетингові стратегії не працюють?», «клієнти задають питання, але не купують?», «мало підписників?»).</a:t>
            </a:r>
          </a:p>
          <a:p>
            <a:r>
              <a:rPr lang="uk-UA" sz="2400" dirty="0">
                <a:latin typeface="Times New Roman" panose="02020603050405020304" pitchFamily="18" charset="0"/>
                <a:cs typeface="Times New Roman" panose="02020603050405020304" pitchFamily="18" charset="0"/>
              </a:rPr>
              <a:t>Вказуєте, що ви як Спеціаліст вмієте </a:t>
            </a:r>
            <a:r>
              <a:rPr lang="uk-UA" sz="2400" dirty="0" err="1">
                <a:latin typeface="Times New Roman" panose="02020603050405020304" pitchFamily="18" charset="0"/>
                <a:cs typeface="Times New Roman" panose="02020603050405020304" pitchFamily="18" charset="0"/>
              </a:rPr>
              <a:t>компетентно</a:t>
            </a:r>
            <a:r>
              <a:rPr lang="uk-UA" sz="2400" dirty="0">
                <a:latin typeface="Times New Roman" panose="02020603050405020304" pitchFamily="18" charset="0"/>
                <a:cs typeface="Times New Roman" panose="02020603050405020304" pitchFamily="18" charset="0"/>
              </a:rPr>
              <a:t> підібрати вид реклами і цільову аудиторію для ефективного просування товару (пабліку)</a:t>
            </a:r>
          </a:p>
          <a:p>
            <a:r>
              <a:rPr lang="uk-UA" sz="2400" dirty="0">
                <a:latin typeface="Times New Roman" panose="02020603050405020304" pitchFamily="18" charset="0"/>
                <a:cs typeface="Times New Roman" panose="02020603050405020304" pitchFamily="18" charset="0"/>
              </a:rPr>
              <a:t>Вказуєте, що ви вже налаштували рекламу </a:t>
            </a:r>
            <a:r>
              <a:rPr lang="uk-UA" sz="2400" b="1" dirty="0">
                <a:solidFill>
                  <a:schemeClr val="accent1">
                    <a:lumMod val="75000"/>
                  </a:schemeClr>
                </a:solidFill>
                <a:latin typeface="Times New Roman" panose="02020603050405020304" pitchFamily="18" charset="0"/>
                <a:cs typeface="Times New Roman" panose="02020603050405020304" pitchFamily="18" charset="0"/>
              </a:rPr>
              <a:t>20-ти…100…1000</a:t>
            </a:r>
            <a:r>
              <a:rPr lang="uk-UA" sz="2400" dirty="0">
                <a:latin typeface="Times New Roman" panose="02020603050405020304" pitchFamily="18" charset="0"/>
                <a:cs typeface="Times New Roman" panose="02020603050405020304" pitchFamily="18" charset="0"/>
              </a:rPr>
              <a:t> </a:t>
            </a:r>
            <a:r>
              <a:rPr lang="uk-UA" sz="2400" i="1" dirty="0">
                <a:solidFill>
                  <a:schemeClr val="accent1">
                    <a:lumMod val="75000"/>
                  </a:schemeClr>
                </a:solidFill>
                <a:latin typeface="Times New Roman" panose="02020603050405020304" pitchFamily="18" charset="0"/>
                <a:cs typeface="Times New Roman" panose="02020603050405020304" pitchFamily="18" charset="0"/>
              </a:rPr>
              <a:t>(зазначаєте показники в цифрах)</a:t>
            </a:r>
            <a:r>
              <a:rPr lang="uk-UA" sz="2400" dirty="0">
                <a:latin typeface="Times New Roman" panose="02020603050405020304" pitchFamily="18" charset="0"/>
                <a:cs typeface="Times New Roman" panose="02020603050405020304" pitchFamily="18" charset="0"/>
              </a:rPr>
              <a:t> компаніям, які сьогодні успішно просувають свої пабліки і товари в </a:t>
            </a:r>
            <a:r>
              <a:rPr lang="uk-UA" sz="2400" dirty="0" err="1">
                <a:latin typeface="Times New Roman" panose="02020603050405020304" pitchFamily="18" charset="0"/>
                <a:cs typeface="Times New Roman" panose="02020603050405020304" pitchFamily="18" charset="0"/>
              </a:rPr>
              <a:t>соц</a:t>
            </a:r>
            <a:r>
              <a:rPr lang="uk-UA" sz="2400" dirty="0">
                <a:latin typeface="Times New Roman" panose="02020603050405020304" pitchFamily="18" charset="0"/>
                <a:cs typeface="Times New Roman" panose="02020603050405020304" pitchFamily="18" charset="0"/>
              </a:rPr>
              <a:t>. мережах </a:t>
            </a:r>
          </a:p>
          <a:p>
            <a:r>
              <a:rPr lang="uk-UA" sz="2400" dirty="0">
                <a:latin typeface="Times New Roman" panose="02020603050405020304" pitchFamily="18" charset="0"/>
                <a:cs typeface="Times New Roman" panose="02020603050405020304" pitchFamily="18" charset="0"/>
              </a:rPr>
              <a:t>Пропонуєте провести безкоштовний аудит пабліку, або розбір сторінки у </a:t>
            </a:r>
            <a:r>
              <a:rPr lang="uk-UA" sz="2400" dirty="0" err="1">
                <a:latin typeface="Times New Roman" panose="02020603050405020304" pitchFamily="18" charset="0"/>
                <a:cs typeface="Times New Roman" panose="02020603050405020304" pitchFamily="18" charset="0"/>
              </a:rPr>
              <a:t>соц</a:t>
            </a:r>
            <a:r>
              <a:rPr lang="uk-UA" sz="2400" dirty="0">
                <a:latin typeface="Times New Roman" panose="02020603050405020304" pitchFamily="18" charset="0"/>
                <a:cs typeface="Times New Roman" panose="02020603050405020304" pitchFamily="18" charset="0"/>
              </a:rPr>
              <a:t>. мережах і розказати про перспективи розкрутки, якщо цікаво - </a:t>
            </a:r>
            <a:r>
              <a:rPr lang="uk-UA" sz="2400" dirty="0" err="1">
                <a:latin typeface="Times New Roman" panose="02020603050405020304" pitchFamily="18" charset="0"/>
                <a:cs typeface="Times New Roman" panose="02020603050405020304" pitchFamily="18" charset="0"/>
              </a:rPr>
              <a:t>поставте</a:t>
            </a:r>
            <a:r>
              <a:rPr lang="uk-UA" sz="2400" dirty="0">
                <a:latin typeface="Times New Roman" panose="02020603050405020304" pitchFamily="18" charset="0"/>
                <a:cs typeface="Times New Roman" panose="02020603050405020304" pitchFamily="18" charset="0"/>
              </a:rPr>
              <a:t> плюс (проголосуйте в опитуванні…) – вказуєте, що </a:t>
            </a:r>
            <a:r>
              <a:rPr lang="uk-UA" sz="2400" u="sng" dirty="0">
                <a:solidFill>
                  <a:schemeClr val="accent1">
                    <a:lumMod val="75000"/>
                  </a:schemeClr>
                </a:solidFill>
                <a:latin typeface="Times New Roman" panose="02020603050405020304" pitchFamily="18" charset="0"/>
                <a:cs typeface="Times New Roman" panose="02020603050405020304" pitchFamily="18" charset="0"/>
              </a:rPr>
              <a:t>не треба відразу платити </a:t>
            </a:r>
            <a:r>
              <a:rPr lang="uk-UA" sz="2400" dirty="0">
                <a:solidFill>
                  <a:schemeClr val="accent1">
                    <a:lumMod val="75000"/>
                  </a:schemeClr>
                </a:solidFill>
                <a:latin typeface="Times New Roman" panose="02020603050405020304" pitchFamily="18" charset="0"/>
                <a:cs typeface="Times New Roman" panose="02020603050405020304" pitchFamily="18" charset="0"/>
              </a:rPr>
              <a:t>….безкоштовна консультація </a:t>
            </a:r>
            <a:r>
              <a:rPr lang="uk-UA" sz="2400" dirty="0">
                <a:latin typeface="Times New Roman" panose="02020603050405020304" pitchFamily="18" charset="0"/>
                <a:cs typeface="Times New Roman" panose="02020603050405020304" pitchFamily="18" charset="0"/>
              </a:rPr>
              <a:t>- таким чином справляєте позитивне враження до себе та надаєте вигоду потенційним клієнта.</a:t>
            </a:r>
          </a:p>
          <a:p>
            <a:endParaRPr lang="ru-RU" sz="2400" dirty="0">
              <a:latin typeface="Times New Roman" panose="02020603050405020304" pitchFamily="18" charset="0"/>
              <a:cs typeface="Times New Roman" panose="02020603050405020304" pitchFamily="18" charset="0"/>
            </a:endParaRPr>
          </a:p>
        </p:txBody>
      </p:sp>
      <p:cxnSp>
        <p:nvCxnSpPr>
          <p:cNvPr id="6" name="Прямая соединительная линия 5">
            <a:extLst>
              <a:ext uri="{FF2B5EF4-FFF2-40B4-BE49-F238E27FC236}">
                <a16:creationId xmlns:a16="http://schemas.microsoft.com/office/drawing/2014/main" id="{8265F618-CA4A-4DE4-BB85-3A1C5D522F00}"/>
              </a:ext>
            </a:extLst>
          </p:cNvPr>
          <p:cNvCxnSpPr>
            <a:cxnSpLocks/>
          </p:cNvCxnSpPr>
          <p:nvPr/>
        </p:nvCxnSpPr>
        <p:spPr>
          <a:xfrm>
            <a:off x="4009938" y="5293453"/>
            <a:ext cx="218952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379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65B969-9590-4AF6-9AFC-9EF3C845EED6}"/>
              </a:ext>
            </a:extLst>
          </p:cNvPr>
          <p:cNvSpPr>
            <a:spLocks noGrp="1"/>
          </p:cNvSpPr>
          <p:nvPr>
            <p:ph type="title"/>
          </p:nvPr>
        </p:nvSpPr>
        <p:spPr>
          <a:xfrm>
            <a:off x="1022758" y="356736"/>
            <a:ext cx="10515600" cy="1325563"/>
          </a:xfrm>
        </p:spPr>
        <p:txBody>
          <a:bodyPr>
            <a:normAutofit/>
          </a:bodyPr>
          <a:lstStyle/>
          <a:p>
            <a:pPr algn="ctr"/>
            <a:r>
              <a:rPr lang="uk-UA" sz="2600" dirty="0">
                <a:solidFill>
                  <a:schemeClr val="accent1">
                    <a:lumMod val="75000"/>
                  </a:schemeClr>
                </a:solidFill>
                <a:latin typeface="Times New Roman" panose="02020603050405020304" pitchFamily="18" charset="0"/>
                <a:cs typeface="Times New Roman" panose="02020603050405020304" pitchFamily="18" charset="0"/>
              </a:rPr>
              <a:t>Вказати на проблему та методи її вирішення</a:t>
            </a:r>
            <a:br>
              <a:rPr lang="uk-UA" sz="2600" dirty="0">
                <a:solidFill>
                  <a:schemeClr val="accent1">
                    <a:lumMod val="75000"/>
                  </a:schemeClr>
                </a:solidFill>
                <a:latin typeface="Times New Roman" panose="02020603050405020304" pitchFamily="18" charset="0"/>
                <a:cs typeface="Times New Roman" panose="02020603050405020304" pitchFamily="18" charset="0"/>
              </a:rPr>
            </a:br>
            <a:r>
              <a:rPr lang="uk-UA" sz="2600" dirty="0">
                <a:solidFill>
                  <a:schemeClr val="accent1">
                    <a:lumMod val="75000"/>
                  </a:schemeClr>
                </a:solidFill>
                <a:latin typeface="Times New Roman" panose="02020603050405020304" pitchFamily="18" charset="0"/>
                <a:cs typeface="Times New Roman" panose="02020603050405020304" pitchFamily="18" charset="0"/>
              </a:rPr>
              <a:t>*</a:t>
            </a:r>
            <a:r>
              <a:rPr lang="uk-UA" sz="1600" i="1" dirty="0">
                <a:solidFill>
                  <a:schemeClr val="accent1">
                    <a:lumMod val="75000"/>
                  </a:schemeClr>
                </a:solidFill>
                <a:latin typeface="Times New Roman" panose="02020603050405020304" pitchFamily="18" charset="0"/>
                <a:cs typeface="Times New Roman" panose="02020603050405020304" pitchFamily="18" charset="0"/>
              </a:rPr>
              <a:t>Приклад інтернет маркетолог</a:t>
            </a:r>
            <a:endParaRPr lang="ru-RU" sz="1600"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2C92A50-F964-4544-B3C3-68CC922E30FC}"/>
              </a:ext>
            </a:extLst>
          </p:cNvPr>
          <p:cNvSpPr>
            <a:spLocks noGrp="1"/>
          </p:cNvSpPr>
          <p:nvPr>
            <p:ph idx="1"/>
          </p:nvPr>
        </p:nvSpPr>
        <p:spPr>
          <a:xfrm>
            <a:off x="838200" y="1682299"/>
            <a:ext cx="10515600" cy="4351338"/>
          </a:xfrm>
        </p:spPr>
        <p:txBody>
          <a:bodyPr>
            <a:normAutofit lnSpcReduction="10000"/>
          </a:bodyPr>
          <a:lstStyle/>
          <a:p>
            <a:pPr>
              <a:lnSpc>
                <a:spcPct val="150000"/>
              </a:lnSpc>
            </a:pPr>
            <a:r>
              <a:rPr lang="uk-UA" dirty="0">
                <a:latin typeface="Times New Roman" panose="02020603050405020304" pitchFamily="18" charset="0"/>
                <a:cs typeface="Times New Roman" panose="02020603050405020304" pitchFamily="18" charset="0"/>
              </a:rPr>
              <a:t>Привести приклад про те, що в соціальних мережах є багато псевдо-спеціалістів , які обіцяють привести клієнтів, збільшити продажі, розкрутити бізнес, але в результаті замовник цього не отримує, я пропоную дійсно результативні послуги, я працював з відомими …… я навчався у бізнес школах вихідцями яких є …….. результати моїх робіт та відгуки ви можете побачити перейшовши за посиланням… </a:t>
            </a:r>
            <a:r>
              <a:rPr lang="uk-UA" i="1" dirty="0">
                <a:solidFill>
                  <a:schemeClr val="accent1">
                    <a:lumMod val="75000"/>
                  </a:schemeClr>
                </a:solidFill>
                <a:latin typeface="Times New Roman" panose="02020603050405020304" pitchFamily="18" charset="0"/>
                <a:cs typeface="Times New Roman" panose="02020603050405020304" pitchFamily="18" charset="0"/>
              </a:rPr>
              <a:t>(сторінка)</a:t>
            </a:r>
          </a:p>
          <a:p>
            <a:pPr>
              <a:lnSpc>
                <a:spcPct val="150000"/>
              </a:lnSpc>
            </a:pPr>
            <a:endParaRPr lang="uk-UA" dirty="0">
              <a:latin typeface="Times New Roman" panose="02020603050405020304" pitchFamily="18" charset="0"/>
              <a:cs typeface="Times New Roman" panose="02020603050405020304" pitchFamily="18" charset="0"/>
            </a:endParaRPr>
          </a:p>
          <a:p>
            <a:endParaRPr lang="ru-RU" dirty="0"/>
          </a:p>
        </p:txBody>
      </p:sp>
      <p:cxnSp>
        <p:nvCxnSpPr>
          <p:cNvPr id="5" name="Прямая соединительная линия 4">
            <a:extLst>
              <a:ext uri="{FF2B5EF4-FFF2-40B4-BE49-F238E27FC236}">
                <a16:creationId xmlns:a16="http://schemas.microsoft.com/office/drawing/2014/main" id="{2B6F8616-6E02-4D45-AAF9-B66633A1C6AF}"/>
              </a:ext>
            </a:extLst>
          </p:cNvPr>
          <p:cNvCxnSpPr/>
          <p:nvPr/>
        </p:nvCxnSpPr>
        <p:spPr>
          <a:xfrm>
            <a:off x="6280558" y="3514987"/>
            <a:ext cx="50732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0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F7B8CE-577B-49ED-BDD7-65A5FF7A304A}"/>
              </a:ext>
            </a:extLst>
          </p:cNvPr>
          <p:cNvSpPr>
            <a:spLocks noGrp="1"/>
          </p:cNvSpPr>
          <p:nvPr>
            <p:ph type="title"/>
          </p:nvPr>
        </p:nvSpPr>
        <p:spPr>
          <a:xfrm>
            <a:off x="418751" y="365125"/>
            <a:ext cx="10515600" cy="1325563"/>
          </a:xfrm>
        </p:spPr>
        <p:txBody>
          <a:bodyPr>
            <a:normAutofit fontScale="90000"/>
          </a:bodyPr>
          <a:lstStyle/>
          <a:p>
            <a:r>
              <a:rPr lang="ru-RU" b="1" dirty="0" err="1">
                <a:solidFill>
                  <a:srgbClr val="F709DB"/>
                </a:solidFill>
                <a:latin typeface="Times New Roman" panose="02020603050405020304" pitchFamily="18" charset="0"/>
                <a:cs typeface="Times New Roman" panose="02020603050405020304" pitchFamily="18" charset="0"/>
              </a:rPr>
              <a:t>Інформаційний</a:t>
            </a:r>
            <a:r>
              <a:rPr lang="ru-RU" b="1" dirty="0">
                <a:solidFill>
                  <a:srgbClr val="F709DB"/>
                </a:solidFill>
                <a:latin typeface="Times New Roman" panose="02020603050405020304" pitchFamily="18" charset="0"/>
                <a:cs typeface="Times New Roman" panose="02020603050405020304" pitchFamily="18" charset="0"/>
              </a:rPr>
              <a:t> (40%):       </a:t>
            </a:r>
            <a:r>
              <a:rPr lang="ru-RU" b="1" dirty="0" err="1">
                <a:solidFill>
                  <a:srgbClr val="F709DB"/>
                </a:solidFill>
                <a:latin typeface="Times New Roman" panose="02020603050405020304" pitchFamily="18" charset="0"/>
                <a:cs typeface="Times New Roman" panose="02020603050405020304" pitchFamily="18" charset="0"/>
              </a:rPr>
              <a:t>Залучений</a:t>
            </a:r>
            <a:r>
              <a:rPr lang="ru-RU" b="1" dirty="0">
                <a:solidFill>
                  <a:srgbClr val="F709DB"/>
                </a:solidFill>
                <a:latin typeface="Times New Roman" panose="02020603050405020304" pitchFamily="18" charset="0"/>
                <a:cs typeface="Times New Roman" panose="02020603050405020304" pitchFamily="18" charset="0"/>
              </a:rPr>
              <a:t> (20%):</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7FA191C-0BC3-4DB5-8A30-3FDAAAFAB1EA}"/>
              </a:ext>
            </a:extLst>
          </p:cNvPr>
          <p:cNvSpPr>
            <a:spLocks noGrp="1"/>
          </p:cNvSpPr>
          <p:nvPr>
            <p:ph idx="1"/>
          </p:nvPr>
        </p:nvSpPr>
        <p:spPr>
          <a:xfrm>
            <a:off x="418751" y="1265009"/>
            <a:ext cx="5914937" cy="5028556"/>
          </a:xfrm>
          <a:ln>
            <a:solidFill>
              <a:schemeClr val="tx2">
                <a:lumMod val="60000"/>
                <a:lumOff val="40000"/>
              </a:schemeClr>
            </a:solidFill>
          </a:ln>
        </p:spPr>
        <p:txBody>
          <a:bodyPr>
            <a:normAutofit fontScale="77500" lnSpcReduction="20000"/>
          </a:bodyPr>
          <a:lstStyle/>
          <a:p>
            <a:pPr marL="0" indent="0">
              <a:buNone/>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ідея</a:t>
            </a:r>
            <a:r>
              <a:rPr lang="ru-RU" dirty="0">
                <a:latin typeface="Times New Roman" panose="02020603050405020304" pitchFamily="18" charset="0"/>
                <a:cs typeface="Times New Roman" panose="02020603050405020304" pitchFamily="18" charset="0"/>
              </a:rPr>
              <a:t> бренду</a:t>
            </a:r>
          </a:p>
          <a:p>
            <a:pPr marL="0" indent="0">
              <a:buNone/>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актуальні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тренди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поради</a:t>
            </a:r>
            <a:endParaRPr lang="ru-RU" dirty="0">
              <a:latin typeface="Times New Roman" panose="02020603050405020304" pitchFamily="18" charset="0"/>
              <a:cs typeface="Times New Roman" panose="02020603050405020304" pitchFamily="18" charset="0"/>
            </a:endParaRPr>
          </a:p>
          <a:p>
            <a:pPr marL="0" indent="0">
              <a:buNone/>
            </a:pPr>
            <a:r>
              <a:rPr lang="ru-RU" dirty="0" err="1">
                <a:latin typeface="Times New Roman" panose="02020603050405020304" pitchFamily="18" charset="0"/>
                <a:cs typeface="Times New Roman" panose="02020603050405020304" pitchFamily="18" charset="0"/>
              </a:rPr>
              <a:t>стиліста</a:t>
            </a:r>
            <a:r>
              <a:rPr lang="ru-RU" dirty="0">
                <a:latin typeface="Times New Roman" panose="02020603050405020304" pitchFamily="18" charset="0"/>
                <a:cs typeface="Times New Roman" panose="02020603050405020304" pitchFamily="18" charset="0"/>
              </a:rPr>
              <a:t>, новинки сезону,</a:t>
            </a:r>
          </a:p>
          <a:p>
            <a:pPr marL="0" indent="0">
              <a:buNone/>
            </a:pPr>
            <a:r>
              <a:rPr lang="ru-RU" dirty="0">
                <a:latin typeface="Times New Roman" panose="02020603050405020304" pitchFamily="18" charset="0"/>
                <a:cs typeface="Times New Roman" panose="02020603050405020304" pitchFamily="18" charset="0"/>
              </a:rPr>
              <a:t>- як правильно </a:t>
            </a:r>
            <a:r>
              <a:rPr lang="ru-RU" dirty="0" err="1">
                <a:latin typeface="Times New Roman" panose="02020603050405020304" pitchFamily="18" charset="0"/>
                <a:cs typeface="Times New Roman" panose="02020603050405020304" pitchFamily="18" charset="0"/>
              </a:rPr>
              <a:t>підібрати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a:t>
            </a:r>
            <a:endParaRPr lang="ru-RU" dirty="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лаштунками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виробництво,матеріали</a:t>
            </a:r>
            <a:r>
              <a:rPr lang="ru-RU" dirty="0">
                <a:latin typeface="Times New Roman" panose="02020603050405020304" pitchFamily="18" charset="0"/>
                <a:cs typeface="Times New Roman" panose="02020603050405020304" pitchFamily="18" charset="0"/>
              </a:rPr>
              <a:t>)</a:t>
            </a:r>
          </a:p>
          <a:p>
            <a:pPr marL="0" indent="0">
              <a:buNone/>
            </a:pPr>
            <a:r>
              <a:rPr lang="ru-RU" dirty="0">
                <a:latin typeface="Times New Roman" panose="02020603050405020304" pitchFamily="18" charset="0"/>
                <a:cs typeface="Times New Roman" panose="02020603050405020304" pitchFamily="18" charset="0"/>
              </a:rPr>
              <a:t>- для кого </a:t>
            </a:r>
            <a:r>
              <a:rPr lang="ru-RU" dirty="0" err="1">
                <a:latin typeface="Times New Roman" panose="02020603050405020304" pitchFamily="18" charset="0"/>
                <a:cs typeface="Times New Roman" panose="02020603050405020304" pitchFamily="18" charset="0"/>
              </a:rPr>
              <a:t>створений</a:t>
            </a:r>
            <a:r>
              <a:rPr lang="ru-RU" dirty="0">
                <a:latin typeface="Times New Roman" panose="02020603050405020304" pitchFamily="18" charset="0"/>
                <a:cs typeface="Times New Roman" panose="02020603050405020304" pitchFamily="18" charset="0"/>
              </a:rPr>
              <a:t> бренд</a:t>
            </a:r>
          </a:p>
          <a:p>
            <a:pPr marL="0" indent="0">
              <a:buNone/>
            </a:pPr>
            <a:r>
              <a:rPr lang="ru-RU" dirty="0">
                <a:latin typeface="Times New Roman" panose="02020603050405020304" pitchFamily="18" charset="0"/>
                <a:cs typeface="Times New Roman" panose="02020603050405020304" pitchFamily="18" charset="0"/>
              </a:rPr>
              <a:t>- команда бренду</a:t>
            </a:r>
          </a:p>
          <a:p>
            <a:pPr marL="0" indent="0">
              <a:buNone/>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анонси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колекцій</a:t>
            </a:r>
            <a:endParaRPr lang="ru-RU" dirty="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топ рейтинги і </a:t>
            </a:r>
            <a:r>
              <a:rPr lang="ru-RU" dirty="0" err="1">
                <a:latin typeface="Times New Roman" panose="02020603050405020304" pitchFamily="18" charset="0"/>
                <a:cs typeface="Times New Roman" panose="02020603050405020304" pitchFamily="18" charset="0"/>
              </a:rPr>
              <a:t>вибірки</a:t>
            </a:r>
            <a:r>
              <a:rPr lang="ru-RU" dirty="0">
                <a:latin typeface="Times New Roman" panose="02020603050405020304" pitchFamily="18" charset="0"/>
                <a:cs typeface="Times New Roman" panose="02020603050405020304" pitchFamily="18" charset="0"/>
              </a:rPr>
              <a:t> (топ-5аксесуарів, </a:t>
            </a:r>
            <a:r>
              <a:rPr lang="ru-RU" dirty="0" err="1">
                <a:latin typeface="Times New Roman" panose="02020603050405020304" pitchFamily="18" charset="0"/>
                <a:cs typeface="Times New Roman" panose="02020603050405020304" pitchFamily="18" charset="0"/>
              </a:rPr>
              <a:t>які</a:t>
            </a:r>
            <a:endParaRPr lang="ru-RU" dirty="0">
              <a:latin typeface="Times New Roman" panose="02020603050405020304" pitchFamily="18" charset="0"/>
              <a:cs typeface="Times New Roman" panose="02020603050405020304" pitchFamily="18" charset="0"/>
            </a:endParaRPr>
          </a:p>
          <a:p>
            <a:pPr marL="0" indent="0">
              <a:buNone/>
            </a:pPr>
            <a:r>
              <a:rPr lang="ru-RU" dirty="0" err="1">
                <a:latin typeface="Times New Roman" panose="02020603050405020304" pitchFamily="18" charset="0"/>
                <a:cs typeface="Times New Roman" panose="02020603050405020304" pitchFamily="18" charset="0"/>
              </a:rPr>
              <a:t>поєднуються</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сукнею</a:t>
            </a:r>
            <a:r>
              <a:rPr lang="ru-RU" dirty="0">
                <a:latin typeface="Times New Roman" panose="02020603050405020304" pitchFamily="18" charset="0"/>
                <a:cs typeface="Times New Roman" panose="02020603050405020304" pitchFamily="18" charset="0"/>
              </a:rPr>
              <a:t>)</a:t>
            </a:r>
          </a:p>
          <a:p>
            <a:pPr marL="0" indent="0">
              <a:buNone/>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результати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опитувань</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голосувань</a:t>
            </a:r>
            <a:endParaRPr lang="ru-RU" dirty="0">
              <a:latin typeface="Times New Roman" panose="02020603050405020304" pitchFamily="18" charset="0"/>
              <a:cs typeface="Times New Roman" panose="02020603050405020304" pitchFamily="18" charset="0"/>
            </a:endParaRPr>
          </a:p>
          <a:p>
            <a:pPr>
              <a:buFontTx/>
              <a:buChar char="-"/>
            </a:pPr>
            <a:r>
              <a:rPr lang="en-US" dirty="0">
                <a:latin typeface="Times New Roman" panose="02020603050405020304" pitchFamily="18" charset="0"/>
                <a:cs typeface="Times New Roman" panose="02020603050405020304" pitchFamily="18" charset="0"/>
              </a:rPr>
              <a:t>FAQ</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підбірка</a:t>
            </a:r>
            <a:r>
              <a:rPr lang="ru-RU" dirty="0">
                <a:latin typeface="Times New Roman" panose="02020603050405020304" pitchFamily="18" charset="0"/>
                <a:cs typeface="Times New Roman" panose="02020603050405020304" pitchFamily="18" charset="0"/>
              </a:rPr>
              <a:t> часто </a:t>
            </a:r>
            <a:r>
              <a:rPr lang="ru-RU" dirty="0" err="1">
                <a:latin typeface="Times New Roman" panose="02020603050405020304" pitchFamily="18" charset="0"/>
                <a:cs typeface="Times New Roman" panose="02020603050405020304" pitchFamily="18" charset="0"/>
              </a:rPr>
              <a:t>задаваних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питань</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певну</a:t>
            </a:r>
            <a:r>
              <a:rPr lang="ru-RU" dirty="0">
                <a:latin typeface="Times New Roman" panose="02020603050405020304" pitchFamily="18" charset="0"/>
                <a:cs typeface="Times New Roman" panose="02020603050405020304" pitchFamily="18" charset="0"/>
              </a:rPr>
              <a:t> тему та </a:t>
            </a:r>
            <a:r>
              <a:rPr lang="ru-RU" dirty="0" err="1">
                <a:latin typeface="Times New Roman" panose="02020603050405020304" pitchFamily="18" charset="0"/>
                <a:cs typeface="Times New Roman" panose="02020603050405020304" pitchFamily="18" charset="0"/>
              </a:rPr>
              <a:t>відповідей</a:t>
            </a:r>
            <a:r>
              <a:rPr lang="ru-RU" dirty="0">
                <a:latin typeface="Times New Roman" panose="02020603050405020304" pitchFamily="18" charset="0"/>
                <a:cs typeface="Times New Roman" panose="02020603050405020304" pitchFamily="18" charset="0"/>
              </a:rPr>
              <a:t> на них)</a:t>
            </a:r>
          </a:p>
        </p:txBody>
      </p:sp>
      <p:sp>
        <p:nvSpPr>
          <p:cNvPr id="4" name="Прямоугольник 3">
            <a:extLst>
              <a:ext uri="{FF2B5EF4-FFF2-40B4-BE49-F238E27FC236}">
                <a16:creationId xmlns:a16="http://schemas.microsoft.com/office/drawing/2014/main" id="{74EE530B-F6AC-47C1-A3F9-7AD899C11B11}"/>
              </a:ext>
            </a:extLst>
          </p:cNvPr>
          <p:cNvSpPr/>
          <p:nvPr/>
        </p:nvSpPr>
        <p:spPr>
          <a:xfrm>
            <a:off x="6554597" y="1265010"/>
            <a:ext cx="5533938" cy="5028556"/>
          </a:xfrm>
          <a:prstGeom prst="rect">
            <a:avLst/>
          </a:prstGeom>
          <a:ln>
            <a:solidFill>
              <a:schemeClr val="tx2">
                <a:lumMod val="60000"/>
                <a:lumOff val="40000"/>
              </a:schemeClr>
            </a:solidFill>
          </a:ln>
        </p:spPr>
        <p:txBody>
          <a:bodyPr wrap="square">
            <a:spAutoFit/>
          </a:bodyPr>
          <a:lstStyle/>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гіф-анімації</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підбір</a:t>
            </a:r>
            <a:r>
              <a:rPr lang="ru-RU" dirty="0">
                <a:latin typeface="Times New Roman" panose="02020603050405020304" pitchFamily="18" charset="0"/>
                <a:cs typeface="Times New Roman" panose="02020603050405020304" pitchFamily="18" charset="0"/>
              </a:rPr>
              <a:t> образу для </a:t>
            </a:r>
            <a:r>
              <a:rPr lang="ru-RU" dirty="0" err="1">
                <a:latin typeface="Times New Roman" panose="02020603050405020304" pitchFamily="18" charset="0"/>
                <a:cs typeface="Times New Roman" panose="02020603050405020304" pitchFamily="18" charset="0"/>
              </a:rPr>
              <a:t>дівчат</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залежно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типу </a:t>
            </a:r>
            <a:r>
              <a:rPr lang="ru-RU" dirty="0" err="1">
                <a:latin typeface="Times New Roman" panose="02020603050405020304" pitchFamily="18" charset="0"/>
                <a:cs typeface="Times New Roman" panose="02020603050405020304" pitchFamily="18" charset="0"/>
              </a:rPr>
              <a:t>фігури</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зовнішності</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бекстейдж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репортажної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зйомки</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фотозйомок</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stop</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motion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додаток</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створення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a:t>
            </a: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відео</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наочним</a:t>
            </a:r>
            <a:r>
              <a:rPr lang="ru-RU" dirty="0">
                <a:latin typeface="Times New Roman" panose="02020603050405020304" pitchFamily="18" charset="0"/>
                <a:cs typeface="Times New Roman" panose="02020603050405020304" pitchFamily="18" charset="0"/>
              </a:rPr>
              <a:t> прикладом </a:t>
            </a:r>
            <a:r>
              <a:rPr lang="ru-RU" dirty="0" err="1">
                <a:latin typeface="Times New Roman" panose="02020603050405020304" pitchFamily="18" charset="0"/>
                <a:cs typeface="Times New Roman" panose="02020603050405020304" pitchFamily="18" charset="0"/>
              </a:rPr>
              <a:t>поєднання</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речей </a:t>
            </a:r>
            <a:r>
              <a:rPr lang="ru-RU" dirty="0" err="1">
                <a:latin typeface="Times New Roman" panose="02020603050405020304" pitchFamily="18" charset="0"/>
                <a:cs typeface="Times New Roman" panose="02020603050405020304" pitchFamily="18" charset="0"/>
              </a:rPr>
              <a:t>між</a:t>
            </a:r>
            <a:r>
              <a:rPr lang="ru-RU" dirty="0">
                <a:latin typeface="Times New Roman" panose="02020603050405020304" pitchFamily="18" charset="0"/>
                <a:cs typeface="Times New Roman" panose="02020603050405020304" pitchFamily="18" charset="0"/>
              </a:rPr>
              <a:t> собою і </a:t>
            </a:r>
            <a:r>
              <a:rPr lang="ru-RU" dirty="0" err="1">
                <a:latin typeface="Times New Roman" panose="02020603050405020304" pitchFamily="18" charset="0"/>
                <a:cs typeface="Times New Roman" panose="02020603050405020304" pitchFamily="18" charset="0"/>
              </a:rPr>
              <a:t>створення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стильних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образів</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перетворення</a:t>
            </a:r>
            <a:r>
              <a:rPr lang="ru-RU" dirty="0">
                <a:latin typeface="Times New Roman" panose="02020603050405020304" pitchFamily="18" charset="0"/>
                <a:cs typeface="Times New Roman" panose="02020603050405020304" pitchFamily="18" charset="0"/>
              </a:rPr>
              <a:t> до / </a:t>
            </a:r>
            <a:r>
              <a:rPr lang="ru-RU" dirty="0" err="1">
                <a:latin typeface="Times New Roman" panose="02020603050405020304" pitchFamily="18" charset="0"/>
                <a:cs typeface="Times New Roman" panose="02020603050405020304" pitchFamily="18" charset="0"/>
              </a:rPr>
              <a:t>після</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розпакування</a:t>
            </a:r>
            <a:r>
              <a:rPr lang="ru-RU" dirty="0">
                <a:latin typeface="Times New Roman" panose="02020603050405020304" pitchFamily="18" charset="0"/>
                <a:cs typeface="Times New Roman" panose="02020603050405020304" pitchFamily="18" charset="0"/>
              </a:rPr>
              <a:t> в деталях</a:t>
            </a: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організація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марафонів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челендж</a:t>
            </a:r>
            <a:endParaRPr lang="ru-RU"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конкурси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розіграш</a:t>
            </a:r>
            <a:r>
              <a:rPr lang="ru-RU" dirty="0">
                <a:latin typeface="Times New Roman" panose="02020603050405020304" pitchFamily="18" charset="0"/>
                <a:cs typeface="Times New Roman" panose="02020603050405020304" pitchFamily="18" charset="0"/>
              </a:rPr>
              <a:t> товару / </a:t>
            </a:r>
            <a:r>
              <a:rPr lang="ru-RU" dirty="0" err="1">
                <a:latin typeface="Times New Roman" panose="02020603050405020304" pitchFamily="18" charset="0"/>
                <a:cs typeface="Times New Roman" panose="02020603050405020304" pitchFamily="18" charset="0"/>
              </a:rPr>
              <a:t>знижки</a:t>
            </a:r>
            <a:r>
              <a:rPr lang="ru-RU" dirty="0">
                <a:latin typeface="Times New Roman" panose="02020603050405020304" pitchFamily="18" charset="0"/>
                <a:cs typeface="Times New Roman" panose="02020603050405020304" pitchFamily="18" charset="0"/>
              </a:rPr>
              <a:t>, а</a:t>
            </a:r>
          </a:p>
          <a:p>
            <a:pPr>
              <a:lnSpc>
                <a:spcPct val="150000"/>
              </a:lnSpc>
            </a:pPr>
            <a:r>
              <a:rPr lang="ru-RU" dirty="0" err="1">
                <a:latin typeface="Times New Roman" panose="02020603050405020304" pitchFamily="18" charset="0"/>
                <a:cs typeface="Times New Roman" panose="02020603050405020304" pitchFamily="18" charset="0"/>
              </a:rPr>
              <a:t>також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генерацію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коментарів</a:t>
            </a:r>
            <a:endParaRPr lang="ru-RU" dirty="0">
              <a:latin typeface="Times New Roman" panose="02020603050405020304" pitchFamily="18" charset="0"/>
              <a:cs typeface="Times New Roman" panose="02020603050405020304" pitchFamily="18" charset="0"/>
            </a:endParaRPr>
          </a:p>
        </p:txBody>
      </p:sp>
      <p:pic>
        <p:nvPicPr>
          <p:cNvPr id="5" name="Google Shape;185;p32">
            <a:extLst>
              <a:ext uri="{FF2B5EF4-FFF2-40B4-BE49-F238E27FC236}">
                <a16:creationId xmlns:a16="http://schemas.microsoft.com/office/drawing/2014/main" id="{2F72674D-9DA1-769C-DEA3-F7252D45D20A}"/>
              </a:ext>
            </a:extLst>
          </p:cNvPr>
          <p:cNvPicPr preferRelativeResize="0"/>
          <p:nvPr/>
        </p:nvPicPr>
        <p:blipFill rotWithShape="1">
          <a:blip r:embed="rId2">
            <a:alphaModFix/>
          </a:blip>
          <a:srcRect l="19318" t="22511" r="14879" b="19263"/>
          <a:stretch/>
        </p:blipFill>
        <p:spPr>
          <a:xfrm>
            <a:off x="11098284" y="5315443"/>
            <a:ext cx="1038225" cy="996041"/>
          </a:xfrm>
          <a:prstGeom prst="rect">
            <a:avLst/>
          </a:prstGeom>
          <a:noFill/>
          <a:ln>
            <a:noFill/>
          </a:ln>
        </p:spPr>
      </p:pic>
      <p:pic>
        <p:nvPicPr>
          <p:cNvPr id="6" name="Google Shape;185;p32">
            <a:extLst>
              <a:ext uri="{FF2B5EF4-FFF2-40B4-BE49-F238E27FC236}">
                <a16:creationId xmlns:a16="http://schemas.microsoft.com/office/drawing/2014/main" id="{78F90CF3-28B5-32D7-63FC-2BFE898749FB}"/>
              </a:ext>
            </a:extLst>
          </p:cNvPr>
          <p:cNvPicPr preferRelativeResize="0"/>
          <p:nvPr/>
        </p:nvPicPr>
        <p:blipFill rotWithShape="1">
          <a:blip r:embed="rId2">
            <a:alphaModFix/>
          </a:blip>
          <a:srcRect l="19318" t="22511" r="14879" b="19263"/>
          <a:stretch/>
        </p:blipFill>
        <p:spPr>
          <a:xfrm>
            <a:off x="5057775" y="1461069"/>
            <a:ext cx="1038225" cy="996041"/>
          </a:xfrm>
          <a:prstGeom prst="rect">
            <a:avLst/>
          </a:prstGeom>
          <a:noFill/>
          <a:ln>
            <a:noFill/>
          </a:ln>
        </p:spPr>
      </p:pic>
      <p:pic>
        <p:nvPicPr>
          <p:cNvPr id="7" name="Google Shape;185;p32">
            <a:extLst>
              <a:ext uri="{FF2B5EF4-FFF2-40B4-BE49-F238E27FC236}">
                <a16:creationId xmlns:a16="http://schemas.microsoft.com/office/drawing/2014/main" id="{32A1250F-E7CC-1852-B9DA-CA578784280F}"/>
              </a:ext>
            </a:extLst>
          </p:cNvPr>
          <p:cNvPicPr preferRelativeResize="0"/>
          <p:nvPr/>
        </p:nvPicPr>
        <p:blipFill rotWithShape="1">
          <a:blip r:embed="rId3">
            <a:alphaModFix/>
            <a:extLst>
              <a:ext uri="{BEBA8EAE-BF5A-486C-A8C5-ECC9F3942E4B}">
                <a14:imgProps xmlns:a14="http://schemas.microsoft.com/office/drawing/2010/main">
                  <a14:imgLayer r:embed="rId4">
                    <a14:imgEffect>
                      <a14:artisticPaintBrush/>
                    </a14:imgEffect>
                  </a14:imgLayer>
                </a14:imgProps>
              </a:ext>
            </a:extLst>
          </a:blip>
          <a:srcRect l="19318" t="22511" r="14879" b="19263"/>
          <a:stretch/>
        </p:blipFill>
        <p:spPr>
          <a:xfrm>
            <a:off x="11050310" y="268968"/>
            <a:ext cx="1038225" cy="996041"/>
          </a:xfrm>
          <a:prstGeom prst="rect">
            <a:avLst/>
          </a:prstGeom>
          <a:noFill/>
          <a:ln>
            <a:noFill/>
          </a:ln>
        </p:spPr>
      </p:pic>
      <p:pic>
        <p:nvPicPr>
          <p:cNvPr id="8" name="Google Shape;185;p32">
            <a:extLst>
              <a:ext uri="{FF2B5EF4-FFF2-40B4-BE49-F238E27FC236}">
                <a16:creationId xmlns:a16="http://schemas.microsoft.com/office/drawing/2014/main" id="{B9E2C969-401B-AFEA-13B8-19E6D66719FC}"/>
              </a:ext>
            </a:extLst>
          </p:cNvPr>
          <p:cNvPicPr preferRelativeResize="0"/>
          <p:nvPr/>
        </p:nvPicPr>
        <p:blipFill rotWithShape="1">
          <a:blip r:embed="rId3">
            <a:alphaModFix/>
            <a:extLst>
              <a:ext uri="{BEBA8EAE-BF5A-486C-A8C5-ECC9F3942E4B}">
                <a14:imgProps xmlns:a14="http://schemas.microsoft.com/office/drawing/2010/main">
                  <a14:imgLayer r:embed="rId4">
                    <a14:imgEffect>
                      <a14:artisticPaintBrush/>
                    </a14:imgEffect>
                  </a14:imgLayer>
                </a14:imgProps>
              </a:ext>
            </a:extLst>
          </a:blip>
          <a:srcRect l="19318" t="22511" r="14879" b="19263"/>
          <a:stretch/>
        </p:blipFill>
        <p:spPr>
          <a:xfrm>
            <a:off x="5576887" y="5791009"/>
            <a:ext cx="600075" cy="502556"/>
          </a:xfrm>
          <a:prstGeom prst="rect">
            <a:avLst/>
          </a:prstGeom>
          <a:noFill/>
          <a:ln>
            <a:noFill/>
          </a:ln>
        </p:spPr>
      </p:pic>
    </p:spTree>
    <p:extLst>
      <p:ext uri="{BB962C8B-B14F-4D97-AF65-F5344CB8AC3E}">
        <p14:creationId xmlns:p14="http://schemas.microsoft.com/office/powerpoint/2010/main" val="1266003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7F72B5-461F-40BC-B134-8EC504CD6A9A}"/>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Вказати на проблему та методи її вирішення</a:t>
            </a:r>
            <a:endParaRPr lang="ru-RU" dirty="0"/>
          </a:p>
        </p:txBody>
      </p:sp>
      <p:sp>
        <p:nvSpPr>
          <p:cNvPr id="3" name="Объект 2">
            <a:extLst>
              <a:ext uri="{FF2B5EF4-FFF2-40B4-BE49-F238E27FC236}">
                <a16:creationId xmlns:a16="http://schemas.microsoft.com/office/drawing/2014/main" id="{F90B93E7-759C-46C9-B6CF-0ED1D595CA23}"/>
              </a:ext>
            </a:extLst>
          </p:cNvPr>
          <p:cNvSpPr>
            <a:spLocks noGrp="1"/>
          </p:cNvSpPr>
          <p:nvPr>
            <p:ph idx="1"/>
          </p:nvPr>
        </p:nvSpPr>
        <p:spPr/>
        <p:txBody>
          <a:bodyPr/>
          <a:lstStyle/>
          <a:p>
            <a:pPr>
              <a:lnSpc>
                <a:spcPct val="150000"/>
              </a:lnSpc>
            </a:pPr>
            <a:r>
              <a:rPr lang="uk-UA" dirty="0">
                <a:latin typeface="Times New Roman" panose="02020603050405020304" pitchFamily="18" charset="0"/>
                <a:cs typeface="Times New Roman" panose="02020603050405020304" pitchFamily="18" charset="0"/>
              </a:rPr>
              <a:t>Постійно не вистачає грошей?! Ти студент, який не має часу на офіційне працевлаштування, працюєш офіційно, але шукаєш додатковий заробіток – </a:t>
            </a:r>
            <a:r>
              <a:rPr lang="uk-UA" u="sng" dirty="0">
                <a:latin typeface="Times New Roman" panose="02020603050405020304" pitchFamily="18" charset="0"/>
                <a:cs typeface="Times New Roman" panose="02020603050405020304" pitchFamily="18" charset="0"/>
              </a:rPr>
              <a:t>тоді тобі до нас</a:t>
            </a:r>
            <a:r>
              <a:rPr lang="uk-UA" dirty="0">
                <a:latin typeface="Times New Roman" panose="02020603050405020304" pitchFamily="18" charset="0"/>
                <a:cs typeface="Times New Roman" panose="02020603050405020304" pitchFamily="18" charset="0"/>
              </a:rPr>
              <a:t>! Витрачай всього 2 години щодня і отримуй…. грн на власні потреби і ні в чому собі не відмовляй. Прямо зараз переходь на сторінку і став + під цим постом, щоб дізнатися більше </a:t>
            </a:r>
            <a:r>
              <a:rPr lang="uk-UA" i="1" dirty="0">
                <a:solidFill>
                  <a:schemeClr val="accent1">
                    <a:lumMod val="75000"/>
                  </a:schemeClr>
                </a:solidFill>
                <a:latin typeface="Times New Roman" panose="02020603050405020304" pitchFamily="18" charset="0"/>
                <a:cs typeface="Times New Roman" panose="02020603050405020304" pitchFamily="18" charset="0"/>
              </a:rPr>
              <a:t>(сторінка)</a:t>
            </a:r>
            <a:endParaRPr lang="ru-RU" i="1" dirty="0">
              <a:solidFill>
                <a:schemeClr val="accent1">
                  <a:lumMod val="75000"/>
                </a:schemeClr>
              </a:solidFill>
              <a:latin typeface="Times New Roman" panose="02020603050405020304" pitchFamily="18" charset="0"/>
              <a:cs typeface="Times New Roman" panose="02020603050405020304" pitchFamily="18" charset="0"/>
            </a:endParaRPr>
          </a:p>
          <a:p>
            <a:endParaRPr lang="ru-RU" dirty="0"/>
          </a:p>
        </p:txBody>
      </p:sp>
      <p:cxnSp>
        <p:nvCxnSpPr>
          <p:cNvPr id="5" name="Прямая соединительная линия 4">
            <a:extLst>
              <a:ext uri="{FF2B5EF4-FFF2-40B4-BE49-F238E27FC236}">
                <a16:creationId xmlns:a16="http://schemas.microsoft.com/office/drawing/2014/main" id="{C8FB8C92-6491-412D-9F69-A63236945C3E}"/>
              </a:ext>
            </a:extLst>
          </p:cNvPr>
          <p:cNvCxnSpPr/>
          <p:nvPr/>
        </p:nvCxnSpPr>
        <p:spPr>
          <a:xfrm>
            <a:off x="1098958" y="2550253"/>
            <a:ext cx="49327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95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5875AA-DEE7-42B0-B7C0-65E0B1D5D372}"/>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Вказати на проблему та методи її вирішення</a:t>
            </a:r>
            <a:endParaRPr lang="ru-RU" dirty="0"/>
          </a:p>
        </p:txBody>
      </p:sp>
      <p:sp>
        <p:nvSpPr>
          <p:cNvPr id="3" name="Объект 2">
            <a:extLst>
              <a:ext uri="{FF2B5EF4-FFF2-40B4-BE49-F238E27FC236}">
                <a16:creationId xmlns:a16="http://schemas.microsoft.com/office/drawing/2014/main" id="{027BF19D-04FA-4ACD-8664-58F9ED85449C}"/>
              </a:ext>
            </a:extLst>
          </p:cNvPr>
          <p:cNvSpPr>
            <a:spLocks noGrp="1"/>
          </p:cNvSpPr>
          <p:nvPr>
            <p:ph idx="1"/>
          </p:nvPr>
        </p:nvSpPr>
        <p:spPr>
          <a:xfrm>
            <a:off x="838200" y="2010183"/>
            <a:ext cx="10515600" cy="4351338"/>
          </a:xfrm>
        </p:spPr>
        <p:txBody>
          <a:bodyPr>
            <a:normAutofit lnSpcReduction="10000"/>
          </a:bodyPr>
          <a:lstStyle/>
          <a:p>
            <a:r>
              <a:rPr lang="uk-UA" dirty="0">
                <a:latin typeface="Times New Roman" panose="02020603050405020304" pitchFamily="18" charset="0"/>
                <a:cs typeface="Times New Roman" panose="02020603050405020304" pitchFamily="18" charset="0"/>
              </a:rPr>
              <a:t>Ти весь час хочеш відкладати кошти на «мрію», але відкладати не виходить або ти постійно витрачаєш відкладені кошти і «мрія» віддаляється від тебе…((</a:t>
            </a:r>
          </a:p>
          <a:p>
            <a:r>
              <a:rPr lang="uk-UA" dirty="0">
                <a:latin typeface="Times New Roman" panose="02020603050405020304" pitchFamily="18" charset="0"/>
                <a:cs typeface="Times New Roman" panose="02020603050405020304" pitchFamily="18" charset="0"/>
              </a:rPr>
              <a:t>Ми пропонуємо вигідні вклади на депозитні рахунки з мінімальним ризиком та приємними бонусами.</a:t>
            </a:r>
          </a:p>
          <a:p>
            <a:r>
              <a:rPr lang="uk-UA" dirty="0">
                <a:latin typeface="Times New Roman" panose="02020603050405020304" pitchFamily="18" charset="0"/>
                <a:cs typeface="Times New Roman" panose="02020603050405020304" pitchFamily="18" charset="0"/>
              </a:rPr>
              <a:t>Ти можеш відслідковувати всі операції у власному кабінеті.</a:t>
            </a:r>
          </a:p>
          <a:p>
            <a:r>
              <a:rPr lang="uk-UA" dirty="0">
                <a:latin typeface="Times New Roman" panose="02020603050405020304" pitchFamily="18" charset="0"/>
                <a:cs typeface="Times New Roman" panose="02020603050405020304" pitchFamily="18" charset="0"/>
              </a:rPr>
              <a:t>Вже через рік ти зможеш отримати свої відкладені кошти та відсотки і здійснити свою мрію.</a:t>
            </a:r>
          </a:p>
          <a:p>
            <a:r>
              <a:rPr lang="uk-UA" i="1" dirty="0">
                <a:latin typeface="Times New Roman" panose="02020603050405020304" pitchFamily="18" charset="0"/>
                <a:cs typeface="Times New Roman" panose="02020603050405020304" pitchFamily="18" charset="0"/>
              </a:rPr>
              <a:t>Владай більше – отримай більше!</a:t>
            </a:r>
          </a:p>
          <a:p>
            <a:r>
              <a:rPr lang="uk-UA" dirty="0">
                <a:latin typeface="Times New Roman" panose="02020603050405020304" pitchFamily="18" charset="0"/>
                <a:cs typeface="Times New Roman" panose="02020603050405020304" pitchFamily="18" charset="0"/>
              </a:rPr>
              <a:t>Інформація на сторінці </a:t>
            </a:r>
            <a:r>
              <a:rPr lang="en-US" dirty="0">
                <a:latin typeface="Times New Roman" panose="02020603050405020304" pitchFamily="18" charset="0"/>
                <a:cs typeface="Times New Roman" panose="02020603050405020304" pitchFamily="18" charset="0"/>
              </a:rPr>
              <a:t>F///</a:t>
            </a:r>
            <a:r>
              <a:rPr lang="uk-UA" dirty="0">
                <a:latin typeface="Times New Roman" panose="02020603050405020304" pitchFamily="18" charset="0"/>
                <a:cs typeface="Times New Roman" panose="02020603050405020304" pitchFamily="18" charset="0"/>
              </a:rPr>
              <a:t> </a:t>
            </a:r>
            <a:r>
              <a:rPr lang="uk-UA" i="1" dirty="0">
                <a:solidFill>
                  <a:schemeClr val="accent1">
                    <a:lumMod val="75000"/>
                  </a:schemeClr>
                </a:solidFill>
                <a:latin typeface="Times New Roman" panose="02020603050405020304" pitchFamily="18" charset="0"/>
                <a:cs typeface="Times New Roman" panose="02020603050405020304" pitchFamily="18" charset="0"/>
              </a:rPr>
              <a:t>(сторінка)</a:t>
            </a:r>
            <a:endParaRPr lang="ru-RU"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3E203CE2-DDD9-4F96-86D0-33A4C570E218}"/>
              </a:ext>
            </a:extLst>
          </p:cNvPr>
          <p:cNvSpPr/>
          <p:nvPr/>
        </p:nvSpPr>
        <p:spPr>
          <a:xfrm>
            <a:off x="838200" y="1862356"/>
            <a:ext cx="10663106" cy="1249960"/>
          </a:xfrm>
          <a:prstGeom prst="roundRect">
            <a:avLst/>
          </a:prstGeom>
          <a:noFill/>
          <a:ln w="38100"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7226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5875AA-DEE7-42B0-B7C0-65E0B1D5D372}"/>
              </a:ext>
            </a:extLst>
          </p:cNvPr>
          <p:cNvSpPr>
            <a:spLocks noGrp="1"/>
          </p:cNvSpPr>
          <p:nvPr>
            <p:ph type="title"/>
          </p:nvPr>
        </p:nvSpPr>
        <p:spPr>
          <a:xfrm>
            <a:off x="966744" y="496479"/>
            <a:ext cx="9855136" cy="1064277"/>
          </a:xfrm>
        </p:spPr>
        <p:txBody>
          <a:bodyPr>
            <a:normAutofit fontScale="90000"/>
          </a:bodyPr>
          <a:lstStyle/>
          <a:p>
            <a:r>
              <a:rPr lang="uk-UA" sz="6700" b="1" dirty="0">
                <a:solidFill>
                  <a:srgbClr val="0070C0"/>
                </a:solidFill>
                <a:latin typeface="Times New Roman" panose="02020603050405020304" pitchFamily="18" charset="0"/>
                <a:cs typeface="Times New Roman" panose="02020603050405020304" pitchFamily="18" charset="0"/>
              </a:rPr>
              <a:t>Д</a:t>
            </a:r>
            <a:r>
              <a:rPr lang="uk-UA" sz="2500" b="1" dirty="0">
                <a:solidFill>
                  <a:srgbClr val="0070C0"/>
                </a:solidFill>
                <a:latin typeface="Times New Roman" panose="02020603050405020304" pitchFamily="18" charset="0"/>
                <a:cs typeface="Times New Roman" panose="02020603050405020304" pitchFamily="18" charset="0"/>
              </a:rPr>
              <a:t>ієвим методом просування товарів послуг, фахівців є звернення безпосередньо до своєї цільової аудиторії (свого сегменту)</a:t>
            </a:r>
            <a:endParaRPr lang="ru-RU" b="1" dirty="0">
              <a:solidFill>
                <a:srgbClr val="0070C0"/>
              </a:solidFill>
            </a:endParaRPr>
          </a:p>
        </p:txBody>
      </p:sp>
      <p:sp>
        <p:nvSpPr>
          <p:cNvPr id="3" name="Объект 2">
            <a:extLst>
              <a:ext uri="{FF2B5EF4-FFF2-40B4-BE49-F238E27FC236}">
                <a16:creationId xmlns:a16="http://schemas.microsoft.com/office/drawing/2014/main" id="{027BF19D-04FA-4ACD-8664-58F9ED85449C}"/>
              </a:ext>
            </a:extLst>
          </p:cNvPr>
          <p:cNvSpPr>
            <a:spLocks noGrp="1"/>
          </p:cNvSpPr>
          <p:nvPr>
            <p:ph idx="1"/>
          </p:nvPr>
        </p:nvSpPr>
        <p:spPr>
          <a:xfrm>
            <a:off x="838200" y="1894114"/>
            <a:ext cx="10515600" cy="4467407"/>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«Ти студент?...», «Абітурієнт, який обирає майбутню професію?...», «ти підприємець, який шукає персонал?...», «власник бізнесу…», «економіст?...», «маєш медичну освіту?...»</a:t>
            </a:r>
          </a:p>
          <a:p>
            <a:r>
              <a:rPr lang="uk-UA" dirty="0">
                <a:latin typeface="Times New Roman" panose="02020603050405020304" pitchFamily="18" charset="0"/>
                <a:cs typeface="Times New Roman" panose="02020603050405020304" pitchFamily="18" charset="0"/>
              </a:rPr>
              <a:t>Наступним етапом ви вказуєте у своєму зверненні на проблему </a:t>
            </a:r>
          </a:p>
          <a:p>
            <a:r>
              <a:rPr lang="uk-UA" dirty="0">
                <a:latin typeface="Times New Roman" panose="02020603050405020304" pitchFamily="18" charset="0"/>
                <a:cs typeface="Times New Roman" panose="02020603050405020304" pitchFamily="18" charset="0"/>
              </a:rPr>
              <a:t>Далі описуєте те, як за допомогою вашого продукту (товару чи послуги)  можна вирішити це питання (проблему)</a:t>
            </a:r>
          </a:p>
          <a:p>
            <a:r>
              <a:rPr lang="uk-UA" dirty="0">
                <a:latin typeface="Times New Roman" panose="02020603050405020304" pitchFamily="18" charset="0"/>
                <a:cs typeface="Times New Roman" panose="02020603050405020304" pitchFamily="18" charset="0"/>
              </a:rPr>
              <a:t>Наступний етап – це обмеження в часі, </a:t>
            </a:r>
            <a:r>
              <a:rPr lang="uk-UA" dirty="0" err="1">
                <a:latin typeface="Times New Roman" panose="02020603050405020304" pitchFamily="18" charset="0"/>
                <a:cs typeface="Times New Roman" panose="02020603050405020304" pitchFamily="18" charset="0"/>
              </a:rPr>
              <a:t>кільності</a:t>
            </a:r>
            <a:r>
              <a:rPr lang="uk-UA" dirty="0">
                <a:latin typeface="Times New Roman" panose="02020603050405020304" pitchFamily="18" charset="0"/>
                <a:cs typeface="Times New Roman" panose="02020603050405020304" pitchFamily="18" charset="0"/>
              </a:rPr>
              <a:t> (тільки сьогодні, першим 20-ти учасникам, до кінця акції 24 години..)</a:t>
            </a:r>
            <a:endParaRPr lang="uk-UA" i="1"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Заклик до дії ( </a:t>
            </a:r>
            <a:r>
              <a:rPr lang="uk-UA" dirty="0" err="1">
                <a:latin typeface="Times New Roman" panose="02020603050405020304" pitchFamily="18" charset="0"/>
                <a:cs typeface="Times New Roman" panose="02020603050405020304" pitchFamily="18" charset="0"/>
              </a:rPr>
              <a:t>реєстуйся</a:t>
            </a:r>
            <a:r>
              <a:rPr lang="uk-UA" dirty="0">
                <a:latin typeface="Times New Roman" panose="02020603050405020304" pitchFamily="18" charset="0"/>
                <a:cs typeface="Times New Roman" panose="02020603050405020304" pitchFamily="18" charset="0"/>
              </a:rPr>
              <a:t>, перейди за лінком, напиши нам повідомлення, підпишись та телеграм-бот тощо)</a:t>
            </a:r>
          </a:p>
          <a:p>
            <a:endParaRPr lang="uk-UA" i="1" dirty="0">
              <a:solidFill>
                <a:schemeClr val="accent1">
                  <a:lumMod val="75000"/>
                </a:schemeClr>
              </a:solidFill>
              <a:latin typeface="Times New Roman" panose="02020603050405020304" pitchFamily="18" charset="0"/>
              <a:cs typeface="Times New Roman" panose="02020603050405020304" pitchFamily="18" charset="0"/>
            </a:endParaRPr>
          </a:p>
          <a:p>
            <a:r>
              <a:rPr lang="uk-UA" i="1" dirty="0">
                <a:solidFill>
                  <a:srgbClr val="FF0000"/>
                </a:solidFill>
                <a:latin typeface="Times New Roman" panose="02020603050405020304" pitchFamily="18" charset="0"/>
                <a:cs typeface="Times New Roman" panose="02020603050405020304" pitchFamily="18" charset="0"/>
              </a:rPr>
              <a:t>! Так будується професійний контент для ефективного просування</a:t>
            </a:r>
            <a:endParaRPr lang="ru-RU" i="1"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3E203CE2-DDD9-4F96-86D0-33A4C570E218}"/>
              </a:ext>
            </a:extLst>
          </p:cNvPr>
          <p:cNvSpPr/>
          <p:nvPr/>
        </p:nvSpPr>
        <p:spPr>
          <a:xfrm>
            <a:off x="966744" y="1732191"/>
            <a:ext cx="10663106" cy="1064276"/>
          </a:xfrm>
          <a:prstGeom prst="roundRect">
            <a:avLst/>
          </a:prstGeom>
          <a:noFill/>
          <a:ln w="38100"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1185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D5CC54E-665A-46D7-AE1D-C21FD5EEE7D2}"/>
              </a:ext>
            </a:extLst>
          </p:cNvPr>
          <p:cNvPicPr>
            <a:picLocks noChangeAspect="1"/>
          </p:cNvPicPr>
          <p:nvPr/>
        </p:nvPicPr>
        <p:blipFill rotWithShape="1">
          <a:blip r:embed="rId2">
            <a:extLst>
              <a:ext uri="{28A0092B-C50C-407E-A947-70E740481C1C}">
                <a14:useLocalDpi xmlns:a14="http://schemas.microsoft.com/office/drawing/2010/main" val="0"/>
              </a:ext>
            </a:extLst>
          </a:blip>
          <a:srcRect l="5306"/>
          <a:stretch/>
        </p:blipFill>
        <p:spPr>
          <a:xfrm>
            <a:off x="432816" y="286734"/>
            <a:ext cx="5940915" cy="6284532"/>
          </a:xfrm>
          <a:prstGeom prst="rect">
            <a:avLst/>
          </a:prstGeom>
        </p:spPr>
      </p:pic>
      <p:pic>
        <p:nvPicPr>
          <p:cNvPr id="5" name="Рисунок 4">
            <a:extLst>
              <a:ext uri="{FF2B5EF4-FFF2-40B4-BE49-F238E27FC236}">
                <a16:creationId xmlns:a16="http://schemas.microsoft.com/office/drawing/2014/main" id="{5D9CBE35-FC4E-4613-8919-95BC88C496E8}"/>
              </a:ext>
            </a:extLst>
          </p:cNvPr>
          <p:cNvPicPr>
            <a:picLocks noChangeAspect="1"/>
          </p:cNvPicPr>
          <p:nvPr/>
        </p:nvPicPr>
        <p:blipFill rotWithShape="1">
          <a:blip r:embed="rId3">
            <a:extLst>
              <a:ext uri="{28A0092B-C50C-407E-A947-70E740481C1C}">
                <a14:useLocalDpi xmlns:a14="http://schemas.microsoft.com/office/drawing/2010/main" val="0"/>
              </a:ext>
            </a:extLst>
          </a:blip>
          <a:srcRect l="8332" r="11289"/>
          <a:stretch/>
        </p:blipFill>
        <p:spPr>
          <a:xfrm>
            <a:off x="6601968" y="286734"/>
            <a:ext cx="5157215" cy="6284532"/>
          </a:xfrm>
          <a:prstGeom prst="rect">
            <a:avLst/>
          </a:prstGeom>
        </p:spPr>
      </p:pic>
    </p:spTree>
    <p:extLst>
      <p:ext uri="{BB962C8B-B14F-4D97-AF65-F5344CB8AC3E}">
        <p14:creationId xmlns:p14="http://schemas.microsoft.com/office/powerpoint/2010/main" val="17788458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5179E7A-01E5-457D-AF7F-50EE39120E45}"/>
              </a:ext>
            </a:extLst>
          </p:cNvPr>
          <p:cNvPicPr>
            <a:picLocks noChangeAspect="1"/>
          </p:cNvPicPr>
          <p:nvPr/>
        </p:nvPicPr>
        <p:blipFill rotWithShape="1">
          <a:blip r:embed="rId2">
            <a:extLst>
              <a:ext uri="{28A0092B-C50C-407E-A947-70E740481C1C}">
                <a14:useLocalDpi xmlns:a14="http://schemas.microsoft.com/office/drawing/2010/main" val="0"/>
              </a:ext>
            </a:extLst>
          </a:blip>
          <a:srcRect l="4386" r="4384"/>
          <a:stretch/>
        </p:blipFill>
        <p:spPr>
          <a:xfrm>
            <a:off x="88392" y="301752"/>
            <a:ext cx="5940144" cy="6310838"/>
          </a:xfrm>
          <a:prstGeom prst="rect">
            <a:avLst/>
          </a:prstGeom>
        </p:spPr>
      </p:pic>
      <p:pic>
        <p:nvPicPr>
          <p:cNvPr id="3" name="Рисунок 2">
            <a:extLst>
              <a:ext uri="{FF2B5EF4-FFF2-40B4-BE49-F238E27FC236}">
                <a16:creationId xmlns:a16="http://schemas.microsoft.com/office/drawing/2014/main" id="{111BA6B6-CD18-463A-B80C-94D79914891C}"/>
              </a:ext>
            </a:extLst>
          </p:cNvPr>
          <p:cNvPicPr>
            <a:picLocks noChangeAspect="1"/>
          </p:cNvPicPr>
          <p:nvPr/>
        </p:nvPicPr>
        <p:blipFill rotWithShape="1">
          <a:blip r:embed="rId3">
            <a:extLst>
              <a:ext uri="{28A0092B-C50C-407E-A947-70E740481C1C}">
                <a14:useLocalDpi xmlns:a14="http://schemas.microsoft.com/office/drawing/2010/main" val="0"/>
              </a:ext>
            </a:extLst>
          </a:blip>
          <a:srcRect l="7027"/>
          <a:stretch/>
        </p:blipFill>
        <p:spPr>
          <a:xfrm>
            <a:off x="6163464" y="310896"/>
            <a:ext cx="5940144" cy="6236208"/>
          </a:xfrm>
          <a:prstGeom prst="rect">
            <a:avLst/>
          </a:prstGeom>
        </p:spPr>
      </p:pic>
    </p:spTree>
    <p:extLst>
      <p:ext uri="{BB962C8B-B14F-4D97-AF65-F5344CB8AC3E}">
        <p14:creationId xmlns:p14="http://schemas.microsoft.com/office/powerpoint/2010/main" val="34026262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0770E93-9D05-4AF4-9629-C58C8930B58E}"/>
              </a:ext>
            </a:extLst>
          </p:cNvPr>
          <p:cNvPicPr>
            <a:picLocks noChangeAspect="1"/>
          </p:cNvPicPr>
          <p:nvPr/>
        </p:nvPicPr>
        <p:blipFill rotWithShape="1">
          <a:blip r:embed="rId2">
            <a:extLst>
              <a:ext uri="{28A0092B-C50C-407E-A947-70E740481C1C}">
                <a14:useLocalDpi xmlns:a14="http://schemas.microsoft.com/office/drawing/2010/main" val="0"/>
              </a:ext>
            </a:extLst>
          </a:blip>
          <a:srcRect l="6826"/>
          <a:stretch/>
        </p:blipFill>
        <p:spPr>
          <a:xfrm>
            <a:off x="138601" y="173736"/>
            <a:ext cx="5751844" cy="6062472"/>
          </a:xfrm>
          <a:prstGeom prst="rect">
            <a:avLst/>
          </a:prstGeom>
        </p:spPr>
      </p:pic>
      <p:pic>
        <p:nvPicPr>
          <p:cNvPr id="12" name="Рисунок 11">
            <a:extLst>
              <a:ext uri="{FF2B5EF4-FFF2-40B4-BE49-F238E27FC236}">
                <a16:creationId xmlns:a16="http://schemas.microsoft.com/office/drawing/2014/main" id="{B3346111-B519-4EDB-8F95-3174F8D818CF}"/>
              </a:ext>
            </a:extLst>
          </p:cNvPr>
          <p:cNvPicPr>
            <a:picLocks noChangeAspect="1"/>
          </p:cNvPicPr>
          <p:nvPr/>
        </p:nvPicPr>
        <p:blipFill rotWithShape="1">
          <a:blip r:embed="rId3">
            <a:extLst>
              <a:ext uri="{28A0092B-C50C-407E-A947-70E740481C1C}">
                <a14:useLocalDpi xmlns:a14="http://schemas.microsoft.com/office/drawing/2010/main" val="0"/>
              </a:ext>
            </a:extLst>
          </a:blip>
          <a:srcRect l="7151"/>
          <a:stretch/>
        </p:blipFill>
        <p:spPr>
          <a:xfrm>
            <a:off x="6096000" y="173736"/>
            <a:ext cx="5751844" cy="6062472"/>
          </a:xfrm>
          <a:prstGeom prst="rect">
            <a:avLst/>
          </a:prstGeom>
        </p:spPr>
      </p:pic>
    </p:spTree>
    <p:extLst>
      <p:ext uri="{BB962C8B-B14F-4D97-AF65-F5344CB8AC3E}">
        <p14:creationId xmlns:p14="http://schemas.microsoft.com/office/powerpoint/2010/main" val="1039410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B090F5D-0893-42B1-8E6C-F82F4FE15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505" y="102175"/>
            <a:ext cx="6834740" cy="6653649"/>
          </a:xfrm>
          <a:prstGeom prst="rect">
            <a:avLst/>
          </a:prstGeom>
        </p:spPr>
      </p:pic>
    </p:spTree>
    <p:extLst>
      <p:ext uri="{BB962C8B-B14F-4D97-AF65-F5344CB8AC3E}">
        <p14:creationId xmlns:p14="http://schemas.microsoft.com/office/powerpoint/2010/main" val="3051168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4A0762-52F7-4A48-A1A8-359B27431A71}"/>
              </a:ext>
            </a:extLst>
          </p:cNvPr>
          <p:cNvSpPr>
            <a:spLocks noGrp="1"/>
          </p:cNvSpPr>
          <p:nvPr>
            <p:ph type="title"/>
          </p:nvPr>
        </p:nvSpPr>
        <p:spPr/>
        <p:txBody>
          <a:bodyPr>
            <a:normAutofit fontScale="90000"/>
          </a:bodyPr>
          <a:lstStyle/>
          <a:p>
            <a:pPr algn="ctr"/>
            <a:r>
              <a:rPr lang="uk-UA" dirty="0">
                <a:solidFill>
                  <a:schemeClr val="accent1">
                    <a:lumMod val="75000"/>
                  </a:schemeClr>
                </a:solidFill>
                <a:latin typeface="Times New Roman" panose="02020603050405020304" pitchFamily="18" charset="0"/>
                <a:cs typeface="Times New Roman" panose="02020603050405020304" pitchFamily="18" charset="0"/>
              </a:rPr>
              <a:t>ПРИКЛАД СПЕЦІАЛІСТА (ФАХІВЦЯ), який просуває свій професійний акаунт у соціальних мережах</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E35F59AF-FBD0-4CC5-8191-A60827AFF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468" y="2152327"/>
            <a:ext cx="2618913" cy="4523898"/>
          </a:xfrm>
          <a:prstGeom prst="rect">
            <a:avLst/>
          </a:prstGeom>
          <a:ln>
            <a:solidFill>
              <a:schemeClr val="tx2">
                <a:lumMod val="75000"/>
              </a:schemeClr>
            </a:solidFill>
          </a:ln>
        </p:spPr>
      </p:pic>
    </p:spTree>
    <p:extLst>
      <p:ext uri="{BB962C8B-B14F-4D97-AF65-F5344CB8AC3E}">
        <p14:creationId xmlns:p14="http://schemas.microsoft.com/office/powerpoint/2010/main" val="36861564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вал 2">
            <a:extLst>
              <a:ext uri="{FF2B5EF4-FFF2-40B4-BE49-F238E27FC236}">
                <a16:creationId xmlns:a16="http://schemas.microsoft.com/office/drawing/2014/main" id="{003F99AF-961E-4E7B-8A25-4BCE3010F2AA}"/>
              </a:ext>
            </a:extLst>
          </p:cNvPr>
          <p:cNvSpPr/>
          <p:nvPr/>
        </p:nvSpPr>
        <p:spPr>
          <a:xfrm>
            <a:off x="4254373" y="3362712"/>
            <a:ext cx="3007561" cy="960713"/>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9E70D26D-8407-458B-AE52-07FD98958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52" y="485190"/>
            <a:ext cx="3463990" cy="6158205"/>
          </a:xfrm>
          <a:prstGeom prst="rect">
            <a:avLst/>
          </a:prstGeom>
        </p:spPr>
      </p:pic>
      <p:sp>
        <p:nvSpPr>
          <p:cNvPr id="10" name="Овал 9">
            <a:extLst>
              <a:ext uri="{FF2B5EF4-FFF2-40B4-BE49-F238E27FC236}">
                <a16:creationId xmlns:a16="http://schemas.microsoft.com/office/drawing/2014/main" id="{0B54760F-FB4E-4550-B4F9-F3DBB5E4D717}"/>
              </a:ext>
            </a:extLst>
          </p:cNvPr>
          <p:cNvSpPr/>
          <p:nvPr/>
        </p:nvSpPr>
        <p:spPr>
          <a:xfrm>
            <a:off x="649842" y="1109709"/>
            <a:ext cx="2970435" cy="967666"/>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617723DD-B2F7-D748-6D85-AC20D0E8E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832" y="485190"/>
            <a:ext cx="3824742" cy="5457825"/>
          </a:xfrm>
          <a:prstGeom prst="rect">
            <a:avLst/>
          </a:prstGeom>
        </p:spPr>
      </p:pic>
      <p:sp>
        <p:nvSpPr>
          <p:cNvPr id="5" name="Овал 4">
            <a:extLst>
              <a:ext uri="{FF2B5EF4-FFF2-40B4-BE49-F238E27FC236}">
                <a16:creationId xmlns:a16="http://schemas.microsoft.com/office/drawing/2014/main" id="{28A8C72C-E616-9F57-11D5-E78FF22E7835}"/>
              </a:ext>
            </a:extLst>
          </p:cNvPr>
          <p:cNvSpPr/>
          <p:nvPr/>
        </p:nvSpPr>
        <p:spPr>
          <a:xfrm>
            <a:off x="4160788" y="3843068"/>
            <a:ext cx="3824742" cy="1561713"/>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F4250974-B522-1BD1-FF75-D65B1F9EB2D4}"/>
              </a:ext>
            </a:extLst>
          </p:cNvPr>
          <p:cNvSpPr/>
          <p:nvPr/>
        </p:nvSpPr>
        <p:spPr>
          <a:xfrm>
            <a:off x="8379988" y="617596"/>
            <a:ext cx="3186309" cy="984225"/>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1EA6523C-0B22-61B0-ED5E-B9111311F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864" y="315348"/>
            <a:ext cx="3463990" cy="6262581"/>
          </a:xfrm>
          <a:prstGeom prst="rect">
            <a:avLst/>
          </a:prstGeom>
        </p:spPr>
      </p:pic>
      <p:sp>
        <p:nvSpPr>
          <p:cNvPr id="9" name="Овал 8">
            <a:extLst>
              <a:ext uri="{FF2B5EF4-FFF2-40B4-BE49-F238E27FC236}">
                <a16:creationId xmlns:a16="http://schemas.microsoft.com/office/drawing/2014/main" id="{B3F7F9A8-438F-9B6A-CEF4-20FF42D45D08}"/>
              </a:ext>
            </a:extLst>
          </p:cNvPr>
          <p:cNvSpPr/>
          <p:nvPr/>
        </p:nvSpPr>
        <p:spPr>
          <a:xfrm>
            <a:off x="8125908" y="799691"/>
            <a:ext cx="3186309" cy="984225"/>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39116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06A5990-8F68-2E88-ADF2-83973EB35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14" y="180621"/>
            <a:ext cx="3547586" cy="6468535"/>
          </a:xfrm>
          <a:prstGeom prst="rect">
            <a:avLst/>
          </a:prstGeom>
        </p:spPr>
      </p:pic>
      <p:pic>
        <p:nvPicPr>
          <p:cNvPr id="5" name="Рисунок 4">
            <a:extLst>
              <a:ext uri="{FF2B5EF4-FFF2-40B4-BE49-F238E27FC236}">
                <a16:creationId xmlns:a16="http://schemas.microsoft.com/office/drawing/2014/main" id="{93A7FD5C-D24B-10C4-A165-A04C35245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688" y="180621"/>
            <a:ext cx="3598123" cy="6468535"/>
          </a:xfrm>
          <a:prstGeom prst="rect">
            <a:avLst/>
          </a:prstGeom>
        </p:spPr>
      </p:pic>
      <p:pic>
        <p:nvPicPr>
          <p:cNvPr id="6" name="Рисунок 5">
            <a:extLst>
              <a:ext uri="{FF2B5EF4-FFF2-40B4-BE49-F238E27FC236}">
                <a16:creationId xmlns:a16="http://schemas.microsoft.com/office/drawing/2014/main" id="{765EE972-C0D2-FB55-2C4F-B9BF8AEC3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0220" y="180621"/>
            <a:ext cx="3537480" cy="6468535"/>
          </a:xfrm>
          <a:prstGeom prst="rect">
            <a:avLst/>
          </a:prstGeom>
        </p:spPr>
      </p:pic>
    </p:spTree>
    <p:extLst>
      <p:ext uri="{BB962C8B-B14F-4D97-AF65-F5344CB8AC3E}">
        <p14:creationId xmlns:p14="http://schemas.microsoft.com/office/powerpoint/2010/main" val="112323996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229894</TotalTime>
  <Words>3456</Words>
  <Application>Microsoft Macintosh PowerPoint</Application>
  <PresentationFormat>Широкоэкранный</PresentationFormat>
  <Paragraphs>323</Paragraphs>
  <Slides>122</Slides>
  <Notes>8</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122</vt:i4>
      </vt:variant>
    </vt:vector>
  </HeadingPairs>
  <TitlesOfParts>
    <vt:vector size="129" baseType="lpstr">
      <vt:lpstr>Arial</vt:lpstr>
      <vt:lpstr>Calibri</vt:lpstr>
      <vt:lpstr>Calibri Light</vt:lpstr>
      <vt:lpstr>inherit</vt:lpstr>
      <vt:lpstr>Montserrat</vt:lpstr>
      <vt:lpstr>Times New Roman</vt:lpstr>
      <vt:lpstr>Тема Office</vt:lpstr>
      <vt:lpstr>Тема: «Упаковка» торгової сторінки в соціальних мережах. Підготовка до маркетингових заходів. </vt:lpstr>
      <vt:lpstr>Презентация PowerPoint</vt:lpstr>
      <vt:lpstr>Контент - інформаційне наповнення сайту (сторінки), який направлений на цільову аудиторію з метою приваблення потенційних клієнтів та мотивації їх до купівлі товарів або замовлення послуг. </vt:lpstr>
      <vt:lpstr>Види контенту</vt:lpstr>
      <vt:lpstr>Для успішного облікового запису оптимальним є : 40% інформаційний, 40% продає і 20% залучає. </vt:lpstr>
      <vt:lpstr>Створення контенту на прикладі магазину одягу</vt:lpstr>
      <vt:lpstr>Презентация PowerPoint</vt:lpstr>
      <vt:lpstr>Презентация PowerPoint</vt:lpstr>
      <vt:lpstr>Інформаційний (40%):       Залучений (20%): </vt:lpstr>
      <vt:lpstr>Контент направлений на продаж (40%)</vt:lpstr>
      <vt:lpstr>Презентация PowerPoint</vt:lpstr>
      <vt:lpstr>Презентация PowerPoint</vt:lpstr>
      <vt:lpstr>Що змінилося у контенті 2024 році</vt:lpstr>
      <vt:lpstr>Сторіз - фото чи короткі відео (тривалістю до 15 секунд) у соціальних мережах, які доступні для перегляду 24 години.  Рубрики для сториз: </vt:lpstr>
      <vt:lpstr>Презентация PowerPoint</vt:lpstr>
      <vt:lpstr>Інстаграм дарує перегляди в сторіс !  Для цього необхідно чистити історії  або виходити  на 24 години і не транслювати  сторіс кoнтент.  Використовуючи такий підхід  щоранку ваші підписки бачитимуть  першими ваші активні історії після  повернення контенту у сторіс.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Бар'єри та задоволення</vt:lpstr>
      <vt:lpstr>Презентация PowerPoint</vt:lpstr>
      <vt:lpstr>Бар'єри та задоволення</vt:lpstr>
      <vt:lpstr>Бар'єри та задоволення</vt:lpstr>
      <vt:lpstr>Бар'єри та задоволення</vt:lpstr>
      <vt:lpstr>Бар'єри та задоволення</vt:lpstr>
      <vt:lpstr>Бар'єри та задоволення</vt:lpstr>
      <vt:lpstr>Презентация PowerPoint</vt:lpstr>
      <vt:lpstr>Презентация PowerPoint</vt:lpstr>
      <vt:lpstr>Презентация PowerPoint</vt:lpstr>
      <vt:lpstr>Інші шляхи просування та інформування у соціальних мережах:</vt:lpstr>
      <vt:lpstr>Правила і поради щодо якості контенту щодо тексту: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Правила і поради щодо якості контенту щодо фото: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 професійному пабліку-магазині</vt:lpstr>
      <vt:lpstr>Що таке контент-план і навіщо він потрібен</vt:lpstr>
      <vt:lpstr>Конкуренти у соціальних мережах – це пабліки або сторінки, які просувають аналогічні товари або надають аналогічні послуги з використанням функцій соціальних мереж</vt:lpstr>
      <vt:lpstr>Чи потрібно створювати сайт якщо я веду інтернет магазин тільки у соціальних мережах? Чи викличе наявність сайту більше довіри і чи привабить більше клієнтів? Що краще сайт чи торгова сторінка у Інстаграм?</vt:lpstr>
      <vt:lpstr>  ПРОСУВАННЯ ФАХІВЦЯ</vt:lpstr>
      <vt:lpstr>  Адаптивний контент</vt:lpstr>
      <vt:lpstr>Часто ведеться пошук фахівців через соціальні мережі - ваша сторінка має продавати вас як фахівця/спеціаліста:</vt:lpstr>
      <vt:lpstr>Етапи просування себе як спеціаліста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Інтернет-маркетинг  Для привабливого контенту ефективним інструментом є «проблема» (проблемне питання) шляхи її вирішення зазвичай за допомогою вашого продукту</vt:lpstr>
      <vt:lpstr>Сьогодні для потенційних клієнтів є важливим аналізувати (ціни, якість), купувати не спонтанно, отримувати супровідні бонуси, детальну інформацію, мати вигоду</vt:lpstr>
      <vt:lpstr>Вказати на проблему та методи її вирішення *Приклад інтернет маркетолог</vt:lpstr>
      <vt:lpstr>Вказати на проблему та методи її вирішення</vt:lpstr>
      <vt:lpstr>Вказати на проблему та методи її вирішення</vt:lpstr>
      <vt:lpstr>Дієвим методом просування товарів послуг, фахівців є звернення безпосередньо до своєї цільової аудиторії (свого сегменту)</vt:lpstr>
      <vt:lpstr>Презентация PowerPoint</vt:lpstr>
      <vt:lpstr>Презентация PowerPoint</vt:lpstr>
      <vt:lpstr>Презентация PowerPoint</vt:lpstr>
      <vt:lpstr>Презентация PowerPoint</vt:lpstr>
      <vt:lpstr>ПРИКЛАД СПЕЦІАЛІСТА (ФАХІВЦЯ), який просуває свій професійний акаунт у соціальних мережах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Як виділитись і просунути свій акаунт – як знайти клієнтів безкоштовно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Приваблення аудиторії</vt:lpstr>
      <vt:lpstr>Виділятися!</vt:lpstr>
      <vt:lpstr>Чи потрібно створювати сайт якщо я веду інтернет магазин тільки у соціальних мережах? Чи викличе наявність сайту більше довіри і чи привабить більше клієнтів? Що краще сайт чи торгова сторінка у Інстаграм?</vt:lpstr>
      <vt:lpstr>10 способів знайти перших клієнтів 🕵  📍 Напишіть пост у всіх соціальних мережах  про вашу діяльність, розкажіть, чим ви можете бути корисні.  📍Продумайте акцію і цінність, яку ви будете давати (пробна тиждень, безкоштовна консультація)  📍 Увійдіть мінімум на 10 сайтах фріланса.  📍Напишіть / зателефонуйте як мінімум 30 своїм знайомим, розкажіть про свою нову роботу,  запитаєте, кому можете бути корисні.  📍Надайте послугу за рекламу. Ви зробите роботу, а вас порекомендують іншим.  </vt:lpstr>
      <vt:lpstr>Тіньовий бан</vt:lpstr>
      <vt:lpstr>Щоб не потрапити в тіньовий бан потрібно:</vt:lpstr>
      <vt:lpstr>Щоб не потрапити в тіньовий бан потрібно:</vt:lpstr>
      <vt:lpstr>📈 Iconisquare - зміна числа передплатників  - перегляд даних по географії передплатників  - графік активності  - кількість отриманих лайків і коментарів  - топ фотографій по рекции користувачів  - взаємозв'язок хештегів і залученості   📈 Livedune  - звіти та аналітика - динаміка передплатників  - пошук хештегів  - відстеження залученості  - фільтри за ключовими словами   📈 Socialbakers  - список користувачів, які найчастіше лайкають  - топ публікацій по лайкам / коментарів  - реакції на публікації  - репости публічних записів  - коментарі та обговорення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Власна сторінка або створити паблік паблік – це коли є гроші на просування, якщо коштів немає краще створити звичайну сторінку</dc:title>
  <dc:creator>Komp</dc:creator>
  <cp:lastModifiedBy>Виктория Малтиз</cp:lastModifiedBy>
  <cp:revision>327</cp:revision>
  <dcterms:created xsi:type="dcterms:W3CDTF">2020-09-20T15:20:55Z</dcterms:created>
  <dcterms:modified xsi:type="dcterms:W3CDTF">2024-03-23T11:08:24Z</dcterms:modified>
</cp:coreProperties>
</file>