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2"/>
  </p:notesMasterIdLst>
  <p:sldIdLst>
    <p:sldId id="258" r:id="rId4"/>
    <p:sldId id="259" r:id="rId5"/>
    <p:sldId id="267" r:id="rId6"/>
    <p:sldId id="265" r:id="rId7"/>
    <p:sldId id="260" r:id="rId8"/>
    <p:sldId id="272" r:id="rId9"/>
    <p:sldId id="273" r:id="rId10"/>
    <p:sldId id="261" r:id="rId11"/>
    <p:sldId id="266" r:id="rId12"/>
    <p:sldId id="268" r:id="rId13"/>
    <p:sldId id="269" r:id="rId14"/>
    <p:sldId id="274" r:id="rId15"/>
    <p:sldId id="270" r:id="rId16"/>
    <p:sldId id="271" r:id="rId17"/>
    <p:sldId id="257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63" r:id="rId32"/>
    <p:sldId id="289" r:id="rId33"/>
    <p:sldId id="264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6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0296D-3B42-486E-9D14-7B31FFB60737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FFF2C-F1DD-4DA6-94B0-7677FCF83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FFF2C-F1DD-4DA6-94B0-7677FCF83C5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9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512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513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CACC68-4C97-436A-9BB3-CBDD0FCF2C5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8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D270C-6333-4E08-AA10-6FA5C8B122F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3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982C-7257-4DDE-87B6-B9DE9DE3D50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7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BE996-9864-4B72-8FCE-04BF962D411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6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731CB-5AF5-4E7A-AE65-9230F989844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8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F5AF-B72D-468B-B638-DF737635B3B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63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1507-1FDC-4F67-9137-A58041252A1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0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BBC38-DEA9-4DD2-BD0D-7C8EC3A49EF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9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09D86-4D37-4CE0-9703-6F1CFB5B52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69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43F5-77B0-4C6D-A3E6-877C95A6050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10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B3960-8192-4C69-B524-FD89E3B33AD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21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2F131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37AD69CB-06A4-4865-A27C-F1EBB33FCFC5}" type="slidenum">
              <a:rPr lang="ru-RU">
                <a:solidFill>
                  <a:srgbClr val="2F1311"/>
                </a:solidFill>
              </a:rPr>
              <a:pPr/>
              <a:t>‹#›</a:t>
            </a:fld>
            <a:endParaRPr lang="ru-RU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98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512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513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CACC68-4C97-436A-9BB3-CBDD0FCF2C5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61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D270C-6333-4E08-AA10-6FA5C8B122F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69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982C-7257-4DDE-87B6-B9DE9DE3D50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96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BE996-9864-4B72-8FCE-04BF962D411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22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731CB-5AF5-4E7A-AE65-9230F989844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46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F5AF-B72D-468B-B638-DF737635B3B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6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1507-1FDC-4F67-9137-A58041252A1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60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BBC38-DEA9-4DD2-BD0D-7C8EC3A49EF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0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09D86-4D37-4CE0-9703-6F1CFB5B52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43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043F5-77B0-4C6D-A3E6-877C95A6050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18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B3960-8192-4C69-B524-FD89E3B33AD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3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365C8F-F59E-4CDF-A4E7-309D2F79E4A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918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365C8F-F59E-4CDF-A4E7-309D2F79E4A3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98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66800" y="404665"/>
            <a:ext cx="7086600" cy="1368151"/>
          </a:xfrm>
        </p:spPr>
        <p:txBody>
          <a:bodyPr/>
          <a:lstStyle/>
          <a:p>
            <a:r>
              <a:rPr lang="ru-RU" dirty="0" err="1" smtClean="0"/>
              <a:t>Захворювання</a:t>
            </a:r>
            <a:r>
              <a:rPr lang="ru-RU" dirty="0" smtClean="0"/>
              <a:t> орган</a:t>
            </a:r>
            <a:r>
              <a:rPr lang="uk-UA" dirty="0" err="1" smtClean="0"/>
              <a:t>ів</a:t>
            </a:r>
            <a:r>
              <a:rPr lang="uk-UA" dirty="0" smtClean="0"/>
              <a:t> дихання</a:t>
            </a:r>
            <a:endParaRPr lang="ru-RU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80520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061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582341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Для </a:t>
            </a:r>
            <a:r>
              <a:rPr lang="ru-RU" sz="2800" dirty="0" err="1"/>
              <a:t>гострого</a:t>
            </a:r>
            <a:r>
              <a:rPr lang="ru-RU" sz="2800" dirty="0"/>
              <a:t> </a:t>
            </a:r>
            <a:r>
              <a:rPr lang="ru-RU" sz="2800" dirty="0" err="1"/>
              <a:t>обструктивного</a:t>
            </a:r>
            <a:r>
              <a:rPr lang="ru-RU" sz="2800" dirty="0"/>
              <a:t> </a:t>
            </a:r>
            <a:r>
              <a:rPr lang="ru-RU" sz="2800" dirty="0" err="1"/>
              <a:t>бронхіту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характерними</a:t>
            </a:r>
            <a:r>
              <a:rPr lang="ru-RU" sz="2800" dirty="0" smtClean="0"/>
              <a:t> </a:t>
            </a:r>
            <a:r>
              <a:rPr lang="ru-RU" sz="2800" dirty="0"/>
              <a:t>є </a:t>
            </a:r>
            <a:r>
              <a:rPr lang="ru-RU" sz="2800" dirty="0" err="1"/>
              <a:t>свистячий</a:t>
            </a:r>
            <a:r>
              <a:rPr lang="ru-RU" sz="2800" dirty="0"/>
              <a:t> </a:t>
            </a:r>
            <a:r>
              <a:rPr lang="ru-RU" sz="2800" dirty="0" err="1"/>
              <a:t>видих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чути</a:t>
            </a:r>
            <a:r>
              <a:rPr lang="ru-RU" sz="2800" dirty="0"/>
              <a:t>· на </a:t>
            </a:r>
            <a:r>
              <a:rPr lang="ru-RU" sz="2800" dirty="0" err="1"/>
              <a:t>відстані</a:t>
            </a:r>
            <a:r>
              <a:rPr lang="ru-RU" sz="2800" dirty="0"/>
              <a:t>, </a:t>
            </a:r>
            <a:r>
              <a:rPr lang="ru-RU" sz="2800" dirty="0" err="1"/>
              <a:t>різноманітні</a:t>
            </a:r>
            <a:r>
              <a:rPr lang="ru-RU" sz="2800" dirty="0"/>
              <a:t> </a:t>
            </a:r>
            <a:r>
              <a:rPr lang="ru-RU" sz="2800" dirty="0" err="1"/>
              <a:t>сухі</a:t>
            </a:r>
            <a:r>
              <a:rPr lang="ru-RU" sz="2800" dirty="0"/>
              <a:t> хрипи на </a:t>
            </a:r>
            <a:r>
              <a:rPr lang="ru-RU" sz="2800" dirty="0" err="1"/>
              <a:t>видиху</a:t>
            </a:r>
            <a:r>
              <a:rPr lang="ru-RU" sz="2800" dirty="0"/>
              <a:t>, участь в </a:t>
            </a:r>
            <a:r>
              <a:rPr lang="ru-RU" sz="2800" dirty="0" err="1"/>
              <a:t>акті</a:t>
            </a:r>
            <a:r>
              <a:rPr lang="ru-RU" sz="2800" dirty="0"/>
              <a:t> </a:t>
            </a:r>
            <a:r>
              <a:rPr lang="ru-RU" sz="2800" dirty="0" err="1"/>
              <a:t>дихання</a:t>
            </a:r>
            <a:r>
              <a:rPr lang="ru-RU" sz="2800" dirty="0"/>
              <a:t> </a:t>
            </a:r>
            <a:r>
              <a:rPr lang="ru-RU" sz="2800" dirty="0" err="1"/>
              <a:t>допоміжних</a:t>
            </a:r>
            <a:r>
              <a:rPr lang="ru-RU" sz="2800" dirty="0"/>
              <a:t> </a:t>
            </a:r>
            <a:r>
              <a:rPr lang="ru-RU" sz="2800" dirty="0" err="1"/>
              <a:t>м'язів</a:t>
            </a:r>
            <a:r>
              <a:rPr lang="ru-RU" sz="2800" dirty="0"/>
              <a:t>, </a:t>
            </a:r>
            <a:r>
              <a:rPr lang="ru-RU" sz="2800" dirty="0" err="1"/>
              <a:t>емфізема</a:t>
            </a:r>
            <a:r>
              <a:rPr lang="ru-RU" sz="2800" dirty="0"/>
              <a:t>. До </a:t>
            </a:r>
            <a:r>
              <a:rPr lang="ru-RU" sz="2800" dirty="0" err="1"/>
              <a:t>кінця</a:t>
            </a:r>
            <a:r>
              <a:rPr lang="ru-RU" sz="2800" dirty="0"/>
              <a:t> </a:t>
            </a:r>
            <a:r>
              <a:rPr lang="ru-RU" sz="2800" dirty="0" err="1"/>
              <a:t>першого</a:t>
            </a:r>
            <a:r>
              <a:rPr lang="ru-RU" sz="2800" dirty="0"/>
              <a:t> </a:t>
            </a:r>
            <a:r>
              <a:rPr lang="ru-RU" sz="2800" dirty="0" err="1"/>
              <a:t>тижня</a:t>
            </a:r>
            <a:r>
              <a:rPr lang="ru-RU" sz="2800" dirty="0"/>
              <a:t> </a:t>
            </a:r>
            <a:r>
              <a:rPr lang="ru-RU" sz="2800" dirty="0" err="1"/>
              <a:t>хвороби</a:t>
            </a:r>
            <a:r>
              <a:rPr lang="ru-RU" sz="2800" dirty="0"/>
              <a:t> кашель </a:t>
            </a:r>
            <a:r>
              <a:rPr lang="ru-RU" sz="2800" dirty="0" err="1"/>
              <a:t>стає</a:t>
            </a:r>
            <a:r>
              <a:rPr lang="ru-RU" sz="2800" dirty="0"/>
              <a:t> </a:t>
            </a:r>
            <a:r>
              <a:rPr lang="ru-RU" sz="2800" dirty="0" err="1"/>
              <a:t>вологим</a:t>
            </a:r>
            <a:r>
              <a:rPr lang="ru-RU" sz="2800" dirty="0"/>
              <a:t>, температура </a:t>
            </a:r>
            <a:r>
              <a:rPr lang="ru-RU" sz="2800" dirty="0" err="1"/>
              <a:t>тіла</a:t>
            </a:r>
            <a:r>
              <a:rPr lang="ru-RU" sz="2800" dirty="0"/>
              <a:t> </a:t>
            </a:r>
            <a:r>
              <a:rPr lang="ru-RU" sz="2800" dirty="0" err="1"/>
              <a:t>знижується</a:t>
            </a:r>
            <a:r>
              <a:rPr lang="ru-RU" sz="2800" dirty="0"/>
              <a:t>. </a:t>
            </a:r>
            <a:r>
              <a:rPr lang="ru-RU" sz="2800" dirty="0" err="1"/>
              <a:t>Період</a:t>
            </a:r>
            <a:r>
              <a:rPr lang="ru-RU" sz="2800" dirty="0"/>
              <a:t> </a:t>
            </a:r>
            <a:r>
              <a:rPr lang="ru-RU" sz="2800" dirty="0" err="1" smtClean="0"/>
              <a:t>зворотнього</a:t>
            </a:r>
            <a:r>
              <a:rPr lang="ru-RU" sz="2800" dirty="0" smtClean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триває</a:t>
            </a:r>
            <a:r>
              <a:rPr lang="ru-RU" sz="2800" dirty="0"/>
              <a:t> 2—3 </a:t>
            </a:r>
            <a:r>
              <a:rPr lang="ru-RU" sz="2800" dirty="0" err="1"/>
              <a:t>тижні</a:t>
            </a:r>
            <a:r>
              <a:rPr lang="ru-RU" sz="2800" dirty="0"/>
              <a:t>.</a:t>
            </a:r>
          </a:p>
          <a:p>
            <a:r>
              <a:rPr lang="ru-RU" sz="2800" dirty="0"/>
              <a:t>     В </a:t>
            </a:r>
            <a:r>
              <a:rPr lang="ru-RU" sz="2800" dirty="0" err="1"/>
              <a:t>аналізі</a:t>
            </a:r>
            <a:r>
              <a:rPr lang="ru-RU" sz="2800" dirty="0"/>
              <a:t> </a:t>
            </a:r>
            <a:r>
              <a:rPr lang="ru-RU" sz="2800" dirty="0" err="1"/>
              <a:t>крові</a:t>
            </a:r>
            <a:r>
              <a:rPr lang="ru-RU" sz="2800" dirty="0"/>
              <a:t> у </a:t>
            </a:r>
            <a:r>
              <a:rPr lang="ru-RU" sz="2800" dirty="0" err="1"/>
              <a:t>хворих</a:t>
            </a:r>
            <a:r>
              <a:rPr lang="ru-RU" sz="2800" dirty="0"/>
              <a:t> на </a:t>
            </a:r>
            <a:r>
              <a:rPr lang="ru-RU" sz="2800" dirty="0" err="1"/>
              <a:t>гострий</a:t>
            </a:r>
            <a:r>
              <a:rPr lang="ru-RU" sz="2800" dirty="0"/>
              <a:t> </a:t>
            </a:r>
            <a:r>
              <a:rPr lang="ru-RU" sz="2800" dirty="0" err="1"/>
              <a:t>бронхіт</a:t>
            </a:r>
            <a:r>
              <a:rPr lang="ru-RU" sz="2800" dirty="0"/>
              <a:t> </a:t>
            </a:r>
            <a:r>
              <a:rPr lang="ru-RU" sz="2800" dirty="0" err="1"/>
              <a:t>виявляють</a:t>
            </a:r>
            <a:r>
              <a:rPr lang="ru-RU" sz="2800" dirty="0"/>
              <a:t> </a:t>
            </a:r>
            <a:r>
              <a:rPr lang="ru-RU" sz="2800" dirty="0" err="1"/>
              <a:t>лейкопенію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помірний</a:t>
            </a:r>
            <a:r>
              <a:rPr lang="ru-RU" sz="2800" dirty="0"/>
              <a:t> лейкоцитоз, </a:t>
            </a:r>
            <a:r>
              <a:rPr lang="ru-RU" sz="2800" dirty="0" err="1"/>
              <a:t>збільшення</a:t>
            </a:r>
            <a:r>
              <a:rPr lang="ru-RU" sz="2800" dirty="0"/>
              <a:t> ШОЕ.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31" y="-213730"/>
            <a:ext cx="7200800" cy="176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908720"/>
            <a:ext cx="360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solidFill>
                  <a:srgbClr val="FFFFFF"/>
                </a:solidFill>
              </a:rPr>
              <a:t>бронхіоліт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673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43841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b="1" dirty="0" err="1" smtClean="0"/>
              <a:t>Рецидивуючий</a:t>
            </a:r>
            <a:r>
              <a:rPr lang="ru-RU" sz="2400" b="1" dirty="0" smtClean="0"/>
              <a:t> </a:t>
            </a:r>
            <a:r>
              <a:rPr lang="ru-RU" sz="2400" b="1" dirty="0" err="1"/>
              <a:t>бронхіт</a:t>
            </a:r>
            <a:r>
              <a:rPr lang="ru-RU" sz="2400" b="1" dirty="0"/>
              <a:t> </a:t>
            </a:r>
            <a:r>
              <a:rPr lang="ru-RU" sz="2400" dirty="0" err="1"/>
              <a:t>діагностується</a:t>
            </a:r>
            <a:r>
              <a:rPr lang="ru-RU" sz="2400" dirty="0"/>
              <a:t> </a:t>
            </a:r>
            <a:r>
              <a:rPr lang="ru-RU" sz="2400" dirty="0" err="1"/>
              <a:t>тоді</a:t>
            </a:r>
            <a:r>
              <a:rPr lang="ru-RU" sz="2400" dirty="0"/>
              <a:t>, коли у </a:t>
            </a:r>
            <a:r>
              <a:rPr lang="ru-RU" sz="2400" dirty="0" err="1"/>
              <a:t>дитини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року 3 рази і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спостерігаються</a:t>
            </a:r>
            <a:r>
              <a:rPr lang="ru-RU" sz="2400" dirty="0"/>
              <a:t> </a:t>
            </a:r>
            <a:r>
              <a:rPr lang="ru-RU" sz="2400" dirty="0" err="1"/>
              <a:t>симптоми</a:t>
            </a:r>
            <a:r>
              <a:rPr lang="ru-RU" sz="2400" dirty="0"/>
              <a:t> </a:t>
            </a:r>
            <a:r>
              <a:rPr lang="ru-RU" sz="2400" dirty="0" err="1"/>
              <a:t>бронхіту</a:t>
            </a:r>
            <a:r>
              <a:rPr lang="ru-RU" sz="2400" dirty="0"/>
              <a:t>. У таких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відмічають</a:t>
            </a:r>
            <a:r>
              <a:rPr lang="ru-RU" sz="2400" dirty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 </a:t>
            </a:r>
            <a:r>
              <a:rPr lang="ru-RU" sz="2400" dirty="0" err="1"/>
              <a:t>загострень</a:t>
            </a:r>
            <a:r>
              <a:rPr lang="ru-RU" sz="2400" dirty="0"/>
              <a:t> </a:t>
            </a:r>
            <a:r>
              <a:rPr lang="ru-RU" sz="2400" dirty="0" err="1"/>
              <a:t>рецидивуючого</a:t>
            </a:r>
            <a:r>
              <a:rPr lang="ru-RU" sz="2400" dirty="0"/>
              <a:t> </a:t>
            </a:r>
            <a:r>
              <a:rPr lang="ru-RU" sz="2400" dirty="0" err="1"/>
              <a:t>бронхіту</a:t>
            </a:r>
            <a:r>
              <a:rPr lang="ru-RU" sz="2400" dirty="0"/>
              <a:t> з </a:t>
            </a:r>
            <a:r>
              <a:rPr lang="ru-RU" sz="2400" dirty="0" err="1"/>
              <a:t>гострими</a:t>
            </a:r>
            <a:r>
              <a:rPr lang="ru-RU" sz="2400" dirty="0"/>
              <a:t> </a:t>
            </a:r>
            <a:r>
              <a:rPr lang="ru-RU" sz="2400" dirty="0" err="1"/>
              <a:t>респіраторними</a:t>
            </a:r>
            <a:r>
              <a:rPr lang="ru-RU" sz="2400" dirty="0"/>
              <a:t> </a:t>
            </a:r>
            <a:r>
              <a:rPr lang="ru-RU" sz="2400" dirty="0" err="1"/>
              <a:t>захворюваннями</a:t>
            </a:r>
            <a:r>
              <a:rPr lang="ru-RU" sz="2400" dirty="0"/>
              <a:t> </a:t>
            </a:r>
            <a:r>
              <a:rPr lang="ru-RU" sz="2400" dirty="0" err="1"/>
              <a:t>вірусної</a:t>
            </a:r>
            <a:r>
              <a:rPr lang="ru-RU" sz="2400" dirty="0"/>
              <a:t> та </a:t>
            </a:r>
            <a:r>
              <a:rPr lang="ru-RU" sz="2400" dirty="0" err="1"/>
              <a:t>бактеріальної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.</a:t>
            </a:r>
          </a:p>
          <a:p>
            <a:r>
              <a:rPr lang="ru-RU" sz="2400" dirty="0"/>
              <a:t>     </a:t>
            </a:r>
            <a:r>
              <a:rPr lang="ru-RU" sz="2400" b="1" dirty="0"/>
              <a:t>Факторами,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сприяють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dirty="0"/>
              <a:t>, е </a:t>
            </a:r>
            <a:r>
              <a:rPr lang="ru-RU" sz="2400" dirty="0" err="1"/>
              <a:t>хронічні</a:t>
            </a:r>
            <a:r>
              <a:rPr lang="ru-RU" sz="2400" dirty="0"/>
              <a:t> </a:t>
            </a:r>
            <a:r>
              <a:rPr lang="ru-RU" sz="2400" dirty="0" err="1"/>
              <a:t>джерела</a:t>
            </a:r>
            <a:r>
              <a:rPr lang="ru-RU" sz="2400" dirty="0"/>
              <a:t> </a:t>
            </a:r>
            <a:r>
              <a:rPr lang="ru-RU" sz="2400" dirty="0" err="1"/>
              <a:t>інфекції</a:t>
            </a:r>
            <a:r>
              <a:rPr lang="ru-RU" sz="2400" dirty="0"/>
              <a:t> в горловому </a:t>
            </a:r>
            <a:r>
              <a:rPr lang="ru-RU" sz="2400" dirty="0" err="1"/>
              <a:t>лімфоїднаму</a:t>
            </a:r>
            <a:r>
              <a:rPr lang="ru-RU" sz="2400" dirty="0"/>
              <a:t> </a:t>
            </a:r>
            <a:r>
              <a:rPr lang="ru-RU" sz="2400" dirty="0" err="1"/>
              <a:t>кільці</a:t>
            </a:r>
            <a:r>
              <a:rPr lang="ru-RU" sz="2400" dirty="0"/>
              <a:t> (</a:t>
            </a:r>
            <a:r>
              <a:rPr lang="ru-RU" sz="2400" dirty="0" err="1"/>
              <a:t>аденоїди</a:t>
            </a:r>
            <a:r>
              <a:rPr lang="ru-RU" sz="2400" dirty="0"/>
              <a:t>, </a:t>
            </a:r>
            <a:r>
              <a:rPr lang="ru-RU" sz="2400" dirty="0" err="1"/>
              <a:t>хронічний</a:t>
            </a:r>
            <a:r>
              <a:rPr lang="ru-RU" sz="2400" dirty="0"/>
              <a:t> </a:t>
            </a:r>
            <a:r>
              <a:rPr lang="ru-RU" sz="2400" dirty="0" err="1"/>
              <a:t>тонзиліт</a:t>
            </a:r>
            <a:r>
              <a:rPr lang="ru-RU" sz="2400" dirty="0"/>
              <a:t>, гайморит), </a:t>
            </a:r>
            <a:r>
              <a:rPr lang="ru-RU" sz="2400" dirty="0" err="1"/>
              <a:t>вік</a:t>
            </a:r>
            <a:r>
              <a:rPr lang="ru-RU" sz="2400" dirty="0"/>
              <a:t> (</a:t>
            </a:r>
            <a:r>
              <a:rPr lang="ru-RU" sz="2400" dirty="0" err="1"/>
              <a:t>хворіють</a:t>
            </a:r>
            <a:r>
              <a:rPr lang="ru-RU" sz="2400" dirty="0"/>
              <a:t> </a:t>
            </a:r>
            <a:r>
              <a:rPr lang="ru-RU" sz="2400" dirty="0" err="1"/>
              <a:t>діти</a:t>
            </a:r>
            <a:r>
              <a:rPr lang="ru-RU" sz="2400" dirty="0"/>
              <a:t> </a:t>
            </a:r>
            <a:r>
              <a:rPr lang="ru-RU" sz="2400" dirty="0" err="1"/>
              <a:t>переважно</a:t>
            </a:r>
            <a:r>
              <a:rPr lang="ru-RU" sz="2400" dirty="0"/>
              <a:t> </a:t>
            </a:r>
            <a:r>
              <a:rPr lang="ru-RU" sz="2400" dirty="0" err="1"/>
              <a:t>раннього</a:t>
            </a:r>
            <a:r>
              <a:rPr lang="ru-RU" sz="2400" dirty="0"/>
              <a:t> та </a:t>
            </a:r>
            <a:r>
              <a:rPr lang="ru-RU" sz="2400" dirty="0" err="1"/>
              <a:t>дошкільного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),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3265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FFFFFF"/>
                </a:solidFill>
              </a:rPr>
              <a:t>Рецидивуючий</a:t>
            </a:r>
            <a:r>
              <a:rPr lang="ru-RU" sz="2400" dirty="0">
                <a:solidFill>
                  <a:srgbClr val="FFFFFF"/>
                </a:solidFill>
              </a:rPr>
              <a:t> </a:t>
            </a:r>
            <a:r>
              <a:rPr lang="ru-RU" sz="3200" dirty="0" err="1">
                <a:solidFill>
                  <a:srgbClr val="FFFFFF"/>
                </a:solidFill>
              </a:rPr>
              <a:t>бронхіт</a:t>
            </a:r>
            <a:r>
              <a:rPr lang="ru-RU" sz="3200" dirty="0">
                <a:solidFill>
                  <a:srgbClr val="FFFFFF"/>
                </a:solidFill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67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92088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Діагностика</a:t>
            </a:r>
            <a:r>
              <a:rPr lang="ru-RU" sz="3600" b="1" dirty="0"/>
              <a:t> </a:t>
            </a:r>
            <a:r>
              <a:rPr lang="ru-RU" sz="3600" b="1" dirty="0" err="1"/>
              <a:t>гострого</a:t>
            </a:r>
            <a:r>
              <a:rPr lang="ru-RU" sz="3600" b="1" dirty="0"/>
              <a:t> </a:t>
            </a:r>
            <a:r>
              <a:rPr lang="ru-RU" sz="3600" b="1" dirty="0" err="1" smtClean="0"/>
              <a:t>бронхіту</a:t>
            </a:r>
            <a:endParaRPr lang="uk-UA" sz="3200" dirty="0"/>
          </a:p>
          <a:p>
            <a:r>
              <a:rPr lang="ru-RU" sz="3200" b="1" dirty="0" err="1"/>
              <a:t>Вірусологічне</a:t>
            </a:r>
            <a:r>
              <a:rPr lang="ru-RU" sz="3200" b="1" dirty="0"/>
              <a:t> </a:t>
            </a:r>
            <a:r>
              <a:rPr lang="ru-RU" sz="3200" b="1" dirty="0" err="1"/>
              <a:t>дослідження</a:t>
            </a:r>
            <a:r>
              <a:rPr lang="ru-RU" sz="3200" b="1" dirty="0"/>
              <a:t> </a:t>
            </a:r>
            <a:r>
              <a:rPr lang="ru-RU" sz="3200" dirty="0"/>
              <a:t>методом </a:t>
            </a:r>
            <a:r>
              <a:rPr lang="ru-RU" sz="3200" dirty="0" err="1"/>
              <a:t>імунофлюоресценції</a:t>
            </a:r>
            <a:r>
              <a:rPr lang="ru-RU" sz="3200" dirty="0"/>
              <a:t> </a:t>
            </a:r>
            <a:r>
              <a:rPr lang="ru-RU" sz="3200" dirty="0" err="1"/>
              <a:t>змивів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носової</a:t>
            </a:r>
            <a:r>
              <a:rPr lang="ru-RU" sz="3200" dirty="0"/>
              <a:t> </a:t>
            </a:r>
            <a:r>
              <a:rPr lang="ru-RU" sz="3200" dirty="0" err="1"/>
              <a:t>частини</a:t>
            </a:r>
            <a:r>
              <a:rPr lang="ru-RU" sz="3200" dirty="0"/>
              <a:t> </a:t>
            </a:r>
            <a:r>
              <a:rPr lang="ru-RU" sz="3200" dirty="0" smtClean="0"/>
              <a:t>глотки</a:t>
            </a:r>
          </a:p>
          <a:p>
            <a:endParaRPr lang="ru-RU" sz="3200" dirty="0"/>
          </a:p>
          <a:p>
            <a:r>
              <a:rPr lang="ru-RU" sz="3200" b="1" dirty="0" err="1"/>
              <a:t>Рентгенологічно</a:t>
            </a:r>
            <a:r>
              <a:rPr lang="ru-RU" sz="3200" dirty="0"/>
              <a:t> – </a:t>
            </a:r>
            <a:r>
              <a:rPr lang="ru-RU" sz="3200" dirty="0" err="1"/>
              <a:t>посилення</a:t>
            </a:r>
            <a:r>
              <a:rPr lang="ru-RU" sz="3200" dirty="0"/>
              <a:t> </a:t>
            </a:r>
            <a:r>
              <a:rPr lang="ru-RU" sz="3200" dirty="0" err="1"/>
              <a:t>судинного</a:t>
            </a:r>
            <a:r>
              <a:rPr lang="ru-RU" sz="3200" dirty="0"/>
              <a:t> </a:t>
            </a:r>
            <a:r>
              <a:rPr lang="ru-RU" sz="3200" dirty="0" err="1"/>
              <a:t>малюнка</a:t>
            </a:r>
            <a:r>
              <a:rPr lang="ru-RU" sz="3200" dirty="0"/>
              <a:t> у </a:t>
            </a:r>
            <a:r>
              <a:rPr lang="ru-RU" sz="3200" dirty="0" err="1"/>
              <a:t>зоні</a:t>
            </a:r>
            <a:r>
              <a:rPr lang="ru-RU" sz="3200" dirty="0"/>
              <a:t> </a:t>
            </a:r>
            <a:r>
              <a:rPr lang="ru-RU" sz="3200" dirty="0" err="1" smtClean="0"/>
              <a:t>коренів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b="1" dirty="0"/>
              <a:t>У </a:t>
            </a:r>
            <a:r>
              <a:rPr lang="ru-RU" sz="3200" b="1" dirty="0" err="1"/>
              <a:t>периферичній</a:t>
            </a:r>
            <a:r>
              <a:rPr lang="ru-RU" sz="3200" b="1" dirty="0"/>
              <a:t> </a:t>
            </a:r>
            <a:r>
              <a:rPr lang="ru-RU" sz="3200" b="1" dirty="0" err="1"/>
              <a:t>крові</a:t>
            </a:r>
            <a:r>
              <a:rPr lang="ru-RU" sz="3200" b="1" dirty="0"/>
              <a:t> </a:t>
            </a:r>
            <a:r>
              <a:rPr lang="ru-RU" sz="3200" dirty="0"/>
              <a:t>– лейкоцитоз, </a:t>
            </a:r>
            <a:r>
              <a:rPr lang="ru-RU" sz="3200" dirty="0" err="1"/>
              <a:t>зсув</a:t>
            </a:r>
            <a:r>
              <a:rPr lang="ru-RU" sz="3200" dirty="0"/>
              <a:t> </a:t>
            </a:r>
            <a:r>
              <a:rPr lang="ru-RU" sz="3200" dirty="0" err="1"/>
              <a:t>лейкоцитарної</a:t>
            </a:r>
            <a:r>
              <a:rPr lang="ru-RU" sz="3200" dirty="0"/>
              <a:t> </a:t>
            </a:r>
            <a:r>
              <a:rPr lang="ru-RU" sz="3200" dirty="0" err="1"/>
              <a:t>формули</a:t>
            </a:r>
            <a:r>
              <a:rPr lang="ru-RU" sz="3200" dirty="0"/>
              <a:t> </a:t>
            </a:r>
            <a:r>
              <a:rPr lang="ru-RU" sz="3200" dirty="0" err="1"/>
              <a:t>вліво</a:t>
            </a:r>
            <a:r>
              <a:rPr lang="ru-RU" sz="3200" dirty="0"/>
              <a:t>, </a:t>
            </a:r>
            <a:r>
              <a:rPr lang="ru-RU" sz="3200" dirty="0" err="1"/>
              <a:t>збільшення</a:t>
            </a:r>
            <a:r>
              <a:rPr lang="ru-RU" sz="3200" dirty="0"/>
              <a:t> ШОЕ; при </a:t>
            </a:r>
            <a:r>
              <a:rPr lang="ru-RU" sz="3200" dirty="0" err="1"/>
              <a:t>вірусній</a:t>
            </a:r>
            <a:r>
              <a:rPr lang="ru-RU" sz="3200" dirty="0"/>
              <a:t> </a:t>
            </a:r>
            <a:r>
              <a:rPr lang="ru-RU" sz="3200" dirty="0" err="1"/>
              <a:t>етіології</a:t>
            </a:r>
            <a:r>
              <a:rPr lang="ru-RU" sz="3200" dirty="0"/>
              <a:t> </a:t>
            </a:r>
            <a:r>
              <a:rPr lang="ru-RU" sz="3200" dirty="0" err="1"/>
              <a:t>бронхіту</a:t>
            </a:r>
            <a:r>
              <a:rPr lang="ru-RU" sz="3200" dirty="0"/>
              <a:t> – </a:t>
            </a:r>
            <a:r>
              <a:rPr lang="ru-RU" sz="3200" dirty="0" err="1"/>
              <a:t>лейкопенія</a:t>
            </a:r>
            <a:r>
              <a:rPr lang="ru-RU" sz="3200" dirty="0"/>
              <a:t>.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5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92088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</a:t>
            </a:r>
            <a:r>
              <a:rPr lang="ru-RU" sz="5400" dirty="0" err="1" smtClean="0"/>
              <a:t>Лікування</a:t>
            </a:r>
            <a:r>
              <a:rPr lang="ru-RU" sz="5400" dirty="0" smtClean="0"/>
              <a:t>.</a:t>
            </a:r>
          </a:p>
          <a:p>
            <a:r>
              <a:rPr lang="uk-UA" sz="2400" dirty="0" smtClean="0"/>
              <a:t>Госпіталізувати дітей перших 6 міс. життя, та дітей до року з фоновими захворюваннями. Ліжковий режим на час високої температури.</a:t>
            </a:r>
          </a:p>
          <a:p>
            <a:r>
              <a:rPr lang="uk-UA" sz="2400" dirty="0" smtClean="0"/>
              <a:t>Дієта молочно – рослинна , вітаміни, часте тепле питво.</a:t>
            </a:r>
          </a:p>
          <a:p>
            <a:r>
              <a:rPr lang="uk-UA" sz="2400" b="1" dirty="0" err="1"/>
              <a:t>Е</a:t>
            </a:r>
            <a:r>
              <a:rPr lang="uk-UA" sz="2400" b="1" dirty="0" err="1" smtClean="0"/>
              <a:t>тіотропна</a:t>
            </a:r>
            <a:r>
              <a:rPr lang="uk-UA" sz="2400" b="1" dirty="0" smtClean="0"/>
              <a:t> терапія </a:t>
            </a:r>
            <a:r>
              <a:rPr lang="uk-UA" sz="2400" dirty="0" smtClean="0"/>
              <a:t>– противірусні препарати (Інтерферон, </a:t>
            </a:r>
            <a:r>
              <a:rPr lang="uk-UA" sz="2400" dirty="0" err="1" smtClean="0"/>
              <a:t>інфлюцид</a:t>
            </a:r>
            <a:r>
              <a:rPr lang="uk-UA" sz="2400" dirty="0" smtClean="0"/>
              <a:t>,</a:t>
            </a:r>
            <a:r>
              <a:rPr lang="uk-UA" sz="2400" dirty="0" err="1" smtClean="0"/>
              <a:t>арбідол</a:t>
            </a:r>
            <a:r>
              <a:rPr lang="uk-UA" sz="2400" dirty="0" smtClean="0"/>
              <a:t>, </a:t>
            </a:r>
            <a:r>
              <a:rPr lang="uk-UA" sz="2400" dirty="0" err="1" smtClean="0"/>
              <a:t>амізон</a:t>
            </a:r>
            <a:r>
              <a:rPr lang="uk-UA" sz="2400" dirty="0" smtClean="0"/>
              <a:t> тощо)</a:t>
            </a:r>
          </a:p>
          <a:p>
            <a:r>
              <a:rPr lang="uk-UA" sz="2400" dirty="0" smtClean="0"/>
              <a:t>Протигрипозний гамаглобулін в/м.</a:t>
            </a:r>
          </a:p>
          <a:p>
            <a:r>
              <a:rPr lang="uk-UA" sz="2400" dirty="0" smtClean="0"/>
              <a:t>Симптоматична </a:t>
            </a:r>
            <a:r>
              <a:rPr lang="uk-UA" sz="2400" dirty="0" err="1" smtClean="0"/>
              <a:t>терапія-</a:t>
            </a:r>
            <a:r>
              <a:rPr lang="uk-UA" sz="2400" dirty="0" smtClean="0"/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2400" dirty="0" smtClean="0"/>
              <a:t>Антипіретики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2400" dirty="0" err="1" smtClean="0"/>
              <a:t>Відхаркуючі</a:t>
            </a:r>
            <a:endParaRPr lang="uk-UA" sz="24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sz="2400" dirty="0" smtClean="0"/>
              <a:t>Вітаміни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2400" dirty="0" err="1" smtClean="0"/>
              <a:t>Антигістамінні</a:t>
            </a:r>
            <a:endParaRPr lang="uk-UA" sz="24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sz="2400" dirty="0" err="1" smtClean="0"/>
              <a:t>Фізиотерапія</a:t>
            </a:r>
            <a:r>
              <a:rPr lang="uk-UA" sz="2400" dirty="0" smtClean="0"/>
              <a:t> </a:t>
            </a:r>
          </a:p>
          <a:p>
            <a:pPr marL="457200" indent="-457200">
              <a:buFont typeface="Wingdings" pitchFamily="2" charset="2"/>
              <a:buChar char="v"/>
            </a:pPr>
            <a:endParaRPr lang="uk-UA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29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4888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При обструктивному бронхіті</a:t>
            </a:r>
          </a:p>
          <a:p>
            <a:r>
              <a:rPr lang="uk-UA" sz="2400" dirty="0" smtClean="0"/>
              <a:t>Окрім зазначених вище препаратів проводять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/>
              <a:t>Корекцію дихальної недостатності (свіже повітря, звільнення дихальних шляхів, оксигенотерапія)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err="1" smtClean="0"/>
              <a:t>Бронхолітики</a:t>
            </a:r>
            <a:r>
              <a:rPr lang="uk-UA" sz="2400" dirty="0" smtClean="0"/>
              <a:t> (</a:t>
            </a:r>
            <a:r>
              <a:rPr lang="uk-UA" sz="2400" dirty="0" err="1" smtClean="0"/>
              <a:t>сальбутамол</a:t>
            </a:r>
            <a:r>
              <a:rPr lang="uk-UA" sz="2400" dirty="0" smtClean="0"/>
              <a:t>, </a:t>
            </a:r>
            <a:r>
              <a:rPr lang="uk-UA" sz="2400" dirty="0" err="1" smtClean="0"/>
              <a:t>беротек</a:t>
            </a:r>
            <a:r>
              <a:rPr lang="uk-UA" sz="2400" dirty="0" smtClean="0"/>
              <a:t>, </a:t>
            </a:r>
            <a:r>
              <a:rPr lang="uk-UA" sz="2400" dirty="0" err="1" smtClean="0"/>
              <a:t>алупен</a:t>
            </a:r>
            <a:r>
              <a:rPr lang="uk-UA" sz="2400" dirty="0" smtClean="0"/>
              <a:t>, </a:t>
            </a:r>
            <a:r>
              <a:rPr lang="uk-UA" sz="2400" dirty="0" err="1" smtClean="0"/>
              <a:t>астмопен</a:t>
            </a:r>
            <a:r>
              <a:rPr lang="uk-UA" sz="2400" dirty="0" smtClean="0"/>
              <a:t>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err="1" smtClean="0"/>
              <a:t>Глюкокортикоїди</a:t>
            </a:r>
            <a:endParaRPr lang="uk-UA" sz="2400" dirty="0" smtClean="0"/>
          </a:p>
          <a:p>
            <a:r>
              <a:rPr lang="uk-UA" sz="2400" b="1" dirty="0" smtClean="0"/>
              <a:t>При </a:t>
            </a:r>
            <a:r>
              <a:rPr lang="uk-UA" sz="2400" b="1" dirty="0" err="1" smtClean="0"/>
              <a:t>бронхіоліті</a:t>
            </a:r>
            <a:r>
              <a:rPr lang="uk-UA" sz="2400" b="1" dirty="0" smtClean="0"/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err="1" smtClean="0"/>
              <a:t>Інфузійна</a:t>
            </a:r>
            <a:r>
              <a:rPr lang="uk-UA" sz="2400" dirty="0" smtClean="0"/>
              <a:t> терапія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/>
              <a:t>Антибіотики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err="1" smtClean="0"/>
              <a:t>Муколітичні</a:t>
            </a:r>
            <a:r>
              <a:rPr lang="uk-UA" sz="2400" dirty="0" smtClean="0"/>
              <a:t> та </a:t>
            </a:r>
            <a:r>
              <a:rPr lang="uk-UA" sz="2400" dirty="0" err="1" smtClean="0"/>
              <a:t>відхаркуючі</a:t>
            </a:r>
            <a:endParaRPr lang="uk-UA" sz="2400" dirty="0" smtClean="0"/>
          </a:p>
          <a:p>
            <a:r>
              <a:rPr lang="uk-UA" sz="2400" b="1" dirty="0" smtClean="0"/>
              <a:t>На етапі реабілітації показано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/>
              <a:t>Дихальна гімнастика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/>
              <a:t>Масаж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400" dirty="0" smtClean="0"/>
              <a:t>Фітотерапія</a:t>
            </a:r>
          </a:p>
          <a:p>
            <a:endParaRPr lang="uk-UA" sz="2400" dirty="0" smtClean="0"/>
          </a:p>
          <a:p>
            <a:endParaRPr lang="ru-RU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437112"/>
            <a:ext cx="2075681" cy="213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50432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2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218555"/>
            <a:ext cx="8964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FFFFFF"/>
              </a:solidFill>
            </a:endParaRPr>
          </a:p>
        </p:txBody>
      </p:sp>
      <p:pic>
        <p:nvPicPr>
          <p:cNvPr id="25605" name="Picture 4" descr="C:\Documents and Settings\zhenya\Рабочий стол\Біологія малюнки\Рис 33-08 пневмо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52675"/>
            <a:ext cx="57975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6064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Пневмонія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гострий</a:t>
            </a:r>
            <a:r>
              <a:rPr lang="ru-RU" sz="2400" dirty="0"/>
              <a:t> </a:t>
            </a:r>
            <a:r>
              <a:rPr lang="ru-RU" sz="2400" dirty="0" err="1"/>
              <a:t>запальний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у </a:t>
            </a:r>
            <a:r>
              <a:rPr lang="ru-RU" sz="2400" dirty="0" err="1"/>
              <a:t>паренхімі</a:t>
            </a:r>
            <a:r>
              <a:rPr lang="ru-RU" sz="2400" dirty="0"/>
              <a:t> </a:t>
            </a:r>
            <a:r>
              <a:rPr lang="ru-RU" sz="2400" dirty="0" err="1"/>
              <a:t>легень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ознаками</a:t>
            </a:r>
            <a:r>
              <a:rPr lang="ru-RU" sz="2400" dirty="0"/>
              <a:t> </a:t>
            </a:r>
            <a:r>
              <a:rPr lang="ru-RU" sz="2400" dirty="0" err="1"/>
              <a:t>інтоксикації</a:t>
            </a:r>
            <a:r>
              <a:rPr lang="ru-RU" sz="2400" dirty="0"/>
              <a:t>, </a:t>
            </a:r>
            <a:r>
              <a:rPr lang="ru-RU" sz="2400" dirty="0" err="1"/>
              <a:t>дихальною</a:t>
            </a:r>
            <a:r>
              <a:rPr lang="ru-RU" sz="2400" dirty="0"/>
              <a:t> </a:t>
            </a:r>
            <a:r>
              <a:rPr lang="ru-RU" sz="2400" dirty="0" err="1"/>
              <a:t>недостатністю</a:t>
            </a:r>
            <a:r>
              <a:rPr lang="ru-RU" sz="2400" dirty="0"/>
              <a:t>, </a:t>
            </a:r>
            <a:r>
              <a:rPr lang="ru-RU" sz="2400" dirty="0" err="1"/>
              <a:t>локальними</a:t>
            </a:r>
            <a:r>
              <a:rPr lang="ru-RU" sz="2400" dirty="0"/>
              <a:t> </a:t>
            </a:r>
            <a:r>
              <a:rPr lang="ru-RU" sz="2400" dirty="0" err="1"/>
              <a:t>фізикальними</a:t>
            </a:r>
            <a:r>
              <a:rPr lang="ru-RU" sz="2400" dirty="0"/>
              <a:t> </a:t>
            </a:r>
            <a:r>
              <a:rPr lang="ru-RU" sz="2400" dirty="0" err="1"/>
              <a:t>змінами</a:t>
            </a:r>
            <a:r>
              <a:rPr lang="ru-RU" sz="2400" dirty="0"/>
              <a:t> та </a:t>
            </a:r>
            <a:r>
              <a:rPr lang="ru-RU" sz="2400" dirty="0" err="1"/>
              <a:t>характерними</a:t>
            </a:r>
            <a:r>
              <a:rPr lang="ru-RU" sz="2400" dirty="0"/>
              <a:t> </a:t>
            </a:r>
            <a:r>
              <a:rPr lang="ru-RU" sz="2400" dirty="0" err="1"/>
              <a:t>рентгенологічними</a:t>
            </a:r>
            <a:r>
              <a:rPr lang="ru-RU" sz="2400" dirty="0"/>
              <a:t> параметрами.</a:t>
            </a:r>
          </a:p>
        </p:txBody>
      </p:sp>
    </p:spTree>
    <p:extLst>
      <p:ext uri="{BB962C8B-B14F-4D97-AF65-F5344CB8AC3E}">
        <p14:creationId xmlns:p14="http://schemas.microsoft.com/office/powerpoint/2010/main" val="9164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/>
              <a:t>Етіологія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800"/>
              <a:t> Причиною розвитку запального процесу в легенях можуть бути п</a:t>
            </a:r>
            <a:r>
              <a:rPr lang="ru-RU" sz="2800"/>
              <a:t>’</a:t>
            </a:r>
            <a:r>
              <a:rPr lang="uk-UA" sz="2800"/>
              <a:t>ять видів агентів:</a:t>
            </a:r>
          </a:p>
          <a:p>
            <a:pPr>
              <a:lnSpc>
                <a:spcPct val="90000"/>
              </a:lnSpc>
            </a:pPr>
            <a:r>
              <a:rPr lang="uk-UA" sz="2800"/>
              <a:t>патогенні мікроорганізми (стафілококи, стрептококи, пневмококи, кишкова паличка);</a:t>
            </a:r>
          </a:p>
          <a:p>
            <a:pPr>
              <a:lnSpc>
                <a:spcPct val="90000"/>
              </a:lnSpc>
            </a:pPr>
            <a:r>
              <a:rPr lang="uk-UA" sz="2800"/>
              <a:t>віруси (грипа, респіраторно-синтиціальні, аденовіруси);</a:t>
            </a:r>
          </a:p>
          <a:p>
            <a:pPr>
              <a:lnSpc>
                <a:spcPct val="90000"/>
              </a:lnSpc>
            </a:pPr>
            <a:r>
              <a:rPr lang="uk-UA" sz="2800"/>
              <a:t>мікоплазма;</a:t>
            </a:r>
          </a:p>
          <a:p>
            <a:pPr>
              <a:lnSpc>
                <a:spcPct val="90000"/>
              </a:lnSpc>
            </a:pPr>
            <a:r>
              <a:rPr lang="uk-UA" sz="2800"/>
              <a:t>паразити (пневмоцисти);</a:t>
            </a:r>
          </a:p>
          <a:p>
            <a:pPr>
              <a:lnSpc>
                <a:spcPct val="90000"/>
              </a:lnSpc>
            </a:pPr>
            <a:r>
              <a:rPr lang="uk-UA" sz="2800"/>
              <a:t>патогенні гриби (кандіди).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1767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Вирішальні фактори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/>
              <a:t>його реактивність, </a:t>
            </a:r>
            <a:endParaRPr lang="fr-LU"/>
          </a:p>
          <a:p>
            <a:r>
              <a:rPr lang="uk-UA"/>
              <a:t>сенсибілізація, </a:t>
            </a:r>
            <a:endParaRPr lang="fr-LU"/>
          </a:p>
          <a:p>
            <a:r>
              <a:rPr lang="uk-UA"/>
              <a:t>спадкова схильність до захворювань органів дихання. </a:t>
            </a:r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79" y="3933056"/>
            <a:ext cx="4473847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9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Сприяючі фактори</a:t>
            </a: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/>
              <a:t>морфологічна та функціональна незрілість дитини раннього віку,</a:t>
            </a:r>
          </a:p>
          <a:p>
            <a:pPr>
              <a:lnSpc>
                <a:spcPct val="90000"/>
              </a:lnSpc>
            </a:pPr>
            <a:r>
              <a:rPr lang="uk-UA" sz="2800"/>
              <a:t> природжені дефекти органів дихання і ферментних систем, </a:t>
            </a:r>
          </a:p>
          <a:p>
            <a:pPr>
              <a:lnSpc>
                <a:spcPct val="90000"/>
              </a:lnSpc>
            </a:pPr>
            <a:r>
              <a:rPr lang="uk-UA" sz="2800"/>
              <a:t>аномалії конституції, </a:t>
            </a:r>
          </a:p>
          <a:p>
            <a:pPr>
              <a:lnSpc>
                <a:spcPct val="90000"/>
              </a:lnSpc>
            </a:pPr>
            <a:r>
              <a:rPr lang="uk-UA" sz="2800"/>
              <a:t>імунодефіцитні стани, </a:t>
            </a:r>
          </a:p>
          <a:p>
            <a:pPr>
              <a:lnSpc>
                <a:spcPct val="90000"/>
              </a:lnSpc>
            </a:pPr>
            <a:r>
              <a:rPr lang="uk-UA" sz="2800"/>
              <a:t>недоношеність, </a:t>
            </a:r>
          </a:p>
          <a:p>
            <a:pPr>
              <a:lnSpc>
                <a:spcPct val="90000"/>
              </a:lnSpc>
            </a:pPr>
            <a:r>
              <a:rPr lang="uk-UA" sz="2800"/>
              <a:t>ускладнення при пологах, </a:t>
            </a:r>
          </a:p>
          <a:p>
            <a:pPr>
              <a:lnSpc>
                <a:spcPct val="90000"/>
              </a:lnSpc>
            </a:pPr>
            <a:r>
              <a:rPr lang="uk-UA" sz="2800"/>
              <a:t>вогнища хронічної інфекції носоглотки,</a:t>
            </a:r>
          </a:p>
          <a:p>
            <a:pPr>
              <a:lnSpc>
                <a:spcPct val="90000"/>
              </a:lnSpc>
            </a:pPr>
            <a:r>
              <a:rPr lang="uk-UA" sz="2800"/>
              <a:t>переохолодження.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7770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Шляхи проникнення інфекції</a:t>
            </a: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/>
              <a:t>бронхогенний</a:t>
            </a:r>
          </a:p>
          <a:p>
            <a:r>
              <a:rPr lang="uk-UA"/>
              <a:t>лімфогенний</a:t>
            </a:r>
          </a:p>
          <a:p>
            <a:r>
              <a:rPr lang="uk-UA"/>
              <a:t>гематогенний </a:t>
            </a:r>
          </a:p>
          <a:p>
            <a:pPr>
              <a:buFontTx/>
              <a:buNone/>
            </a:pPr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68" y="4437113"/>
            <a:ext cx="2619375" cy="23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67" y="1844824"/>
            <a:ext cx="261937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6543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60" y="28192"/>
            <a:ext cx="79480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err="1" smtClean="0">
                <a:ln/>
                <a:solidFill>
                  <a:srgbClr val="759AA5"/>
                </a:solidFill>
                <a:effectLst>
                  <a:outerShdw blurRad="19685" dist="12700" dir="5400000" algn="tl" rotWithShape="0">
                    <a:srgbClr val="759AA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Захворювання</a:t>
            </a:r>
            <a:r>
              <a:rPr lang="ru-RU" sz="4400" b="1" cap="all" dirty="0" smtClean="0">
                <a:ln/>
                <a:solidFill>
                  <a:srgbClr val="759AA5"/>
                </a:solidFill>
                <a:effectLst>
                  <a:outerShdw blurRad="19685" dist="12700" dir="5400000" algn="tl" rotWithShape="0">
                    <a:srgbClr val="759AA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err="1" smtClean="0">
                <a:ln/>
                <a:solidFill>
                  <a:srgbClr val="759AA5"/>
                </a:solidFill>
                <a:effectLst>
                  <a:outerShdw blurRad="19685" dist="12700" dir="5400000" algn="tl" rotWithShape="0">
                    <a:srgbClr val="759AA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органів</a:t>
            </a:r>
            <a:endParaRPr lang="ru-RU" sz="4400" b="1" cap="all" dirty="0" smtClean="0">
              <a:ln/>
              <a:solidFill>
                <a:srgbClr val="759AA5"/>
              </a:solidFill>
              <a:effectLst>
                <a:outerShdw blurRad="19685" dist="12700" dir="5400000" algn="tl" rotWithShape="0">
                  <a:srgbClr val="759AA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err="1" smtClean="0">
                <a:ln/>
                <a:solidFill>
                  <a:srgbClr val="759AA5"/>
                </a:solidFill>
                <a:effectLst>
                  <a:outerShdw blurRad="19685" dist="12700" dir="5400000" algn="tl" rotWithShape="0">
                    <a:srgbClr val="759AA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дихання</a:t>
            </a:r>
            <a:r>
              <a:rPr lang="ru-RU" sz="4400" b="1" cap="all" dirty="0" smtClean="0">
                <a:ln/>
                <a:solidFill>
                  <a:srgbClr val="759AA5"/>
                </a:solidFill>
                <a:effectLst>
                  <a:outerShdw blurRad="19685" dist="12700" dir="5400000" algn="tl" rotWithShape="0">
                    <a:srgbClr val="759AA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4400" b="1" cap="all" dirty="0">
              <a:ln/>
              <a:solidFill>
                <a:srgbClr val="759AA5"/>
              </a:solidFill>
              <a:effectLst>
                <a:outerShdw blurRad="19685" dist="12700" dir="5400000" algn="tl" rotWithShape="0">
                  <a:srgbClr val="759AA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2204864"/>
            <a:ext cx="324036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0160">
                  <a:solidFill>
                    <a:srgbClr val="759AA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бронхіт</a:t>
            </a:r>
            <a:endParaRPr lang="ru-RU" sz="5400" dirty="0">
              <a:ln w="10160">
                <a:solidFill>
                  <a:srgbClr val="759AA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831" y="2276872"/>
            <a:ext cx="3283271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0160">
                  <a:solidFill>
                    <a:srgbClr val="759AA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пневмонія</a:t>
            </a:r>
            <a:endParaRPr lang="ru-RU" sz="5400" dirty="0">
              <a:ln w="10160">
                <a:solidFill>
                  <a:srgbClr val="759AA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606487" y="1113993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524328" y="112474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60" y="3701752"/>
            <a:ext cx="3041520" cy="2607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52839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5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/>
              <a:t>Основні клінічні ознаки пневмонії</a:t>
            </a:r>
            <a:endParaRPr lang="ru-RU" sz="36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uk-UA" sz="2800"/>
              <a:t>фебрильна, досить стійка гарячка;</a:t>
            </a:r>
          </a:p>
          <a:p>
            <a:pPr marL="609600" indent="-609600"/>
            <a:r>
              <a:rPr lang="uk-UA" sz="2800"/>
              <a:t>інтоксикація (чи токсикоз);</a:t>
            </a:r>
          </a:p>
          <a:p>
            <a:pPr marL="609600" indent="-609600"/>
            <a:r>
              <a:rPr lang="uk-UA" sz="2800"/>
              <a:t>ознаки дихальної недостатності;</a:t>
            </a:r>
          </a:p>
          <a:p>
            <a:pPr marL="609600" indent="-609600"/>
            <a:r>
              <a:rPr lang="uk-UA" sz="2800"/>
              <a:t>стійкі локальні зміни в легенях (перкусійні та аускультативні);</a:t>
            </a:r>
          </a:p>
          <a:p>
            <a:pPr marL="609600" indent="-609600"/>
            <a:r>
              <a:rPr lang="uk-UA" sz="2800"/>
              <a:t>інфільтративні тіні при рентгенографії;</a:t>
            </a:r>
          </a:p>
          <a:p>
            <a:pPr marL="609600" indent="-609600"/>
            <a:r>
              <a:rPr lang="uk-UA" sz="2800"/>
              <a:t>зміни периферичної крові, які свідчать про гострий запальний процес</a:t>
            </a:r>
            <a:r>
              <a:rPr lang="ru-RU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07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/>
              <a:t>В залежності від об’єму ураження</a:t>
            </a:r>
            <a:endParaRPr lang="ru-RU" sz="36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28800"/>
            <a:ext cx="7543800" cy="5112568"/>
          </a:xfrm>
        </p:spPr>
        <p:txBody>
          <a:bodyPr/>
          <a:lstStyle/>
          <a:p>
            <a:r>
              <a:rPr lang="uk-UA" i="1" dirty="0"/>
              <a:t>вогнищева, </a:t>
            </a:r>
          </a:p>
          <a:p>
            <a:r>
              <a:rPr lang="uk-UA" i="1" dirty="0"/>
              <a:t>сегментарна, </a:t>
            </a:r>
          </a:p>
          <a:p>
            <a:r>
              <a:rPr lang="uk-UA" i="1" dirty="0"/>
              <a:t>крупозна, </a:t>
            </a:r>
          </a:p>
          <a:p>
            <a:r>
              <a:rPr lang="uk-UA" i="1" dirty="0" err="1"/>
              <a:t>інтерстиціальна</a:t>
            </a: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uk-UA" b="1" dirty="0">
                <a:solidFill>
                  <a:srgbClr val="F7D47D"/>
                </a:solidFill>
                <a:effectLst/>
                <a:latin typeface="Arial"/>
                <a:ea typeface="+mj-ea"/>
                <a:cs typeface="+mj-cs"/>
              </a:rPr>
              <a:t>За характером </a:t>
            </a:r>
            <a:r>
              <a:rPr lang="uk-UA" b="1" dirty="0" smtClean="0">
                <a:solidFill>
                  <a:srgbClr val="F7D47D"/>
                </a:solidFill>
                <a:effectLst/>
                <a:latin typeface="Arial"/>
                <a:ea typeface="+mj-ea"/>
                <a:cs typeface="+mj-cs"/>
              </a:rPr>
              <a:t>перебігу</a:t>
            </a:r>
          </a:p>
          <a:p>
            <a:r>
              <a:rPr lang="uk-UA" i="1" dirty="0"/>
              <a:t>гостра</a:t>
            </a:r>
            <a:r>
              <a:rPr lang="uk-UA" dirty="0"/>
              <a:t> (до 2 місяців), </a:t>
            </a:r>
          </a:p>
          <a:p>
            <a:r>
              <a:rPr lang="uk-UA" i="1" dirty="0"/>
              <a:t>затяжна</a:t>
            </a:r>
            <a:r>
              <a:rPr lang="uk-UA" dirty="0"/>
              <a:t> (від 2 до 8 місяців), </a:t>
            </a:r>
          </a:p>
          <a:p>
            <a:r>
              <a:rPr lang="uk-UA" i="1" dirty="0"/>
              <a:t>хронічна </a:t>
            </a:r>
            <a:r>
              <a:rPr lang="uk-UA" dirty="0"/>
              <a:t>(понад 8 місяців). </a:t>
            </a:r>
            <a:endParaRPr lang="ru-RU" dirty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61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 тяжкістю перебігу</a:t>
            </a: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543800" cy="4688160"/>
          </a:xfrm>
        </p:spPr>
        <p:txBody>
          <a:bodyPr/>
          <a:lstStyle/>
          <a:p>
            <a:r>
              <a:rPr lang="uk-UA" sz="2800" dirty="0"/>
              <a:t>ускладнена </a:t>
            </a:r>
            <a:r>
              <a:rPr lang="uk-UA" sz="2800" dirty="0" smtClean="0"/>
              <a:t>(</a:t>
            </a:r>
            <a:r>
              <a:rPr lang="uk-UA" sz="2800" dirty="0" err="1" smtClean="0"/>
              <a:t>нейротоксикоз</a:t>
            </a:r>
            <a:r>
              <a:rPr lang="uk-UA" sz="2800" dirty="0" smtClean="0"/>
              <a:t>,обструктивний </a:t>
            </a:r>
            <a:r>
              <a:rPr lang="uk-UA" sz="2800" dirty="0"/>
              <a:t>чи астматичний синдром; гнійні ускладнення (абсцес, плеврит, </a:t>
            </a:r>
            <a:r>
              <a:rPr lang="uk-UA" sz="2800" dirty="0" smtClean="0"/>
              <a:t>пневмоторакс</a:t>
            </a:r>
            <a:r>
              <a:rPr lang="uk-UA" sz="2800" dirty="0"/>
              <a:t>)</a:t>
            </a:r>
          </a:p>
          <a:p>
            <a:r>
              <a:rPr lang="uk-UA" sz="2800" dirty="0"/>
              <a:t>неускладнена</a:t>
            </a:r>
            <a:r>
              <a:rPr lang="uk-UA" sz="2800" dirty="0" smtClean="0"/>
              <a:t>.</a:t>
            </a:r>
          </a:p>
          <a:p>
            <a:pPr marL="0" indent="0" algn="ctr">
              <a:buNone/>
            </a:pPr>
            <a:r>
              <a:rPr lang="uk-UA" sz="3600" b="1" dirty="0">
                <a:solidFill>
                  <a:srgbClr val="F7D47D"/>
                </a:solidFill>
                <a:effectLst/>
                <a:latin typeface="Arial"/>
                <a:ea typeface="+mj-ea"/>
                <a:cs typeface="+mj-cs"/>
              </a:rPr>
              <a:t>Форми </a:t>
            </a:r>
            <a:r>
              <a:rPr lang="uk-UA" sz="3600" b="1" dirty="0" smtClean="0">
                <a:solidFill>
                  <a:srgbClr val="F7D47D"/>
                </a:solidFill>
                <a:effectLst/>
                <a:latin typeface="Arial"/>
                <a:ea typeface="+mj-ea"/>
                <a:cs typeface="+mj-cs"/>
              </a:rPr>
              <a:t>захворювання</a:t>
            </a:r>
          </a:p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легкі</a:t>
            </a:r>
            <a:r>
              <a:rPr lang="ru-RU" sz="2800" dirty="0" smtClean="0"/>
              <a:t> 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середньотяжкі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тяжкі</a:t>
            </a:r>
            <a:endParaRPr lang="ru-RU" sz="2800" dirty="0"/>
          </a:p>
          <a:p>
            <a:pPr marL="0" indent="0" algn="ctr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30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Вогнищева бронхопневмонія</a:t>
            </a: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sz="2800"/>
              <a:t>Як ускладнення ГРВІ (через 3-5 днів)</a:t>
            </a:r>
          </a:p>
          <a:p>
            <a:r>
              <a:rPr lang="uk-UA" sz="2800"/>
              <a:t>Інтоксикаційний синдром</a:t>
            </a:r>
          </a:p>
          <a:p>
            <a:r>
              <a:rPr lang="uk-UA" sz="2800"/>
              <a:t>Синдром дихальних розладів (кашель, сухі, дрібнопухирчасті чи крепітуючі хрипи)</a:t>
            </a:r>
          </a:p>
          <a:p>
            <a:r>
              <a:rPr lang="uk-UA" sz="2800"/>
              <a:t>Перкуторно-звичайний звук чи локальне вкорочення</a:t>
            </a:r>
          </a:p>
          <a:p>
            <a:r>
              <a:rPr lang="uk-UA" sz="2800"/>
              <a:t>Рентегнологічно – дрібні вогнищеві тіні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5638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Сегментарна пневмонія</a:t>
            </a: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/>
              <a:t>Виражений інтоксикаційний синдром</a:t>
            </a:r>
          </a:p>
          <a:p>
            <a:pPr>
              <a:lnSpc>
                <a:spcPct val="90000"/>
              </a:lnSpc>
            </a:pPr>
            <a:r>
              <a:rPr lang="uk-UA" sz="2800"/>
              <a:t>Синдром дихальних розладів (сильний кашель, задишка з участю допоміжної мускулатури)</a:t>
            </a:r>
          </a:p>
          <a:p>
            <a:pPr>
              <a:lnSpc>
                <a:spcPct val="90000"/>
              </a:lnSpc>
            </a:pPr>
            <a:r>
              <a:rPr lang="uk-UA" sz="2800"/>
              <a:t>Аускультативно – на початку локальне ослаблене дихання, при розрішенні – крепітація, міхурчасті хрипи</a:t>
            </a:r>
          </a:p>
          <a:p>
            <a:pPr>
              <a:lnSpc>
                <a:spcPct val="90000"/>
              </a:lnSpc>
            </a:pPr>
            <a:r>
              <a:rPr lang="uk-UA" sz="2800"/>
              <a:t>Перкуторно – вкорочення звуку</a:t>
            </a:r>
          </a:p>
          <a:p>
            <a:pPr>
              <a:lnSpc>
                <a:spcPct val="90000"/>
              </a:lnSpc>
            </a:pPr>
            <a:r>
              <a:rPr lang="uk-UA" sz="2800"/>
              <a:t>Рентгенологічно – тінь на декілька сегментів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9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Крупозна пневмонія</a:t>
            </a: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/>
              <a:t>Бурхливий початок</a:t>
            </a:r>
          </a:p>
          <a:p>
            <a:pPr>
              <a:lnSpc>
                <a:spcPct val="90000"/>
              </a:lnSpc>
            </a:pPr>
            <a:r>
              <a:rPr lang="uk-UA" sz="2800"/>
              <a:t>Синдром дихальних розладів – кашлю немає, задишка, стогнуче дихання, можуть бути біль в грудній клітці і животі</a:t>
            </a:r>
          </a:p>
          <a:p>
            <a:pPr>
              <a:lnSpc>
                <a:spcPct val="90000"/>
              </a:lnSpc>
            </a:pPr>
            <a:r>
              <a:rPr lang="uk-UA" sz="2800"/>
              <a:t>Аускультативно –ослаблене дихання (в перші дні), іноді жорстке, спочатку без хрипів (з</a:t>
            </a:r>
            <a:r>
              <a:rPr lang="en-US" sz="2800"/>
              <a:t>’</a:t>
            </a:r>
            <a:r>
              <a:rPr lang="uk-UA" sz="2800"/>
              <a:t>являються в фазі розрішення)</a:t>
            </a:r>
          </a:p>
          <a:p>
            <a:pPr>
              <a:lnSpc>
                <a:spcPct val="90000"/>
              </a:lnSpc>
            </a:pPr>
            <a:r>
              <a:rPr lang="uk-UA" sz="2800"/>
              <a:t>Перкуторно – вкорочення звуку</a:t>
            </a:r>
          </a:p>
          <a:p>
            <a:pPr>
              <a:lnSpc>
                <a:spcPct val="90000"/>
              </a:lnSpc>
            </a:pPr>
            <a:r>
              <a:rPr lang="uk-UA" sz="2800"/>
              <a:t>Рентгенологічно – ураження однієї долі легені чи декількох долей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2965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Інтерстиціальна пневмонія</a:t>
            </a: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sz="2800"/>
              <a:t>Виражений інтоксикаційний синдром</a:t>
            </a:r>
          </a:p>
          <a:p>
            <a:r>
              <a:rPr lang="uk-UA" sz="2800"/>
              <a:t>Синдром дихальних розладів-не виражений, іноді відсутній (легка задишка, кашлю або немає, або є переймистий, хрипів частіше немає)</a:t>
            </a:r>
          </a:p>
          <a:p>
            <a:r>
              <a:rPr lang="uk-UA" sz="2800"/>
              <a:t>Перкуторно – немає змін</a:t>
            </a:r>
          </a:p>
          <a:p>
            <a:r>
              <a:rPr lang="uk-UA" sz="2800"/>
              <a:t>Рентгенологічно – малюнок у вигляді “сот”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6229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Пневмонії новонароджених</a:t>
            </a: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/>
              <a:t>Роздування крил носа, периоральний ціаноз</a:t>
            </a:r>
          </a:p>
          <a:p>
            <a:r>
              <a:rPr lang="uk-UA"/>
              <a:t>Втягнення міжреберних проміжків, епігастральної і яремних ямок</a:t>
            </a:r>
          </a:p>
          <a:p>
            <a:r>
              <a:rPr lang="uk-UA"/>
              <a:t>Периоральна крепітація</a:t>
            </a:r>
          </a:p>
          <a:p>
            <a:r>
              <a:rPr lang="uk-UA"/>
              <a:t>Приступи апное</a:t>
            </a:r>
          </a:p>
          <a:p>
            <a:r>
              <a:rPr lang="uk-UA"/>
              <a:t>Притуплення в ділянці ураження, крепітуючі і дрібноміхурцеві хрипи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Основні напрямки лікування</a:t>
            </a: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400" dirty="0"/>
              <a:t>Режим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400" dirty="0"/>
              <a:t>Дієта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400" dirty="0" err="1"/>
              <a:t>Етіотропна</a:t>
            </a:r>
            <a:r>
              <a:rPr lang="uk-UA" sz="2400" dirty="0"/>
              <a:t> терапія (антибактеріальна)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400" dirty="0" err="1"/>
              <a:t>Дезінтоксикаційна</a:t>
            </a:r>
            <a:r>
              <a:rPr lang="uk-UA" sz="2400" dirty="0"/>
              <a:t> терапія (пиття, </a:t>
            </a:r>
            <a:r>
              <a:rPr lang="uk-UA" sz="2400" dirty="0" err="1"/>
              <a:t>інфузійні</a:t>
            </a:r>
            <a:r>
              <a:rPr lang="uk-UA" sz="2400" dirty="0"/>
              <a:t> розчини)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400" dirty="0"/>
              <a:t>Відновлення порушення функції дихання (</a:t>
            </a:r>
            <a:r>
              <a:rPr lang="uk-UA" sz="2400" dirty="0" err="1"/>
              <a:t>відхаркуючі</a:t>
            </a:r>
            <a:r>
              <a:rPr lang="uk-UA" sz="2400" dirty="0"/>
              <a:t>, дренажне положення, </a:t>
            </a:r>
            <a:r>
              <a:rPr lang="uk-UA" sz="2400" dirty="0" err="1"/>
              <a:t>вібромасаж</a:t>
            </a:r>
            <a:r>
              <a:rPr lang="uk-UA" sz="2400" dirty="0"/>
              <a:t>, </a:t>
            </a:r>
            <a:r>
              <a:rPr lang="uk-UA" sz="2400" dirty="0" err="1"/>
              <a:t>бронхосанація</a:t>
            </a:r>
            <a:r>
              <a:rPr lang="uk-UA" sz="2400" dirty="0"/>
              <a:t>, інгаляції, гормони)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400" dirty="0"/>
              <a:t>Стимулююча терапія (плазма, альбумін, </a:t>
            </a:r>
            <a:r>
              <a:rPr lang="uk-UA" sz="2400" dirty="0" err="1"/>
              <a:t>гама-глобулін</a:t>
            </a:r>
            <a:r>
              <a:rPr lang="uk-UA" sz="2400" dirty="0"/>
              <a:t>, вітаміни, адаптогени, фізіотерапія)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400" dirty="0"/>
              <a:t>Симптоматична терапія</a:t>
            </a:r>
            <a:endParaRPr lang="ru-RU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1"/>
            <a:ext cx="362748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6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7859" y="332656"/>
            <a:ext cx="4988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/>
                <a:solidFill>
                  <a:srgbClr val="759AA5"/>
                </a:solidFill>
                <a:effectLst>
                  <a:outerShdw blurRad="19685" dist="12700" dir="5400000" algn="tl" rotWithShape="0">
                    <a:srgbClr val="759AA5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Профілактика</a:t>
            </a:r>
            <a:endParaRPr lang="ru-RU" sz="5400" b="1" cap="all" dirty="0">
              <a:ln/>
              <a:solidFill>
                <a:srgbClr val="759AA5"/>
              </a:solidFill>
              <a:effectLst>
                <a:outerShdw blurRad="19685" dist="12700" dir="5400000" algn="tl" rotWithShape="0">
                  <a:srgbClr val="759AA5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381" y="17980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>
                <a:solidFill>
                  <a:prstClr val="white"/>
                </a:solidFill>
              </a:rPr>
              <a:t>регулярне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 err="1" smtClean="0">
                <a:solidFill>
                  <a:prstClr val="white"/>
                </a:solidFill>
              </a:rPr>
              <a:t>провітрювання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 err="1" smtClean="0">
                <a:solidFill>
                  <a:prstClr val="white"/>
                </a:solidFill>
              </a:rPr>
              <a:t>житлових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 err="1" smtClean="0">
                <a:solidFill>
                  <a:prstClr val="white"/>
                </a:solidFill>
              </a:rPr>
              <a:t>приміщень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772772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>
                <a:solidFill>
                  <a:prstClr val="white"/>
                </a:solidFill>
              </a:rPr>
              <a:t>позбавлення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 err="1" smtClean="0">
                <a:solidFill>
                  <a:prstClr val="white"/>
                </a:solidFill>
              </a:rPr>
              <a:t>від</a:t>
            </a:r>
            <a:r>
              <a:rPr lang="ru-RU" dirty="0" smtClean="0">
                <a:solidFill>
                  <a:prstClr val="white"/>
                </a:solidFill>
              </a:rPr>
              <a:t> таких </a:t>
            </a:r>
            <a:r>
              <a:rPr lang="ru-RU" dirty="0" err="1" smtClean="0">
                <a:solidFill>
                  <a:prstClr val="white"/>
                </a:solidFill>
              </a:rPr>
              <a:t>шкідливих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 err="1" smtClean="0">
                <a:solidFill>
                  <a:prstClr val="white"/>
                </a:solidFill>
              </a:rPr>
              <a:t>звичок</a:t>
            </a:r>
            <a:r>
              <a:rPr lang="ru-RU" dirty="0" smtClean="0">
                <a:solidFill>
                  <a:prstClr val="white"/>
                </a:solidFill>
              </a:rPr>
              <a:t>, як </a:t>
            </a:r>
            <a:r>
              <a:rPr lang="ru-RU" dirty="0" err="1" smtClean="0">
                <a:solidFill>
                  <a:prstClr val="white"/>
                </a:solidFill>
              </a:rPr>
              <a:t>куріння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7808" y="4704116"/>
            <a:ext cx="276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uk-UA" sz="2000" dirty="0" smtClean="0">
                <a:solidFill>
                  <a:prstClr val="white"/>
                </a:solidFill>
              </a:rPr>
              <a:t>дихальна гімнастика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8075" y="3222954"/>
            <a:ext cx="2761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prstClr val="white"/>
                </a:solidFill>
              </a:rPr>
              <a:t>зміцнення</a:t>
            </a:r>
            <a:r>
              <a:rPr lang="ru-RU" sz="2000" dirty="0" smtClean="0">
                <a:solidFill>
                  <a:prstClr val="white"/>
                </a:solidFill>
              </a:rPr>
              <a:t> </a:t>
            </a:r>
            <a:r>
              <a:rPr lang="ru-RU" sz="2000" dirty="0" err="1" smtClean="0">
                <a:solidFill>
                  <a:prstClr val="white"/>
                </a:solidFill>
              </a:rPr>
              <a:t>імунітету</a:t>
            </a:r>
            <a:r>
              <a:rPr lang="ru-RU" sz="2000" dirty="0" smtClean="0">
                <a:solidFill>
                  <a:prstClr val="white"/>
                </a:solidFill>
              </a:rPr>
              <a:t> </a:t>
            </a: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20" y="1298482"/>
            <a:ext cx="1981200" cy="2314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1" y="4848847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1" y="3068960"/>
            <a:ext cx="1676587" cy="1428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35" y="1986783"/>
            <a:ext cx="1638300" cy="163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89716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77859" y="3105835"/>
            <a:ext cx="4780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                                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/>
              <a:t>Загартовування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/>
              <a:t>з перших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 smtClean="0"/>
              <a:t>життя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9085" y="1986783"/>
            <a:ext cx="3311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вигодовування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7928" y="2455769"/>
            <a:ext cx="4543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 err="1" smtClean="0"/>
              <a:t>своєчасна</a:t>
            </a:r>
            <a:r>
              <a:rPr lang="ru-RU" dirty="0" smtClean="0"/>
              <a:t> </a:t>
            </a:r>
            <a:r>
              <a:rPr lang="ru-RU" dirty="0" err="1"/>
              <a:t>санація</a:t>
            </a:r>
            <a:r>
              <a:rPr lang="ru-RU" dirty="0"/>
              <a:t> </a:t>
            </a:r>
            <a:r>
              <a:rPr lang="ru-RU" dirty="0" err="1"/>
              <a:t>вогнищ</a:t>
            </a:r>
            <a:r>
              <a:rPr lang="ru-RU" dirty="0"/>
              <a:t> </a:t>
            </a:r>
            <a:r>
              <a:rPr lang="ru-RU" dirty="0" err="1"/>
              <a:t>хронічної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,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4005064"/>
            <a:ext cx="2718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err="1"/>
              <a:t>попередження</a:t>
            </a:r>
            <a:r>
              <a:rPr lang="ru-RU" dirty="0"/>
              <a:t> і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легеневої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84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215312" cy="1431925"/>
          </a:xfrm>
        </p:spPr>
        <p:txBody>
          <a:bodyPr/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Бронхіт-запалення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бронхів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вірусної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етіології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перебігом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хронічний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бронхіт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4580" name="Picture 3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428875"/>
            <a:ext cx="6408737" cy="4429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5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/>
              <a:t>        Бронхіальна астма</a:t>
            </a:r>
            <a:endParaRPr lang="ru-RU" b="1" i="1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066799" y="1412776"/>
            <a:ext cx="8052411" cy="4683224"/>
          </a:xfrm>
        </p:spPr>
        <p:txBody>
          <a:bodyPr/>
          <a:lstStyle/>
          <a:p>
            <a:r>
              <a:rPr lang="uk-UA" sz="2800" dirty="0"/>
              <a:t>це хронічне рецидивне обструктивне захворювання, що характеризується підвищеною чутливістю бронхів до різноманітних подразників, запаленням слизової оболонки дихальних шляхів, періодично виникаючими нападами експіраторної задишки (ядухи), які пов’язані із порушенням бронхіальної прохідності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37626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9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random-140430073228-phpapp01/95/-5-638.jpg?cb=1398843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  Головні етіологічні чинники</a:t>
            </a: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/>
              <a:t>Інфекції: вірусна, мікоплазмова, бактеріальна.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/>
              <a:t>Алергени: пилок, шерсть тварин, мікрокліщі, пил, плісняві гриби.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/>
              <a:t>Подразнювальні чинники:дим, розчинники, повітряні домішки (озон, двоокис сірки тощо), холодне повітря.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/>
              <a:t>Фізичне навантаження: біг, плавання.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uk-UA" sz="2800"/>
              <a:t>Ацетилсаліцилова кислота та інші нестероїдні протизапальні препарати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645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        Сприяючі чинники</a:t>
            </a:r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uk-UA"/>
              <a:t>Несприятливі умови життя.</a:t>
            </a:r>
          </a:p>
          <a:p>
            <a:pPr marL="609600" indent="-609600">
              <a:buFontTx/>
              <a:buAutoNum type="arabicPeriod"/>
            </a:pPr>
            <a:r>
              <a:rPr lang="uk-UA"/>
              <a:t>Кліматичні умови.</a:t>
            </a:r>
          </a:p>
          <a:p>
            <a:pPr marL="609600" indent="-609600">
              <a:buFontTx/>
              <a:buAutoNum type="arabicPeriod"/>
            </a:pPr>
            <a:r>
              <a:rPr lang="uk-UA"/>
              <a:t>Переохолодження.</a:t>
            </a:r>
          </a:p>
          <a:p>
            <a:pPr marL="609600" indent="-609600">
              <a:buFontTx/>
              <a:buAutoNum type="arabicPeriod"/>
            </a:pPr>
            <a:r>
              <a:rPr lang="uk-UA"/>
              <a:t>Зниження імунітету.</a:t>
            </a:r>
          </a:p>
          <a:p>
            <a:pPr marL="609600" indent="-609600">
              <a:buFontTx/>
              <a:buAutoNum type="arabicPeriod"/>
            </a:pPr>
            <a:r>
              <a:rPr lang="uk-UA"/>
              <a:t>Часті захворювання верхніх дихальних шляхів.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/>
              <a:t>Класифікація бронхіальної астми</a:t>
            </a:r>
            <a:endParaRPr lang="ru-RU" sz="360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543800" cy="468816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uk-UA" dirty="0"/>
              <a:t>Інтермітуюча </a:t>
            </a:r>
            <a:r>
              <a:rPr lang="uk-UA" dirty="0" smtClean="0"/>
              <a:t>астма(епізодична)</a:t>
            </a:r>
            <a:endParaRPr lang="uk-UA" dirty="0"/>
          </a:p>
          <a:p>
            <a:pPr marL="609600" indent="-609600">
              <a:buFontTx/>
              <a:buAutoNum type="arabicPeriod"/>
            </a:pPr>
            <a:r>
              <a:rPr lang="uk-UA" dirty="0"/>
              <a:t>Легка </a:t>
            </a:r>
            <a:r>
              <a:rPr lang="uk-UA" dirty="0" err="1"/>
              <a:t>персистуюча</a:t>
            </a:r>
            <a:r>
              <a:rPr lang="uk-UA" dirty="0"/>
              <a:t> </a:t>
            </a:r>
            <a:r>
              <a:rPr lang="uk-UA" dirty="0" smtClean="0"/>
              <a:t>(хронічна)астма</a:t>
            </a:r>
            <a:endParaRPr lang="uk-UA" dirty="0"/>
          </a:p>
          <a:p>
            <a:pPr marL="609600" indent="-609600">
              <a:buFontTx/>
              <a:buAutoNum type="arabicPeriod"/>
            </a:pPr>
            <a:r>
              <a:rPr lang="uk-UA" dirty="0" err="1"/>
              <a:t>Середньотяжка</a:t>
            </a:r>
            <a:r>
              <a:rPr lang="uk-UA" dirty="0"/>
              <a:t> </a:t>
            </a:r>
            <a:r>
              <a:rPr lang="uk-UA" dirty="0" err="1"/>
              <a:t>персистуюча</a:t>
            </a:r>
            <a:r>
              <a:rPr lang="uk-UA" dirty="0"/>
              <a:t> астма</a:t>
            </a:r>
          </a:p>
          <a:p>
            <a:pPr marL="609600" indent="-609600">
              <a:buFontTx/>
              <a:buAutoNum type="arabicPeriod"/>
            </a:pPr>
            <a:r>
              <a:rPr lang="uk-UA" dirty="0"/>
              <a:t>Тяжка </a:t>
            </a:r>
            <a:r>
              <a:rPr lang="uk-UA" dirty="0" err="1"/>
              <a:t>персистуюча</a:t>
            </a:r>
            <a:r>
              <a:rPr lang="uk-UA" dirty="0"/>
              <a:t> </a:t>
            </a:r>
            <a:r>
              <a:rPr lang="uk-UA" dirty="0" smtClean="0"/>
              <a:t>астма 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         тяжкість визначається: 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/>
              <a:t> </a:t>
            </a:r>
            <a:r>
              <a:rPr lang="uk-UA" sz="2400" dirty="0" err="1" smtClean="0"/>
              <a:t>вираженістю</a:t>
            </a:r>
            <a:r>
              <a:rPr lang="uk-UA" sz="2400" dirty="0" smtClean="0"/>
              <a:t>; 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/>
              <a:t> тривалістю нападів; 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/>
              <a:t> реакцією на терапію </a:t>
            </a:r>
            <a:r>
              <a:rPr lang="uk-UA" sz="2400" dirty="0" err="1" smtClean="0"/>
              <a:t>бронходилятаторами</a:t>
            </a:r>
            <a:r>
              <a:rPr lang="uk-UA" sz="2400" dirty="0" smtClean="0"/>
              <a:t>; 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/>
              <a:t> </a:t>
            </a:r>
            <a:r>
              <a:rPr lang="uk-UA" sz="2400" dirty="0" smtClean="0"/>
              <a:t>станом хворого у період між нападами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68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/>
              <a:t>Особливості клініки при нападах бронхіальної астми</a:t>
            </a:r>
            <a:endParaRPr lang="ru-RU" sz="36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640959" cy="496855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uk-UA" sz="1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sz="1400" dirty="0"/>
              <a:t> </a:t>
            </a:r>
            <a:r>
              <a:rPr lang="uk-UA" sz="1400" dirty="0" smtClean="0"/>
              <a:t>                                              </a:t>
            </a:r>
            <a:r>
              <a:rPr lang="uk-UA" sz="2000" b="1" dirty="0" smtClean="0"/>
              <a:t>З </a:t>
            </a:r>
            <a:r>
              <a:rPr lang="uk-UA" sz="2000" b="1" dirty="0"/>
              <a:t>боку органів дихання</a:t>
            </a:r>
            <a:r>
              <a:rPr lang="uk-UA" sz="2000" dirty="0"/>
              <a:t>:</a:t>
            </a:r>
          </a:p>
          <a:p>
            <a:pPr>
              <a:lnSpc>
                <a:spcPct val="80000"/>
              </a:lnSpc>
            </a:pPr>
            <a:r>
              <a:rPr lang="uk-UA" sz="2000" dirty="0"/>
              <a:t>Експіраторна задишка із шумним подовженим видихом;</a:t>
            </a:r>
          </a:p>
          <a:p>
            <a:pPr>
              <a:lnSpc>
                <a:spcPct val="80000"/>
              </a:lnSpc>
            </a:pPr>
            <a:r>
              <a:rPr lang="uk-UA" sz="2000" dirty="0"/>
              <a:t>Кашель малопродуктивний, настирливий, </a:t>
            </a:r>
            <a:r>
              <a:rPr lang="uk-UA" sz="2000" dirty="0" err="1"/>
              <a:t>нападоподібний</a:t>
            </a:r>
            <a:r>
              <a:rPr lang="uk-UA" sz="2000" dirty="0"/>
              <a:t>;</a:t>
            </a:r>
          </a:p>
          <a:p>
            <a:pPr>
              <a:lnSpc>
                <a:spcPct val="80000"/>
              </a:lnSpc>
            </a:pPr>
            <a:r>
              <a:rPr lang="uk-UA" sz="2000" dirty="0"/>
              <a:t>Дистанційні свистячі хрипи;</a:t>
            </a:r>
          </a:p>
          <a:p>
            <a:pPr>
              <a:lnSpc>
                <a:spcPct val="80000"/>
              </a:lnSpc>
            </a:pPr>
            <a:r>
              <a:rPr lang="uk-UA" sz="2000" dirty="0"/>
              <a:t>Емфізематозне здуття грудної клітки;</a:t>
            </a:r>
          </a:p>
          <a:p>
            <a:pPr>
              <a:lnSpc>
                <a:spcPct val="80000"/>
              </a:lnSpc>
            </a:pPr>
            <a:r>
              <a:rPr lang="uk-UA" sz="2000" dirty="0"/>
              <a:t>Участь в акті дихання допоміжної мускулатури, роздування крил носа</a:t>
            </a:r>
          </a:p>
          <a:p>
            <a:pPr>
              <a:lnSpc>
                <a:spcPct val="80000"/>
              </a:lnSpc>
            </a:pPr>
            <a:r>
              <a:rPr lang="uk-UA" sz="2000" dirty="0"/>
              <a:t>Розвиток </a:t>
            </a:r>
            <a:r>
              <a:rPr lang="uk-UA" sz="2000" dirty="0" err="1"/>
              <a:t>акроціанозу</a:t>
            </a:r>
            <a:r>
              <a:rPr lang="uk-UA" sz="2000" dirty="0"/>
              <a:t>, ціанозу, блідість шкіри;</a:t>
            </a:r>
          </a:p>
          <a:p>
            <a:pPr>
              <a:lnSpc>
                <a:spcPct val="80000"/>
              </a:lnSpc>
            </a:pPr>
            <a:r>
              <a:rPr lang="uk-UA" sz="2000" dirty="0" err="1"/>
              <a:t>Аускультативно</a:t>
            </a:r>
            <a:r>
              <a:rPr lang="uk-UA" sz="2000" dirty="0"/>
              <a:t> – різнокаліберні сухі свистячі хрипи, для дітей раннього віку – і різнокаліберні вологі;</a:t>
            </a:r>
          </a:p>
          <a:p>
            <a:pPr>
              <a:lnSpc>
                <a:spcPct val="80000"/>
              </a:lnSpc>
            </a:pPr>
            <a:r>
              <a:rPr lang="uk-UA" sz="2000" dirty="0"/>
              <a:t>Визначається коробковий відтінок </a:t>
            </a:r>
            <a:r>
              <a:rPr lang="uk-UA" sz="2000" dirty="0" err="1"/>
              <a:t>перкуторно</a:t>
            </a:r>
            <a:r>
              <a:rPr lang="uk-UA" sz="20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        </a:t>
            </a:r>
            <a:r>
              <a:rPr lang="uk-UA" sz="2000" b="1" dirty="0" smtClean="0"/>
              <a:t>З </a:t>
            </a:r>
            <a:r>
              <a:rPr lang="uk-UA" sz="2000" b="1" dirty="0"/>
              <a:t>боку серцево-судинної системи </a:t>
            </a:r>
            <a:r>
              <a:rPr lang="uk-UA" sz="20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uk-UA" sz="2000" dirty="0" smtClean="0"/>
              <a:t>тахікардія</a:t>
            </a:r>
            <a:r>
              <a:rPr lang="uk-UA" sz="2000" dirty="0"/>
              <a:t>, </a:t>
            </a:r>
            <a:endParaRPr lang="uk-UA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uk-UA" sz="2000" dirty="0" smtClean="0"/>
              <a:t>слабкість </a:t>
            </a:r>
            <a:r>
              <a:rPr lang="uk-UA" sz="2000" dirty="0"/>
              <a:t>тонів, </a:t>
            </a:r>
            <a:endParaRPr lang="uk-UA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uk-UA" sz="2000" dirty="0" smtClean="0"/>
              <a:t>серцево-легенева </a:t>
            </a:r>
            <a:r>
              <a:rPr lang="uk-UA" sz="2000" dirty="0"/>
              <a:t>недостатність.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24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29" name="Group 2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31153077"/>
              </p:ext>
            </p:extLst>
          </p:nvPr>
        </p:nvGraphicFramePr>
        <p:xfrm>
          <a:off x="107504" y="1700808"/>
          <a:ext cx="8928992" cy="2251177"/>
        </p:xfrm>
        <a:graphic>
          <a:graphicData uri="http://schemas.openxmlformats.org/drawingml/2006/table">
            <a:tbl>
              <a:tblPr/>
              <a:tblGrid>
                <a:gridCol w="3710800"/>
                <a:gridCol w="5218192"/>
              </a:tblGrid>
              <a:tr h="525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Вік дитини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ЧДР за 1 хв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2 міс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і більше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 2 до 12 міс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і більше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Від 12 міс до 5 років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і більше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algn="ctr"/>
            <a:r>
              <a:rPr lang="uk-UA" sz="3600"/>
              <a:t>Показники ЧД, які розцінюють як задишку (по ВООЗ)</a:t>
            </a:r>
            <a:endParaRPr lang="ru-RU" sz="36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933056"/>
            <a:ext cx="57625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365103"/>
            <a:ext cx="842493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n"/>
            </a:pPr>
            <a:r>
              <a:rPr lang="uk-UA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дітей старшого віку – від 30 </a:t>
            </a:r>
            <a:r>
              <a:rPr lang="uk-UA" sz="32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хв</a:t>
            </a:r>
            <a:r>
              <a:rPr lang="uk-UA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до декількох годин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n"/>
            </a:pPr>
            <a:r>
              <a:rPr lang="uk-UA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дітей раннього віку – 6-8 </a:t>
            </a:r>
            <a:r>
              <a:rPr lang="uk-UA" sz="32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2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9075" y="227013"/>
            <a:ext cx="8745413" cy="6630987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>
                <a:solidFill>
                  <a:srgbClr val="F7D47D"/>
                </a:solidFill>
                <a:effectLst/>
                <a:latin typeface="Arial"/>
                <a:ea typeface="+mj-ea"/>
                <a:cs typeface="+mj-cs"/>
              </a:rPr>
              <a:t>                      </a:t>
            </a:r>
            <a:r>
              <a:rPr lang="uk-UA" sz="1800" dirty="0" smtClean="0">
                <a:solidFill>
                  <a:srgbClr val="FFFF66"/>
                </a:solidFill>
                <a:effectLst/>
                <a:latin typeface="Arial"/>
                <a:ea typeface="+mj-ea"/>
                <a:cs typeface="+mj-cs"/>
              </a:rPr>
              <a:t>Інтермітуюча астма</a:t>
            </a:r>
          </a:p>
          <a:p>
            <a:r>
              <a:rPr lang="ru-RU" sz="1800" dirty="0" err="1"/>
              <a:t>Короткочасні</a:t>
            </a:r>
            <a:r>
              <a:rPr lang="ru-RU" sz="1800" dirty="0"/>
              <a:t> </a:t>
            </a:r>
            <a:r>
              <a:rPr lang="ru-RU" sz="1800" dirty="0" err="1"/>
              <a:t>епізодичні</a:t>
            </a:r>
            <a:r>
              <a:rPr lang="ru-RU" sz="1800" dirty="0"/>
              <a:t> </a:t>
            </a:r>
            <a:r>
              <a:rPr lang="ru-RU" sz="1800" dirty="0" err="1"/>
              <a:t>симптоми</a:t>
            </a:r>
            <a:r>
              <a:rPr lang="ru-RU" sz="1800" dirty="0"/>
              <a:t> 1 раз в </a:t>
            </a:r>
            <a:r>
              <a:rPr lang="ru-RU" sz="1800" dirty="0" err="1"/>
              <a:t>тиждень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Короткі</a:t>
            </a:r>
            <a:r>
              <a:rPr lang="ru-RU" sz="1800" dirty="0"/>
              <a:t> напади;</a:t>
            </a:r>
          </a:p>
          <a:p>
            <a:r>
              <a:rPr lang="ru-RU" sz="1800" dirty="0" err="1"/>
              <a:t>Нічні</a:t>
            </a:r>
            <a:r>
              <a:rPr lang="ru-RU" sz="1800" dirty="0"/>
              <a:t> </a:t>
            </a:r>
            <a:r>
              <a:rPr lang="ru-RU" sz="1800" dirty="0" err="1"/>
              <a:t>симптоми</a:t>
            </a:r>
            <a:r>
              <a:rPr lang="ru-RU" sz="1800" dirty="0"/>
              <a:t> </a:t>
            </a:r>
            <a:r>
              <a:rPr lang="ru-RU" sz="1800" dirty="0" err="1"/>
              <a:t>рідше</a:t>
            </a:r>
            <a:r>
              <a:rPr lang="ru-RU" sz="1800" dirty="0"/>
              <a:t> 2 </a:t>
            </a:r>
            <a:r>
              <a:rPr lang="ru-RU" sz="1800" dirty="0" err="1"/>
              <a:t>разів</a:t>
            </a:r>
            <a:r>
              <a:rPr lang="ru-RU" sz="1800" dirty="0"/>
              <a:t> в </a:t>
            </a:r>
            <a:r>
              <a:rPr lang="ru-RU" sz="1800" dirty="0" err="1"/>
              <a:t>місяць</a:t>
            </a:r>
            <a:r>
              <a:rPr lang="ru-RU" sz="1800" dirty="0"/>
              <a:t>;</a:t>
            </a:r>
          </a:p>
          <a:p>
            <a:r>
              <a:rPr lang="ru-RU" sz="1800" dirty="0" err="1"/>
              <a:t>Відсутність</a:t>
            </a:r>
            <a:r>
              <a:rPr lang="ru-RU" sz="1800" dirty="0"/>
              <a:t> </a:t>
            </a:r>
            <a:r>
              <a:rPr lang="ru-RU" sz="1800" dirty="0" err="1"/>
              <a:t>симптомів</a:t>
            </a:r>
            <a:r>
              <a:rPr lang="ru-RU" sz="1800" dirty="0"/>
              <a:t> і нормальна </a:t>
            </a:r>
            <a:r>
              <a:rPr lang="ru-RU" sz="1800" dirty="0" err="1"/>
              <a:t>функція</a:t>
            </a:r>
            <a:r>
              <a:rPr lang="ru-RU" sz="1800" dirty="0"/>
              <a:t> </a:t>
            </a:r>
            <a:r>
              <a:rPr lang="ru-RU" sz="1800" dirty="0" err="1"/>
              <a:t>легень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загостреннями</a:t>
            </a:r>
            <a:r>
              <a:rPr lang="ru-RU" sz="1800" dirty="0"/>
              <a:t>;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rgbClr val="FFFF66"/>
                </a:solidFill>
                <a:effectLst/>
                <a:latin typeface="Arial"/>
                <a:ea typeface="+mj-ea"/>
                <a:cs typeface="+mj-cs"/>
              </a:rPr>
              <a:t>                          Легка </a:t>
            </a:r>
            <a:r>
              <a:rPr lang="uk-UA" sz="1800" dirty="0" err="1">
                <a:solidFill>
                  <a:srgbClr val="FFFF66"/>
                </a:solidFill>
                <a:effectLst/>
                <a:latin typeface="Arial"/>
                <a:ea typeface="+mj-ea"/>
                <a:cs typeface="+mj-cs"/>
              </a:rPr>
              <a:t>персистуюча</a:t>
            </a:r>
            <a:r>
              <a:rPr lang="uk-UA" sz="1800" dirty="0">
                <a:solidFill>
                  <a:srgbClr val="FFFF66"/>
                </a:solidFill>
                <a:effectLst/>
                <a:latin typeface="Arial"/>
                <a:ea typeface="+mj-ea"/>
                <a:cs typeface="+mj-cs"/>
              </a:rPr>
              <a:t> </a:t>
            </a:r>
            <a:r>
              <a:rPr lang="uk-UA" sz="1800" dirty="0" smtClean="0">
                <a:solidFill>
                  <a:srgbClr val="FFFF66"/>
                </a:solidFill>
                <a:effectLst/>
                <a:latin typeface="Arial"/>
                <a:ea typeface="+mj-ea"/>
                <a:cs typeface="+mj-cs"/>
              </a:rPr>
              <a:t>астма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/>
              <a:t>Загострення</a:t>
            </a:r>
            <a:r>
              <a:rPr lang="ru-RU" sz="1800" dirty="0"/>
              <a:t> 1-2 рази в </a:t>
            </a:r>
            <a:r>
              <a:rPr lang="ru-RU" sz="1800" dirty="0" err="1"/>
              <a:t>тиждень</a:t>
            </a:r>
            <a:r>
              <a:rPr lang="ru-RU" sz="1800" dirty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/>
              <a:t>Нічні</a:t>
            </a:r>
            <a:r>
              <a:rPr lang="ru-RU" sz="1800" dirty="0"/>
              <a:t> прояви </a:t>
            </a:r>
            <a:r>
              <a:rPr lang="ru-RU" sz="1800" dirty="0" err="1"/>
              <a:t>виникають</a:t>
            </a:r>
            <a:r>
              <a:rPr lang="ru-RU" sz="1800" dirty="0"/>
              <a:t> </a:t>
            </a:r>
            <a:r>
              <a:rPr lang="ru-RU" sz="1800" dirty="0" err="1"/>
              <a:t>частіше</a:t>
            </a:r>
            <a:r>
              <a:rPr lang="ru-RU" sz="1800" dirty="0"/>
              <a:t> 2 </a:t>
            </a:r>
            <a:r>
              <a:rPr lang="ru-RU" sz="1800" dirty="0" err="1"/>
              <a:t>разів</a:t>
            </a:r>
            <a:r>
              <a:rPr lang="ru-RU" sz="1800" dirty="0"/>
              <a:t> в </a:t>
            </a:r>
            <a:r>
              <a:rPr lang="ru-RU" sz="1800" dirty="0" err="1"/>
              <a:t>місяць</a:t>
            </a:r>
            <a:r>
              <a:rPr lang="ru-RU" sz="1800" dirty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/>
              <a:t>Порушення</a:t>
            </a:r>
            <a:r>
              <a:rPr lang="ru-RU" sz="1800" dirty="0"/>
              <a:t> </a:t>
            </a:r>
            <a:r>
              <a:rPr lang="ru-RU" sz="1800" dirty="0" err="1"/>
              <a:t>фізичної</a:t>
            </a:r>
            <a:r>
              <a:rPr lang="ru-RU" sz="1800" dirty="0"/>
              <a:t> </a:t>
            </a:r>
            <a:r>
              <a:rPr lang="ru-RU" sz="1800" dirty="0" err="1"/>
              <a:t>активності</a:t>
            </a:r>
            <a:r>
              <a:rPr lang="ru-RU" sz="1800" dirty="0"/>
              <a:t> і сну;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FF66"/>
                </a:solidFill>
              </a:rPr>
              <a:t>                        </a:t>
            </a:r>
            <a:r>
              <a:rPr lang="ru-RU" sz="1800" dirty="0" err="1" smtClean="0">
                <a:solidFill>
                  <a:srgbClr val="FFFF66"/>
                </a:solidFill>
              </a:rPr>
              <a:t>Середньотяжка</a:t>
            </a:r>
            <a:r>
              <a:rPr lang="ru-RU" sz="1800" dirty="0" smtClean="0">
                <a:solidFill>
                  <a:srgbClr val="FFFF66"/>
                </a:solidFill>
              </a:rPr>
              <a:t> </a:t>
            </a:r>
            <a:r>
              <a:rPr lang="ru-RU" sz="1800" dirty="0" err="1">
                <a:solidFill>
                  <a:srgbClr val="FFFF66"/>
                </a:solidFill>
              </a:rPr>
              <a:t>персистуюча</a:t>
            </a:r>
            <a:r>
              <a:rPr lang="ru-RU" sz="1800" dirty="0">
                <a:solidFill>
                  <a:srgbClr val="FFFF66"/>
                </a:solidFill>
              </a:rPr>
              <a:t> </a:t>
            </a:r>
            <a:r>
              <a:rPr lang="ru-RU" sz="1800" dirty="0" smtClean="0">
                <a:solidFill>
                  <a:srgbClr val="FFFF66"/>
                </a:solidFill>
              </a:rPr>
              <a:t>астма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/>
              <a:t>Щоденні</a:t>
            </a:r>
            <a:r>
              <a:rPr lang="ru-RU" sz="1800" dirty="0"/>
              <a:t> прояви </a:t>
            </a:r>
            <a:r>
              <a:rPr lang="ru-RU" sz="1800" dirty="0" err="1"/>
              <a:t>хвороби</a:t>
            </a:r>
            <a:r>
              <a:rPr lang="ru-RU" sz="1800" dirty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/>
              <a:t>Нічні</a:t>
            </a:r>
            <a:r>
              <a:rPr lang="ru-RU" sz="1800" dirty="0"/>
              <a:t> напади </a:t>
            </a:r>
            <a:r>
              <a:rPr lang="ru-RU" sz="1800" dirty="0" err="1"/>
              <a:t>частіше</a:t>
            </a:r>
            <a:r>
              <a:rPr lang="ru-RU" sz="1800" dirty="0"/>
              <a:t> 1 разу в </a:t>
            </a:r>
            <a:r>
              <a:rPr lang="ru-RU" sz="1800" dirty="0" err="1"/>
              <a:t>тиждень</a:t>
            </a:r>
            <a:r>
              <a:rPr lang="ru-RU" sz="1800" dirty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/>
              <a:t>Загострення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приводити</a:t>
            </a:r>
            <a:r>
              <a:rPr lang="ru-RU" sz="1800" dirty="0"/>
              <a:t> до </a:t>
            </a:r>
            <a:r>
              <a:rPr lang="ru-RU" sz="1800" dirty="0" err="1"/>
              <a:t>порушення</a:t>
            </a:r>
            <a:r>
              <a:rPr lang="ru-RU" sz="1800" dirty="0"/>
              <a:t> </a:t>
            </a:r>
            <a:r>
              <a:rPr lang="ru-RU" sz="1800" dirty="0" err="1"/>
              <a:t>фізичної</a:t>
            </a:r>
            <a:r>
              <a:rPr lang="ru-RU" sz="1800" dirty="0"/>
              <a:t> </a:t>
            </a:r>
            <a:r>
              <a:rPr lang="ru-RU" sz="1800" dirty="0" err="1"/>
              <a:t>активності</a:t>
            </a:r>
            <a:r>
              <a:rPr lang="ru-RU" sz="1800" dirty="0"/>
              <a:t> і сну;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/>
              <a:t>Потреба </a:t>
            </a:r>
            <a:r>
              <a:rPr lang="ru-RU" sz="1800" dirty="0"/>
              <a:t>у </a:t>
            </a:r>
            <a:r>
              <a:rPr lang="ru-RU" sz="1800" dirty="0" err="1"/>
              <a:t>щоденному</a:t>
            </a:r>
            <a:r>
              <a:rPr lang="ru-RU" sz="1800" dirty="0"/>
              <a:t> </a:t>
            </a:r>
            <a:r>
              <a:rPr lang="ru-RU" sz="1800" dirty="0" err="1"/>
              <a:t>вживанні</a:t>
            </a:r>
            <a:r>
              <a:rPr lang="ru-RU" sz="1800" dirty="0"/>
              <a:t> бета-2-антагоністів </a:t>
            </a:r>
            <a:r>
              <a:rPr lang="ru-RU" sz="1800" dirty="0" err="1"/>
              <a:t>короткої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FF66"/>
                </a:solidFill>
              </a:rPr>
              <a:t>                         Тяжка </a:t>
            </a:r>
            <a:r>
              <a:rPr lang="ru-RU" sz="1800" dirty="0" err="1">
                <a:solidFill>
                  <a:srgbClr val="FFFF66"/>
                </a:solidFill>
              </a:rPr>
              <a:t>персистуюча</a:t>
            </a:r>
            <a:r>
              <a:rPr lang="ru-RU" sz="1800" dirty="0">
                <a:solidFill>
                  <a:srgbClr val="FFFF66"/>
                </a:solidFill>
              </a:rPr>
              <a:t> </a:t>
            </a:r>
            <a:r>
              <a:rPr lang="ru-RU" sz="1800" dirty="0" smtClean="0">
                <a:solidFill>
                  <a:srgbClr val="FFFF66"/>
                </a:solidFill>
              </a:rPr>
              <a:t>астма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/>
              <a:t>Часті</a:t>
            </a:r>
            <a:r>
              <a:rPr lang="ru-RU" sz="1800" dirty="0"/>
              <a:t> </a:t>
            </a:r>
            <a:r>
              <a:rPr lang="ru-RU" sz="1800" dirty="0" err="1"/>
              <a:t>загострення</a:t>
            </a:r>
            <a:r>
              <a:rPr lang="ru-RU" sz="1800" dirty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/>
              <a:t>Постійна</a:t>
            </a:r>
            <a:r>
              <a:rPr lang="ru-RU" sz="1800" dirty="0"/>
              <a:t> </a:t>
            </a:r>
            <a:r>
              <a:rPr lang="ru-RU" sz="1800" dirty="0" err="1"/>
              <a:t>присутність</a:t>
            </a:r>
            <a:r>
              <a:rPr lang="ru-RU" sz="1800" dirty="0"/>
              <a:t> </a:t>
            </a:r>
            <a:r>
              <a:rPr lang="ru-RU" sz="1800" dirty="0" err="1"/>
              <a:t>симптомів</a:t>
            </a:r>
            <a:r>
              <a:rPr lang="ru-RU" sz="1800" dirty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/>
              <a:t>Часті</a:t>
            </a:r>
            <a:r>
              <a:rPr lang="ru-RU" sz="1800" dirty="0"/>
              <a:t> </a:t>
            </a:r>
            <a:r>
              <a:rPr lang="ru-RU" sz="1800" dirty="0" err="1"/>
              <a:t>нічні</a:t>
            </a:r>
            <a:r>
              <a:rPr lang="ru-RU" sz="1800" dirty="0"/>
              <a:t> напади;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err="1"/>
              <a:t>Обмеження</a:t>
            </a:r>
            <a:r>
              <a:rPr lang="ru-RU" sz="1800" dirty="0"/>
              <a:t> </a:t>
            </a:r>
            <a:r>
              <a:rPr lang="ru-RU" sz="1800" dirty="0" err="1"/>
              <a:t>фізичної</a:t>
            </a:r>
            <a:r>
              <a:rPr lang="ru-RU" sz="1800" dirty="0"/>
              <a:t> </a:t>
            </a:r>
            <a:r>
              <a:rPr lang="ru-RU" sz="1800" dirty="0" err="1"/>
              <a:t>активності</a:t>
            </a:r>
            <a:r>
              <a:rPr lang="ru-RU" sz="1800" dirty="0"/>
              <a:t>;</a:t>
            </a:r>
          </a:p>
          <a:p>
            <a:pPr marL="0" indent="0">
              <a:buNone/>
            </a:pPr>
            <a:endParaRPr lang="ru-RU" sz="16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Астматичний статус</a:t>
            </a: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/>
              <a:t>Найважчий прояв захворювання, коли напад не вдається купувати протягом 6-8 год і більше, при цьому прогресує порушення дренажної функції бронхів, спостерігаються виражені зміни кислотно-основного стану і газів крові, відсутній ефект від застосування симпатоміметиків.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7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/>
              <a:t>І стадія астматичного статусу</a:t>
            </a:r>
            <a:br>
              <a:rPr lang="uk-UA" sz="3600"/>
            </a:br>
            <a:r>
              <a:rPr lang="uk-UA" sz="3600"/>
              <a:t>(компенсації)</a:t>
            </a:r>
            <a:endParaRPr lang="ru-RU" sz="36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/>
              <a:t>Свідомість зберігається, прояви дихальної недостатності, ДН І</a:t>
            </a:r>
          </a:p>
          <a:p>
            <a:pPr>
              <a:lnSpc>
                <a:spcPct val="90000"/>
              </a:lnSpc>
            </a:pPr>
            <a:r>
              <a:rPr lang="uk-UA"/>
              <a:t>Поширюється емфізема</a:t>
            </a:r>
          </a:p>
          <a:p>
            <a:pPr>
              <a:lnSpc>
                <a:spcPct val="90000"/>
              </a:lnSpc>
            </a:pPr>
            <a:r>
              <a:rPr lang="uk-UA"/>
              <a:t>Вислуховується велика кількість сухих і вологих хрипів</a:t>
            </a:r>
          </a:p>
          <a:p>
            <a:pPr>
              <a:lnSpc>
                <a:spcPct val="90000"/>
              </a:lnSpc>
            </a:pPr>
            <a:r>
              <a:rPr lang="uk-UA"/>
              <a:t>Розвивається артеріальна гіпоксемія (рО2 знижується до 60-70 мм рт.ст., рСО2 – 35-45 мм рт.ст.)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32856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Гострий</a:t>
            </a:r>
            <a:r>
              <a:rPr lang="ru-RU" sz="2800" dirty="0"/>
              <a:t> </a:t>
            </a:r>
            <a:r>
              <a:rPr lang="ru-RU" sz="2800" dirty="0" err="1"/>
              <a:t>бронхіт</a:t>
            </a:r>
            <a:r>
              <a:rPr lang="ru-RU" sz="2800" dirty="0"/>
              <a:t> у </a:t>
            </a:r>
            <a:r>
              <a:rPr lang="ru-RU" sz="2800" dirty="0" err="1"/>
              <a:t>дітей</a:t>
            </a:r>
            <a:r>
              <a:rPr lang="ru-RU" sz="2800" dirty="0"/>
              <a:t>, як правило, </a:t>
            </a:r>
            <a:r>
              <a:rPr lang="ru-RU" sz="2800" dirty="0" err="1"/>
              <a:t>спричинюється</a:t>
            </a:r>
            <a:r>
              <a:rPr lang="ru-RU" sz="2800" dirty="0"/>
              <a:t> </a:t>
            </a:r>
            <a:r>
              <a:rPr lang="ru-RU" sz="2800" dirty="0" err="1"/>
              <a:t>вірусами</a:t>
            </a:r>
            <a:r>
              <a:rPr lang="ru-RU" sz="2800" dirty="0"/>
              <a:t> </a:t>
            </a:r>
            <a:r>
              <a:rPr lang="ru-RU" sz="2800" dirty="0" err="1"/>
              <a:t>парагрипу</a:t>
            </a:r>
            <a:r>
              <a:rPr lang="ru-RU" sz="2800" dirty="0"/>
              <a:t>, </a:t>
            </a:r>
            <a:r>
              <a:rPr lang="ru-RU" sz="2800" dirty="0" err="1"/>
              <a:t>грипу</a:t>
            </a:r>
            <a:r>
              <a:rPr lang="ru-RU" sz="2800" dirty="0"/>
              <a:t>, </a:t>
            </a:r>
            <a:r>
              <a:rPr lang="ru-RU" sz="2800" dirty="0" err="1" smtClean="0"/>
              <a:t>респіраторно-синцитіальним</a:t>
            </a:r>
            <a:r>
              <a:rPr lang="uk-UA" sz="2800" dirty="0"/>
              <a:t>,</a:t>
            </a:r>
            <a:r>
              <a:rPr lang="ru-RU" sz="2800" dirty="0" smtClean="0"/>
              <a:t> </a:t>
            </a:r>
            <a:r>
              <a:rPr lang="ru-RU" sz="2800" dirty="0" err="1"/>
              <a:t>аденовірусом</a:t>
            </a:r>
            <a:r>
              <a:rPr lang="ru-RU" sz="2800" dirty="0"/>
              <a:t>, </a:t>
            </a:r>
            <a:r>
              <a:rPr lang="ru-RU" sz="2800" dirty="0" err="1"/>
              <a:t>вірусом</a:t>
            </a:r>
            <a:r>
              <a:rPr lang="ru-RU" sz="2800" dirty="0"/>
              <a:t> </a:t>
            </a:r>
            <a:r>
              <a:rPr lang="ru-RU" sz="2800" dirty="0" smtClean="0"/>
              <a:t>кору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06" y="404664"/>
            <a:ext cx="62801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01366"/>
            <a:ext cx="431641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/>
              <a:t>ІІ стадія астматичного статусу (декомпенсація)</a:t>
            </a:r>
            <a:endParaRPr lang="ru-RU" sz="36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sz="2800"/>
              <a:t>Збільшується задишка, ДН ІІ</a:t>
            </a:r>
          </a:p>
          <a:p>
            <a:r>
              <a:rPr lang="uk-UA" sz="2800"/>
              <a:t>Дихання свистяче, дистанційне</a:t>
            </a:r>
          </a:p>
          <a:p>
            <a:r>
              <a:rPr lang="uk-UA" sz="2800"/>
              <a:t>Здуття грудної клітки</a:t>
            </a:r>
          </a:p>
          <a:p>
            <a:r>
              <a:rPr lang="uk-UA" sz="2800"/>
              <a:t>Загальний ціаноз</a:t>
            </a:r>
          </a:p>
          <a:p>
            <a:r>
              <a:rPr lang="uk-UA" sz="2800"/>
              <a:t>В легенях різко послаблене дихання, хрипи ледь прослуховуються</a:t>
            </a:r>
          </a:p>
          <a:p>
            <a:r>
              <a:rPr lang="uk-UA" sz="2800"/>
              <a:t>В крові зростає гіпоксемія (рО2 – 50-60 мм рт.ст., рСО2 – 50-70 мм рт.ст.)</a:t>
            </a:r>
          </a:p>
          <a:p>
            <a:pPr>
              <a:buFontTx/>
              <a:buNone/>
            </a:pP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8708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/>
              <a:t>ІІІ стадія астматичного статусу (гіпоксична кома)</a:t>
            </a:r>
            <a:endParaRPr lang="ru-RU" sz="36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/>
              <a:t>Стан тяжкий, дитина непритомна</a:t>
            </a:r>
          </a:p>
          <a:p>
            <a:r>
              <a:rPr lang="uk-UA"/>
              <a:t>Дифузний ціаноз, ДН ІІІ, гіповолемія</a:t>
            </a:r>
          </a:p>
          <a:p>
            <a:r>
              <a:rPr lang="uk-UA"/>
              <a:t>Гіпотонія, зниження серцевої діяльності</a:t>
            </a:r>
          </a:p>
          <a:p>
            <a:r>
              <a:rPr lang="uk-UA"/>
              <a:t>В крові – гіпоксемія (рО2 – 40-50 мм рт.ст., рСО2 – 80-90 мм рт.ст.)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слуги электрика. Бюро услуг. Израиль. - ЭЛЕКТРОМОНТАЖНЫЕ РАБОТЫ. Доктор Хусенский врач скорой помощ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/>
              <a:t>Групи препаратів для лікування бронхіальної астми</a:t>
            </a:r>
            <a:endParaRPr lang="ru-RU" sz="360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/>
              <a:t>Протизапальні перпарати, які припиняють хронічний запальний процес і зменшують пов</a:t>
            </a:r>
            <a:r>
              <a:rPr lang="en-US"/>
              <a:t>’</a:t>
            </a:r>
            <a:r>
              <a:rPr lang="uk-UA"/>
              <a:t>язану з ним гіперчутливість бронхів</a:t>
            </a:r>
          </a:p>
          <a:p>
            <a:pPr>
              <a:lnSpc>
                <a:spcPct val="90000"/>
              </a:lnSpc>
            </a:pPr>
            <a:r>
              <a:rPr lang="uk-UA"/>
              <a:t>Бронхолітики, які використовуються для зняття бронхіальної обструкції</a:t>
            </a:r>
          </a:p>
          <a:p>
            <a:pPr>
              <a:lnSpc>
                <a:spcPct val="90000"/>
              </a:lnSpc>
            </a:pPr>
            <a:r>
              <a:rPr lang="uk-UA"/>
              <a:t>Муколітичні та відхаркувальні засоби, які поліпшують дренажну функцію бронхів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     </a:t>
            </a:r>
            <a:r>
              <a:rPr lang="uk-UA" sz="3600" dirty="0" err="1" smtClean="0"/>
              <a:t>Сходинкова</a:t>
            </a:r>
            <a:r>
              <a:rPr lang="uk-UA" sz="3600" dirty="0" smtClean="0"/>
              <a:t> програма</a:t>
            </a:r>
            <a:endParaRPr lang="ru-RU" sz="36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800"/>
              <a:t>1.Базисна терапія, спрямована на ліквідацію хронічного запального процесу, відновлення прохідності бронхів, запобігання розвитку повторних загострень хвороби і досягнення ремісії.</a:t>
            </a:r>
          </a:p>
          <a:p>
            <a:pPr>
              <a:buFontTx/>
              <a:buNone/>
            </a:pPr>
            <a:r>
              <a:rPr lang="uk-UA" sz="2800"/>
              <a:t>2. Симптоматична терапія, спрямована на ліквідацію симптомів під час загострення хвороби.</a:t>
            </a:r>
          </a:p>
          <a:p>
            <a:pPr>
              <a:buFontTx/>
              <a:buNone/>
            </a:pP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33284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911" name="Group 8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87962175"/>
              </p:ext>
            </p:extLst>
          </p:nvPr>
        </p:nvGraphicFramePr>
        <p:xfrm>
          <a:off x="179512" y="1341438"/>
          <a:ext cx="8244430" cy="4754880"/>
        </p:xfrm>
        <a:graphic>
          <a:graphicData uri="http://schemas.openxmlformats.org/drawingml/2006/table">
            <a:tbl>
              <a:tblPr/>
              <a:tblGrid>
                <a:gridCol w="1514690"/>
                <a:gridCol w="2254168"/>
                <a:gridCol w="1550420"/>
                <a:gridCol w="225338"/>
                <a:gridCol w="2699814"/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Сходинка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Легкий перебіг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Сходинка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Перебіг середньої тяжкості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Сходинка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Тяжкий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перебіг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Базисна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терапія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Протизапаль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терапія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Інгаляційні бета 2-антагоністи короткої дії не регулярно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сальбутамол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Інтал, 2 вдихи 4 рази на добу, або тайлед, 2 вдихи 2-4 рази на добу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Бекотид або інгакортю За відсутності ефекту – оральні ГКС коротким курсом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Тривала бронхолітич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терапія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показано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Бета2-антагоністи пролонгованої дії – сервент- або теопек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Холінолітики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атровент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1-2 вдихи 3 рази на добу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algn="ctr"/>
            <a:r>
              <a:rPr lang="uk-UA" sz="3600"/>
              <a:t>Терапевтичний алгоритм при бронхіальній астмі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23750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23" name="Group 5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64378327"/>
              </p:ext>
            </p:extLst>
          </p:nvPr>
        </p:nvGraphicFramePr>
        <p:xfrm>
          <a:off x="219075" y="549275"/>
          <a:ext cx="8529389" cy="5255990"/>
        </p:xfrm>
        <a:graphic>
          <a:graphicData uri="http://schemas.openxmlformats.org/drawingml/2006/table">
            <a:tbl>
              <a:tblPr/>
              <a:tblGrid>
                <a:gridCol w="1976438"/>
                <a:gridCol w="2160587"/>
                <a:gridCol w="1471613"/>
                <a:gridCol w="2920751"/>
              </a:tblGrid>
              <a:tr h="71744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Симптоматична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терапія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2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Бронходилятатори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швидкої дії (для лікування нападів) призначаються епізодично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Інгаляції бета 2-антагоністів короткої дії, або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атровент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або препарати теофіліну короткої дії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Клінічні симптоми перед лікуванням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Напади, короткі, бувають рідше ніж 1-2 рази на тиждень.      Нічні напади бувають рідше ніж 1-2 рази на день. Період між нападами </a:t>
                      </a:r>
                      <a:r>
                        <a:rPr kumimoji="0" lang="uk-UA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безсимптомний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Напад 1-2 рази на тиждень. Загострення порушують сон і активність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Часто бувають нічні напади. Денні напади часті, тривалі, бета 2-антагоністи необхідні щомісяця. Фізичне навантаження обмежене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8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Профілактика</a:t>
            </a:r>
            <a:endParaRPr lang="ru-RU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/>
              <a:t>Первинна профілактика бронхіальної астми – це спостереження за дітьми, що страждають обструктивним бронхітом, бронхіолітом, стенозуючим ларингітом, харчовою і медикаментозною алергією. Вторинна профілактика направлена на попередження нападів у хворих бронхіальною астмою.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1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Домашнє завдання для самостійної </a:t>
            </a:r>
            <a:r>
              <a:rPr lang="uk-UA" sz="3200" dirty="0" err="1" smtClean="0"/>
              <a:t>позааудиторної</a:t>
            </a:r>
            <a:r>
              <a:rPr lang="uk-UA" sz="3200" dirty="0" smtClean="0"/>
              <a:t> роботи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Хронічна пневмонія. </a:t>
            </a:r>
            <a:r>
              <a:rPr lang="uk-UA" sz="2800" dirty="0" err="1" smtClean="0"/>
              <a:t>Медсестринський</a:t>
            </a:r>
            <a:r>
              <a:rPr lang="uk-UA" sz="2800" dirty="0" smtClean="0"/>
              <a:t> процес. Відпрацювання методики діагностики та догляду за дитиною.</a:t>
            </a:r>
          </a:p>
          <a:p>
            <a:r>
              <a:rPr lang="uk-UA" sz="2800" dirty="0" err="1" smtClean="0"/>
              <a:t>Муковісцедоз</a:t>
            </a:r>
            <a:r>
              <a:rPr lang="uk-UA" sz="2800" dirty="0" smtClean="0"/>
              <a:t>. Сучасні підходи до діагностики, лікування, медико-соціальної реабілітації. Опрацювання медичної літератури, </a:t>
            </a:r>
            <a:r>
              <a:rPr lang="uk-UA" sz="2800" dirty="0" err="1" smtClean="0"/>
              <a:t>медсестринський</a:t>
            </a:r>
            <a:r>
              <a:rPr lang="uk-UA" sz="2800" dirty="0" smtClean="0"/>
              <a:t> процес за такої патології.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95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5918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Супутні</a:t>
            </a:r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причини: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219" y="2060848"/>
            <a:ext cx="6328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переохолодження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організму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різка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запиленість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endParaRPr lang="ru-RU" sz="2400" dirty="0" smtClean="0"/>
          </a:p>
          <a:p>
            <a:r>
              <a:rPr lang="ru-RU" sz="2400" dirty="0" err="1" smtClean="0"/>
              <a:t>нездорове</a:t>
            </a:r>
            <a:r>
              <a:rPr lang="ru-RU" sz="2400" dirty="0" smtClean="0"/>
              <a:t> </a:t>
            </a:r>
            <a:r>
              <a:rPr lang="ru-RU" sz="2400" dirty="0" err="1" smtClean="0"/>
              <a:t>харчування</a:t>
            </a:r>
            <a:endParaRPr lang="ru-RU" sz="2400" dirty="0" smtClean="0"/>
          </a:p>
          <a:p>
            <a:r>
              <a:rPr lang="ru-RU" sz="2400" dirty="0" err="1" smtClean="0"/>
              <a:t>недоношеність</a:t>
            </a:r>
            <a:endParaRPr lang="ru-RU" sz="2400" dirty="0"/>
          </a:p>
          <a:p>
            <a:r>
              <a:rPr lang="ru-RU" sz="2400" dirty="0" err="1" smtClean="0"/>
              <a:t>імунодефіцити</a:t>
            </a:r>
            <a:endParaRPr lang="ru-RU" sz="2400" dirty="0" smtClean="0"/>
          </a:p>
          <a:p>
            <a:r>
              <a:rPr lang="ru-RU" sz="2400" dirty="0" err="1" smtClean="0"/>
              <a:t>недотримання</a:t>
            </a:r>
            <a:r>
              <a:rPr lang="ru-RU" sz="2400" dirty="0" smtClean="0"/>
              <a:t> правил </a:t>
            </a:r>
            <a:r>
              <a:rPr lang="ru-RU" sz="2400" dirty="0" err="1" smtClean="0"/>
              <a:t>особистої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гігієни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276872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71" y="4738504"/>
            <a:ext cx="2286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97" y="478975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19" y="4861188"/>
            <a:ext cx="2286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36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Класифікація</a:t>
            </a:r>
            <a:r>
              <a:rPr lang="ru-RU" sz="4000" dirty="0"/>
              <a:t> </a:t>
            </a:r>
            <a:r>
              <a:rPr lang="ru-RU" sz="4000" dirty="0" err="1"/>
              <a:t>гострого</a:t>
            </a:r>
            <a:r>
              <a:rPr lang="ru-RU" sz="4000" dirty="0"/>
              <a:t> </a:t>
            </a:r>
            <a:r>
              <a:rPr lang="ru-RU" sz="4000" dirty="0" err="1"/>
              <a:t>бронхіту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68816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характером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ураження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Катаральний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Фібринозний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Гнійний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Геморагічний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Некротичний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Гнильний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локалізацією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Ендобронхіт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слизової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бронхів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Панбронхіт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підслизового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м’язового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бронхів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279241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Клінічні</a:t>
            </a:r>
            <a:r>
              <a:rPr lang="ru-RU" dirty="0"/>
              <a:t> прояви </a:t>
            </a:r>
            <a:r>
              <a:rPr lang="ru-RU" dirty="0" err="1"/>
              <a:t>гострого</a:t>
            </a:r>
            <a:r>
              <a:rPr lang="ru-RU" dirty="0"/>
              <a:t> </a:t>
            </a:r>
            <a:r>
              <a:rPr lang="ru-RU" dirty="0" err="1"/>
              <a:t>бронхіту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  <a:buNone/>
            </a:pPr>
            <a:r>
              <a:rPr lang="uk-UA" sz="2800" dirty="0" smtClean="0"/>
              <a:t>                       Тріада </a:t>
            </a:r>
            <a:r>
              <a:rPr lang="uk-UA" sz="2800" dirty="0"/>
              <a:t>симптомів: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uk-UA" sz="2800" dirty="0"/>
              <a:t>Кашель (сухий, </a:t>
            </a:r>
            <a:r>
              <a:rPr lang="uk-UA" sz="2800" dirty="0" err="1"/>
              <a:t>нападоподібний</a:t>
            </a:r>
            <a:r>
              <a:rPr lang="uk-UA" sz="2800" dirty="0"/>
              <a:t>, посилюється вночі; з 2 тижня стає вологим, але може тривати 3-4 тижні,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uk-UA" sz="2800" dirty="0"/>
              <a:t>виділення харкотиння,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uk-UA" sz="2800" dirty="0"/>
              <a:t>порушення бронхіальної прохідності, але без ознак обструкції.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uk-UA" sz="2800" dirty="0"/>
              <a:t>При перкусії звук не змінений, при аускультації – жорстке дихання, з обох боків сухі та різнокаліберні вологі хрипи на вдиху і на видиху.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01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59766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Клінічні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прояви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89844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/>
            </a:endParaRPr>
          </a:p>
          <a:p>
            <a:r>
              <a:rPr lang="ru-RU" sz="2400" dirty="0" err="1" smtClean="0">
                <a:latin typeface="Times New Roman"/>
              </a:rPr>
              <a:t>Спочатку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підвищується</a:t>
            </a:r>
            <a:r>
              <a:rPr lang="ru-RU" sz="2400" dirty="0">
                <a:latin typeface="Times New Roman"/>
              </a:rPr>
              <a:t> температура </a:t>
            </a:r>
            <a:r>
              <a:rPr lang="ru-RU" sz="2400" dirty="0" err="1" smtClean="0">
                <a:latin typeface="Times New Roman"/>
              </a:rPr>
              <a:t>тіла</a:t>
            </a:r>
            <a:endParaRPr lang="ru-RU" sz="2400" dirty="0" smtClean="0">
              <a:latin typeface="Times New Roman"/>
            </a:endParaRPr>
          </a:p>
          <a:p>
            <a:r>
              <a:rPr lang="ru-RU" sz="2400" dirty="0" err="1" smtClean="0">
                <a:latin typeface="Times New Roman"/>
              </a:rPr>
              <a:t>З'являються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риніт</a:t>
            </a:r>
            <a:r>
              <a:rPr lang="ru-RU" sz="2400" dirty="0">
                <a:latin typeface="Times New Roman"/>
              </a:rPr>
              <a:t>, </a:t>
            </a:r>
            <a:r>
              <a:rPr lang="ru-RU" sz="2400" dirty="0" err="1">
                <a:latin typeface="Times New Roman"/>
              </a:rPr>
              <a:t>фарингіт</a:t>
            </a:r>
            <a:r>
              <a:rPr lang="ru-RU" sz="2400" dirty="0">
                <a:latin typeface="Times New Roman"/>
              </a:rPr>
              <a:t> (</a:t>
            </a:r>
            <a:r>
              <a:rPr lang="ru-RU" sz="2400" dirty="0" err="1">
                <a:latin typeface="Times New Roman"/>
              </a:rPr>
              <a:t>покашлювання</a:t>
            </a:r>
            <a:r>
              <a:rPr lang="ru-RU" sz="2400" dirty="0" smtClean="0">
                <a:latin typeface="Times New Roman"/>
              </a:rPr>
              <a:t>),</a:t>
            </a:r>
          </a:p>
          <a:p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інколи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ларингіт</a:t>
            </a:r>
            <a:r>
              <a:rPr lang="ru-RU" sz="2400" dirty="0">
                <a:latin typeface="Times New Roman"/>
              </a:rPr>
              <a:t> (</a:t>
            </a:r>
            <a:r>
              <a:rPr lang="ru-RU" sz="2400" dirty="0" err="1">
                <a:latin typeface="Times New Roman"/>
              </a:rPr>
              <a:t>хрипкий</a:t>
            </a:r>
            <a:r>
              <a:rPr lang="ru-RU" sz="2400" dirty="0">
                <a:latin typeface="Times New Roman"/>
              </a:rPr>
              <a:t> голос</a:t>
            </a:r>
            <a:r>
              <a:rPr lang="ru-RU" sz="2400" dirty="0" smtClean="0">
                <a:latin typeface="Times New Roman"/>
              </a:rPr>
              <a:t>) </a:t>
            </a:r>
          </a:p>
          <a:p>
            <a:r>
              <a:rPr lang="ru-RU" sz="2400" dirty="0" err="1" smtClean="0">
                <a:latin typeface="Times New Roman"/>
              </a:rPr>
              <a:t>Трахеїт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>
                <a:latin typeface="Times New Roman"/>
              </a:rPr>
              <a:t>(</a:t>
            </a:r>
            <a:r>
              <a:rPr lang="ru-RU" sz="2400" dirty="0" err="1">
                <a:latin typeface="Times New Roman"/>
              </a:rPr>
              <a:t>біль</a:t>
            </a:r>
            <a:r>
              <a:rPr lang="ru-RU" sz="2400" dirty="0">
                <a:latin typeface="Times New Roman"/>
              </a:rPr>
              <a:t> за грудиною, </a:t>
            </a:r>
            <a:r>
              <a:rPr lang="ru-RU" sz="2400" dirty="0" err="1">
                <a:latin typeface="Times New Roman"/>
              </a:rPr>
              <a:t>сухий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болючий</a:t>
            </a:r>
            <a:r>
              <a:rPr lang="ru-RU" sz="2400" dirty="0">
                <a:latin typeface="Times New Roman"/>
              </a:rPr>
              <a:t> кашель), </a:t>
            </a:r>
            <a:r>
              <a:rPr lang="ru-RU" sz="2400" dirty="0" err="1">
                <a:latin typeface="Times New Roman"/>
              </a:rPr>
              <a:t>кон'юнктивіт</a:t>
            </a:r>
            <a:r>
              <a:rPr lang="ru-RU" sz="2400" dirty="0">
                <a:latin typeface="Times New Roman"/>
              </a:rPr>
              <a:t>. </a:t>
            </a:r>
            <a:endParaRPr lang="ru-RU" sz="2400" dirty="0" smtClean="0">
              <a:latin typeface="Times New Roman"/>
            </a:endParaRPr>
          </a:p>
          <a:p>
            <a:r>
              <a:rPr lang="ru-RU" sz="2400" dirty="0" smtClean="0">
                <a:latin typeface="Times New Roman"/>
              </a:rPr>
              <a:t>Кашель </a:t>
            </a:r>
            <a:r>
              <a:rPr lang="ru-RU" sz="2400" dirty="0" err="1">
                <a:latin typeface="Times New Roman"/>
              </a:rPr>
              <a:t>сухий</a:t>
            </a:r>
            <a:r>
              <a:rPr lang="ru-RU" sz="2400" dirty="0">
                <a:latin typeface="Times New Roman"/>
              </a:rPr>
              <a:t>, </a:t>
            </a:r>
            <a:r>
              <a:rPr lang="ru-RU" sz="2400" dirty="0" err="1">
                <a:latin typeface="Times New Roman"/>
              </a:rPr>
              <a:t>потім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більш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м'який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вологий</a:t>
            </a:r>
            <a:r>
              <a:rPr lang="ru-RU" sz="2400" dirty="0">
                <a:latin typeface="Times New Roman"/>
              </a:rPr>
              <a:t>. </a:t>
            </a:r>
            <a:endParaRPr lang="ru-RU" sz="2400" dirty="0" smtClean="0">
              <a:latin typeface="Times New Roman"/>
            </a:endParaRPr>
          </a:p>
          <a:p>
            <a:r>
              <a:rPr lang="ru-RU" sz="2400" dirty="0" smtClean="0">
                <a:latin typeface="Times New Roman"/>
              </a:rPr>
              <a:t>При </a:t>
            </a:r>
            <a:r>
              <a:rPr lang="ru-RU" sz="2400" dirty="0" err="1">
                <a:latin typeface="Times New Roman"/>
              </a:rPr>
              <a:t>перкусії</a:t>
            </a:r>
            <a:r>
              <a:rPr lang="ru-RU" sz="2400" dirty="0">
                <a:latin typeface="Times New Roman"/>
              </a:rPr>
              <a:t> в </a:t>
            </a:r>
            <a:r>
              <a:rPr lang="ru-RU" sz="2400" dirty="0" err="1">
                <a:latin typeface="Times New Roman"/>
              </a:rPr>
              <a:t>легенях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визначають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ясний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легеневий</a:t>
            </a:r>
            <a:r>
              <a:rPr lang="ru-RU" sz="2400" dirty="0">
                <a:latin typeface="Times New Roman"/>
              </a:rPr>
              <a:t> звук з </a:t>
            </a:r>
            <a:r>
              <a:rPr lang="ru-RU" sz="2400" dirty="0" err="1">
                <a:latin typeface="Times New Roman"/>
              </a:rPr>
              <a:t>коробковим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відтінком</a:t>
            </a:r>
            <a:r>
              <a:rPr lang="ru-RU" sz="2400" dirty="0">
                <a:latin typeface="Times New Roman"/>
              </a:rPr>
              <a:t>, </a:t>
            </a:r>
            <a:r>
              <a:rPr lang="ru-RU" sz="2400" dirty="0" err="1">
                <a:latin typeface="Times New Roman"/>
              </a:rPr>
              <a:t>вислуховують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сухі</a:t>
            </a:r>
            <a:r>
              <a:rPr lang="ru-RU" sz="2400" dirty="0">
                <a:latin typeface="Times New Roman"/>
              </a:rPr>
              <a:t>, а </a:t>
            </a:r>
            <a:r>
              <a:rPr lang="ru-RU" sz="2400" dirty="0" err="1">
                <a:latin typeface="Times New Roman"/>
              </a:rPr>
              <a:t>потім</a:t>
            </a:r>
            <a:r>
              <a:rPr lang="ru-RU" sz="2400" dirty="0">
                <a:latin typeface="Times New Roman"/>
              </a:rPr>
              <a:t> і </a:t>
            </a:r>
            <a:r>
              <a:rPr lang="ru-RU" sz="2400" dirty="0" err="1">
                <a:latin typeface="Times New Roman"/>
              </a:rPr>
              <a:t>середньопухирчасті</a:t>
            </a:r>
            <a:r>
              <a:rPr lang="ru-RU" sz="2400" dirty="0">
                <a:latin typeface="Times New Roman"/>
              </a:rPr>
              <a:t> хрипи на </a:t>
            </a:r>
            <a:r>
              <a:rPr lang="ru-RU" sz="2400" dirty="0" err="1">
                <a:latin typeface="Times New Roman"/>
              </a:rPr>
              <a:t>видиху</a:t>
            </a:r>
            <a:r>
              <a:rPr lang="ru-RU" sz="2400" dirty="0">
                <a:latin typeface="Times New Roman"/>
              </a:rPr>
              <a:t>, </a:t>
            </a:r>
            <a:r>
              <a:rPr lang="ru-RU" sz="2400" dirty="0" err="1">
                <a:latin typeface="Times New Roman"/>
              </a:rPr>
              <a:t>подовжений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видих</a:t>
            </a:r>
            <a:r>
              <a:rPr lang="ru-RU" sz="2400" dirty="0" smtClean="0">
                <a:latin typeface="Times New Roman"/>
              </a:rPr>
              <a:t>.</a:t>
            </a:r>
          </a:p>
          <a:p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>
                <a:latin typeface="Times New Roman"/>
              </a:rPr>
              <a:t>Хрипи </a:t>
            </a:r>
            <a:r>
              <a:rPr lang="ru-RU" sz="2400" dirty="0" err="1">
                <a:latin typeface="Times New Roman"/>
              </a:rPr>
              <a:t>переважно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розсіяні</a:t>
            </a:r>
            <a:r>
              <a:rPr lang="ru-RU" sz="2400" dirty="0">
                <a:latin typeface="Times New Roman"/>
              </a:rPr>
              <a:t>, </a:t>
            </a:r>
            <a:r>
              <a:rPr lang="ru-RU" sz="2400" dirty="0" err="1">
                <a:latin typeface="Times New Roman"/>
              </a:rPr>
              <a:t>симетричні</a:t>
            </a:r>
            <a:r>
              <a:rPr lang="ru-RU" sz="2400" dirty="0">
                <a:latin typeface="Times New Roman"/>
              </a:rPr>
              <a:t>, </a:t>
            </a:r>
            <a:r>
              <a:rPr lang="ru-RU" sz="2400" dirty="0" err="1">
                <a:latin typeface="Times New Roman"/>
              </a:rPr>
              <a:t>після</a:t>
            </a:r>
            <a:r>
              <a:rPr lang="ru-RU" sz="2400" dirty="0">
                <a:latin typeface="Times New Roman"/>
              </a:rPr>
              <a:t> кашлю </a:t>
            </a:r>
            <a:r>
              <a:rPr lang="ru-RU" sz="2400" dirty="0" err="1">
                <a:latin typeface="Times New Roman"/>
              </a:rPr>
              <a:t>кількість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їх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набагато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зменшується</a:t>
            </a:r>
            <a:r>
              <a:rPr lang="ru-RU" sz="2400" dirty="0" smtClean="0">
                <a:latin typeface="Times New Roman"/>
              </a:rPr>
              <a:t>.</a:t>
            </a:r>
          </a:p>
          <a:p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Задишка</a:t>
            </a:r>
            <a:r>
              <a:rPr lang="ru-RU" sz="2400" dirty="0">
                <a:latin typeface="Times New Roman"/>
              </a:rPr>
              <a:t> не є </a:t>
            </a:r>
            <a:r>
              <a:rPr lang="ru-RU" sz="2400" dirty="0" err="1">
                <a:latin typeface="Times New Roman"/>
              </a:rPr>
              <a:t>вираженою</a:t>
            </a:r>
            <a:r>
              <a:rPr lang="ru-RU" sz="2400" dirty="0" smtClean="0">
                <a:latin typeface="Times New Roman"/>
              </a:rPr>
              <a:t>.</a:t>
            </a:r>
          </a:p>
          <a:p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Рентгенологічне</a:t>
            </a:r>
            <a:r>
              <a:rPr lang="ru-RU" sz="2400" dirty="0">
                <a:latin typeface="Times New Roman"/>
              </a:rPr>
              <a:t> при </a:t>
            </a:r>
            <a:r>
              <a:rPr lang="ru-RU" sz="2400" dirty="0" err="1">
                <a:latin typeface="Times New Roman"/>
              </a:rPr>
              <a:t>гострому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бронхіті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виявляють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симетричне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посилення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легеневого</a:t>
            </a:r>
            <a:r>
              <a:rPr lang="ru-RU" sz="2400" dirty="0">
                <a:latin typeface="Times New Roman"/>
              </a:rPr>
              <a:t> рисунка в </a:t>
            </a:r>
            <a:r>
              <a:rPr lang="ru-RU" sz="2400" dirty="0" err="1">
                <a:latin typeface="Times New Roman"/>
              </a:rPr>
              <a:t>прикореневих</a:t>
            </a:r>
            <a:r>
              <a:rPr lang="ru-RU" sz="2400" dirty="0">
                <a:latin typeface="Times New Roman"/>
              </a:rPr>
              <a:t> та </a:t>
            </a:r>
            <a:r>
              <a:rPr lang="ru-RU" sz="2400" dirty="0" err="1">
                <a:latin typeface="Times New Roman"/>
              </a:rPr>
              <a:t>нижньомедіальних</a:t>
            </a:r>
            <a:r>
              <a:rPr lang="ru-RU" sz="2400" dirty="0">
                <a:latin typeface="Times New Roman"/>
              </a:rPr>
              <a:t> зонах</a:t>
            </a:r>
            <a:r>
              <a:rPr lang="ru-RU" sz="2000" dirty="0">
                <a:latin typeface="Times New Roman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526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24536" cy="325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BDAAkGBwgHBgkIBwgKCgkLDRYPDQwMDRsUFRAWIB0iIiAdHx8kKDQsJCYxJx8fLT0tMTU3Ojo6Iys/RD84QzQ5Ojf/2wBDAQoKCg0MDRoPDxo3JR8lNzc3Nzc3Nzc3Nzc3Nzc3Nzc3Nzc3Nzc3Nzc3Nzc3Nzc3Nzc3Nzc3Nzc3Nzc3Nzc3Nzf/wAARCACgAPADASIAAhEBAxEB/8QAGwAAAgMBAQEAAAAAAAAAAAAABQYDBAcCAQD/xAA9EAACAQMDAwICBwcEAgEFAAABAgMABBEFEiEGMUETUSJhBxQycYGRsRUjM0JSodFDU2JyJMFzFiWCkqL/xAAZAQADAQEBAAAAAAAAAAAAAAABAgMEAAX/xAAkEQACAgICAQQDAQAAAAAAAAAAAQIRAyESMQQTIjJBFCNRM//aAAwDAQACEQMRAD8AUdNMENhExIMhjGPPipYJXLDZHx5JFUrMxLawAYLbBk/hV2S6bAjggdgPPYVkfbNCei5Gs7HdI+0HsFqtqs8dtbkgfEThS1cN9flUgMkXtjmoxp+8D61KZSPftXKvsDkDbNgJGfHqP4x2qVnvzKHRFHyorb2qRcQRH8BV6KxuHH8MKP8AlTOQlC7LaXd02bm4YA/yJwBU8Ok26EH0QT7k80zQ6Tv/AIh5+Qq/FpkSD7P50jmFRFmKz7bYz+Aq5HpsrYP2R86Y1t0BxjAqQRoPFJzH4gCPSM/bdj91XotNjVQNgP8A2op8I7CvgRnOOaDkw0Vo7MDwB+FE9M0pLmTa7lR7AcmvrKBriXYB4yflR61WK1T92vPknvTRV7YUr6JV6csRHhTlj5NUtQ6dngTfBtYf01fS7cnCLV+K4uCgEgwKtUWc4tCQUKn4xj76+yAeOfupxmitbuRkljU58+1L19ZtY3BhYD3UjyKlLHWxW6KHxHsproRyHyFFT8e9eE8ZHfxSAsDa6fQhtyX5M68Fscc1bmMSOo4/PNLvUH1pkd7izxg/Dl6G27arC8P1pSEP2QWzxVeKoW9j/CwIGMVKSKo6esjxKSQvFX1gz9pzSUGzzcMUL6icfse5xjOKMC3Qe5/Gh3UcKjRrjAGcU0exJv2sFdH6VY3unvNdWySSLIQC3OBTNFY2sPEVtCmPZAKE9CjGjy//ADGmFhTStsTGvaiMKB24+Qr3b8q7Ar7FDiUMi0q3j+pQERgkxg5/CiKWsrfZXAq3o0Mf7LtGOM+kv6VfG0cAUsnsdLRQg093Hx5q7FYRKQGUfjVhN5wFU1xMTFKokbDN2FLsOkSCKOMfDgV0rxjxzXBiCjMjhf8AscVC9zZxsEF1E7nsitzTcWwckXBIM/COa9Mjdj/eopri1tU3TSBTjIBNDZ7vUZYg9tbLtJPLDPFcsf8AQeoFGcKMs35VG9zHEPiDfjxSRq3UF7JEPTmMeDghaEW99cfWA1zLJJx2ZiaZYkB5DR31O3HIniBHfnNcWOsW17LMkMzyGFN74GBikSGQzTehBndIeBR/oiJUuNWifJkWDn280yghObY5dD63aaza381nFKixNGheTzkE8Uzb1QHdzWW/QzebYdVtW/phlXn/ALA/+qYuqOoTbbIYbllnb/SiTcfxPihP2s04doaPrscYLAgfM+Kgg6ihlmaM3SNjuB4oHaNcah008silJ9xGfel+2stYQFbW4WJjj4mj3DFKnIvJI0qK5T1PUhfevtU2ost9ZxysvxxHGfkaWND07UYFM93cIwHYYwTRSfVPq+nNMIt7bvTMYOM+xp1K1shPG3VHoiQeBXpCqpKgZxUVncG6t0mjiIDDkZ7Gq11LdGYxw7UIGSTSJWRknF0xZ6i+urFLJcWasB2+PuKB27XZnijuBgYBUFs8Uf6hgvPqoEm15JHCrg0AnttQsmaR1wY1yPlRlkitNgUW+h90wbYlB9qIrjGf1oF088lzZRSSysWYZPijscKdyCfvNA49LqO5H50M6ikU6POAwz7UX9KMc7R+NDOo0H7Hnwo7DtTRTsWXRH0gn1a0ubRyPVjm+IDxkUeIzWaaP1H+xo7tYAbl55d/rSt2+RFc3fWeroN8dzDgDJUIP7VSmzopJGm4rwj2rNbfr27DKzyRuARuUjGadNA6hs9aXbBlZVGWQ+PxoNNBFzQ4o/2RZk8kwr+lEkCjgLUOhemNFsfhGfQT9KIrIP5VxUpdse9EaK/haC9UI8cavnBCsQfamIFz2BoD1du+pSMwwVibFdHsDejMLi6nkYmaeR+PLE1e6WAOpqdvAUmh9oylFEgwrdz7Uz9N6fGt4zxMXVlwCa0MkXZpIbu8AKlFU/EzVLd9S7P/AA7c7gAct8qvdQ6aq6dlfgbHgd6z+6kW2ucImDtwRU0k2cdxbZ7wsT+6Bzg+asXFqNwukQbFYZX5UW6XtLM2L+sylzyd3ir7raSJNFHKmAvYV17oZFCOO10kpqpBYjtGKs9DzrPe6zMBj1IM49u9Ab673W4hOWCNjC0x/R4g9HWG9Mp/4/n8aZAK/wBDa5u9Sfcfht4l2he+Sa0BtKtA7hVXDHcx8/nWY/RbcG31pICTtuoCBg9ivP8A7P5VqbO2zA7+anl7NvjpcSCbXbbTle0jiMsiryg7YNQadfR3MHqxwSxL5WUcqaEdVa7p9nbql0Sis20GMfExFUtF6rtNUH1WB29RR9iQYJHvQ4urKc0nQ0T3RY/BIce1cO8k9sUhY7w4YLnAOKpspXzUlpIyXMYRgrE8EjIH4UisZ12HNMAFoNqFMknGO1Qy83sn/UUTMHGWkJJ9hih8kQF3IeewqnSMOR3JsDa1Iq3FirNjMwH44NDupCfQu2PcIcZorrNqs11YhVBZZd4yfYGhfUwmNletOiofTOMNmvO8mvWiWxfFhHpwqlhCrEA7BmjqyoBw2fuoN0zCiadB8IzsHj5UwxgAcAVviZ2Resp7Z/KgvV92tv09dzNkBV7keaYs/KhXUNtDqFrFaXOWgaVZJlAzuVfGPnTqwVYldN9CTS6d9a1W6f1JuUg/pHuT7mhWr9C3llK76fMZYMZCn7QrUxeQ3kJuLeTKHg+MH2NUbhyqbie/mjyNKxJowu4jkhJFwrIw8HjmjOg69LppaW1ZlwuCw96aupLW31Bcui7h2bFZzdf+LPJbx8gefenUuRGeNwNp0Ap+xbD4efQT9KJB/ZaHdPyqNEsOP9BP0okJR4FQl2xUeh2P8poB1ln9nTZ/2mph9QnwaXusiTplwSO0Rox7A+jKYRuhUfLgU4dGSss5EnjFA7WyhltIpI5P3gXJBpo6TsQ8nxnAfAyK0tCJjX1FalIg7gent3Vl9nZjULt5ZAG+PjI8Vqf0nXK6X0n6S4cyYjVs8jik3oSwjv8AT53d9jodsZ/CoU0N9nDwW0eFaMKpGDihi/UbSWUK2xscAjvTRqdldwqkUiqBn7YHelXVoliuX2uXYx55HY10Ys5aYMM7xIz+nkFzinDoK7a5sNX3KFKw/wCaSnab6uSH7H2rR+h4Ix9HdxeMo+sSmQOw8gE4qtHXaM00a+ksDaXtqQLi2YMu7seOQa2PSb431ok8kJhdx8UWc7D7ZrGkj9LR4ZMHcVyMD8q2PS7LU5pJpZLZkjWMZjI+Pd933UmSNorgk4sH6/01p2t7ZbxpkMTEgRkcg+DVTR9I0vTmaSzsSsm0r6r8mmMTRqhZ1yBQ+71lXOxABzUbklRspdnIYggMK7tTvvEVOXZgBiqctwZcNjAz280zdLaSbdxfXIzMfsKeyj/NVxY3JkcuVQWw7cWU8X8jOg43Dmgszbbl92V48im2wmkF8yb90LR8D2Yd/wBavOyM4EiowzjkVeeH6RgU7MzvHX9oWhLEY3UJ6skU2F05yFCgHI+date6FpN86NcWcTPG25WAwVPyxS31R0IdRspk0279OSQcJMuV/MV5nkeHOWVTiaceaKjTAWiTRmzi9IMVCjHw0ZEpOMRtXFno19ptukdzARsABZfiFWkJFalFonaZF6jf7TVSuVjurSeKcgLJwfiwQKKkkg7Rnik7VLi2WQNcyssYOM7SQWPvimSZbEleyo+mPpcM939ab0wo2oWJ3N7n50Jh6rluWNtcWz+qi5wj44+Q81LresXcpjga2DxDgybuc+Kkke0ktV9eJSzDLD50Gv6aK17Sne3kZtWmiJZQM88YpG0zT7zqHXFtLJd00xySeyKO7H5CmbWZVERt7QfHLwOc/eadvon6VmtNPutRjhJF3sWN37lRnJHt3owaRnzWy1oD40Sw4P8AATx8hRESH2P5UO0CQ/sSwwp/gJ+goksvypZdkjoSHPY/lS/1q2dIusj/AEjTAJfkaXOt23aPdE9vTro9gfRkyyugAU44px6M1Vld48kvGu6kwqWUY9qZOjbeQXNxIAdpixn8a0WTLX0hdRSa01vF2jh7jPmouldeGl2LW7Qliz5GKB3Shr6VGOfjPNFNKSAzBZThlHFJKVKwobrbqb648VobZnMrBFB8Gq3WPTV5pYM8oXY8ZxjwR4qn09cCy17696fqRWilypHmjHUt3q2tdDDXb2QqbqXZb2qR/EAWIUfMkAcVy2rO+zPoxmMA9q1TobRTd9CtbaembiUybnY4QZPvXHQ30VCGNb3qvbLuGUsByq/9z5PyrUYxFBGsFvEkcSDCqgwAPuq0Y8hXKjPdD+inS9PsYl125bUJYu0aD04/xGefxp9z6UBYgDceQowMmupcMyAjAJyfwqK+bfAQOMMD+Rq0YJCOTYJ1fSYrhXlVkhcAlnb7OPc1njlppN1vE8iFsb1Hw/fn2p464tpL3pm4tYZGU3LrGwU4JXPIrLkhvdHVrRZprcgDeqnAYDscVDNjj2a/GlOdxTH7SNDMLrcXhUkfZXwv+aZoVDMCGB9qUPo/F5JpkEWpTPLAw3QSMckD+k/L2p0hiVCPT7bqvBKK0ZcsnKWy5AixmDac4Y/3qdx+9XjsagXkr8jU0h+MGurYh1vwx5qQS4H2jVCRyOfc19vO4VziEvTXXpgDnJO0EeKq3Onx3Lg59NvLKPtCoZ23PGvnOavRtuUA9x5pXBUFSaYPvbJLTTrmW3dnmEZ2kjtxWa3zq0QgWUo2PfvWszjauR2FZH1vprWF6SmEhlG6I/0+4/xUJRo14ZpC/JGq3IeSTaPKqeD+FVNQu487t21VHc+1Upiwb95ISR+NMPSWgSX2pW81/CY7NW3FZBzIR2GPapMs8lBvpr6NbrUI4dR1O5+rCUc2xiywT788E/dWv20EVtbpDCm2NFCqoHYUtNc3GeZmz712t/dgfx3peJCUnIT9AkK6JYcH+An6CiKy/wDE/lQvQJCNEsfhJ/cJ+lERL8jQfYqJxIPb+1LPXb//AGe72/7dMaSilfr9x+xrrB7qP1porYGZUGZQMcinDorUWQzxGMbVXdSbvIpg6XkzJdkeIv8A3VhCg7erqkz4ADSE4q2pAnSVV24ODUOm2D6lqTwJMImJJ3Gid7pg06eOKa5RyxAJpJdDxVhrpuGGZbuKdwqSkK3OCa17SdKtLCwso2iDC2TMKtyEPv8AfWE67pz6aYYLG59aWf7IB/m8VvsKyQ20MMzbpUiVXPuQOarhimJk0XZpwSBnNV0YtKw96gDkysCamXiXI9q0pUQJJTl1I7Dio5RujkFSHxXCnIeuOK0sCTOjvzgHA8ZrPfpFtkjutP2nDyRyK3HOARj9TWiSSelCrn+WkPr7S9SvJ4tTtohPawL8SRAl09zjz+HtUs0ko0a/DX7LDPQBhn0YRbsyW/7tgR+VNaKB2Has2+jS9A1eWBXQxz25ZcEclfb34NPkNypkYOzA54wKCye1M7NhrK0giOwzXrnuarJMCdpzn512z/CcVVOzM1WiGd/gQ/8AKvo33EH51DdMBCg85zUdq3iiCybeWvSPCjmpk1FIZSGUt91UWlEUlw/cltqj3qzY2nIdzlzyflQaORY1C9GxNg5Pg1lf0gabc2uri9e+zHeLvVJWw0ZXhgpPBHbitPgjFxdNMf4acCqHUWkW2s6dE1zGHa2m9aHPuKWUVQ0W0zPeiw1xBOt/ZRR3EZUxy+ltLof+J5Bpnto/3hZf5fNV47dkvg6DlkwcCi1pFtwAKzcdlrLluqsh+In7/FeOMHB4qzHFtwcYNcyAMvxcN99c0cmJWgOw0Wx+H/QT9KJLKPII/ChWgyONFscrkegn6UTWUfzKRUn2MuidXQn/ADSh9IEqNpV0F8ADj76bVkjOBkVQubb1LokxLJER2NGPYGYcxBYcjNH+l+Prn/xitJm0bTJj+805P/1qAdN6UiyfV4/QZxhiKrYhlkdw9vdNIjEHPiu7m4e5kViSXBp2n6Aick2+oYyc/EtD5ugtTik3288D498ilCm0ffR5BJqHXVkL7Li3R51Qnuy4x+tbk8oYCT8xWV9BdOarbdZ2t3eRBIo4ZMujZyTjitQulI+JRgY5FasK0Sm9nmcSk+9WkOWGKp55Uj2qxG1VYhYJ71XuZjBBIyrvIHYVMORVPUZZIYC0a58H5Ujeh4fIiFybqB0TDgjFLtjr9xb6zPp1/BJasXzaSsCElHlc9s0S2NITLZMhJ/kJ25qCcDU4zaalZt6R5Ecw5B9wR5+41inNtUboQSZIuiw3GowatZIlnewkiWNVwsykYOfY/OiMlrcNtaOPBXvk+KppLChVFdhtGMlsk/fXst26D4XY0qyVGmF47fIISN6aA87h5rqOffHn9KGR3Lyj4gT+PepLG5T97E2Q6nI8Yq2Cd6IZ41ss3LFlUdsd6ghlCkAe/eoJ5cliTmoo3OBxjBrbRjsIWima+kyM7WoyyfujHuCFu59qVUeeaSdI7hokDciPgnjyantUkt2yHkf5k5pWhhjb0khEEZKrjuKmWFGjCqQy+1D4JGlARBhqsra3Cc+oB9wpGcAr6D6pdvGBwOR9xrmKfa3aierQNKFkbBdOCR5FCHjI7c1FqmWTsIPeRxQs7c47D3qjcymQQyKduSSRVK9lEUI3tjLYqOSRiEVTzSDJALQmcaNY+R6CfpRRJR5U0I0J5F0ey4DD0F/SiaTKPtLipPsKLIKN7V68CO6nt9xrhGjfsQa7EfxgjIoHHX1Zl5WRq+9KbzsYfMV2vqDs351Ksj+VB+6uOKTQ5Pxwj/8AE18EQf7if3q/vXPxIRXQ9NvIops6j3RnaO6LRyqx2EBWHmiEk9+ScpFIMdgCKq2aIswdQCe2aJeoqrlR+dbMDuJDItnCkmNS67WxyM5rtW4zVWKQyPKhP2WGKsJyOKsxCyrggVHMx5x2xXCtg123I++lCuwRLFHI/qRblPYlRkfiKDadfao99PDe2VxFGhIjlZR6bj5Hx+VGG0s5Zre4eFs545H5Uj6x1NrGl6lPZGNLiO3faQZCN/GfY4rHmi/4ehgfLURvnmG0+pFx4ZahS4QDhs0mTdYI4+NJYSe6OOB+IqW21uGX0/jABHPNZaZdquxuW428owzU0QF7cRRhirk5Z1H2VHvS99ciICo2AeSflRvRI7i4tjcW95LBDK+1VRRufB7k+B34p8d3aJ5OKWyTVUltLpIIHik+HfnkcfOh73d1GPitGfyTGwP60N1TU7qLXrq0vnjkli2qGjXG5cZBI8GpLe/3AgNkmr/kTToivHhJWeWuvGHULh7qzu47dgu0hATnz5oqOtrAH07e3uN39U67FB++hTSJM+1QDz3NfGOEgqQMV35TB+LEZ4X1WbEqRxID2ZX3D86J299qcP8AGmg2/PP+KRtNmbTpnazmMIPDKvKt+FMVt1Hb3GIb5Fhfw2fgP+KtDPCemSyePKO0MZ1BbqJosL8QxvXkUCdnjlZH4K96iu5gjF4jsIGQRULyswyzEs3cnuabIktonAH6tcrOERDn46t2+G2ncDgeKD6hMHuVRSMoeceKLWKCOIDtWa7ZYXtCaVdJssEEeivB+6iiTg/bWgWizNHpNn+8XmJeD91FBP8A1rgfKka2BF5DC54ODU6RkHKOaoxGOT7JFWAjqMqxoBLavKvcBqlWcdmUj7qppNKDhlDCp1uEPDAr99ccWkkRuzfnUgRW8Cqm2KQcEGvhC6fw5GFE4KWUSiUt2AFSvJwMEE5qpppdpGjuOVxkEd6s3Oy3B2SlmPZcVswL2kcj2UopvT1AK3aQY/EUVUg9jSxq7tFtmQkPG24f4pgtZxPEkq8hwCPlWhokic966VvBrwiue/apsY6AAYjPBrKurVP/ANSahx/q8HPjArVcgjPY1l3V+F6kvD7lT/ao5vibvA/0Yt3MIc4IFM/Q2l21zpV3FPAj7LkMNw5AIH+KXZTk9vxxTd9HjgNfRZ7lWx+dSw1y2avMX62yzq3T0MMRktt0LntjkflQlLvXOl7RxYzq0Lkv6bRh9jeSPv8Aan692NEoK5wc0EvYfWcyMvbgCtLxLtHk85fZlp1Gd7mSed3knmYvK57ljV621c7toBHijWtaHHcnco9OU9nUfqKWLvRdQs5WRY/XIGd8Y5rHPC0zXjzqqDtvqTJ5CjOeTXy6lvk4fgHNJ7yyIdsjOrezDFci7YHbuwMfnUXFo0KaHJtQ2s2xuWaojqO53BPc4580qLdSKuSx9uakjmdmB3cmlo7kNtrrt5A/pW7B0yMRvyPw9qZ7vVnTSGuzEqSJGTt3bhuHakKyuo7aT1MgkeaZrpjcaAY3T4pQS49lqsJS6ZHLCC39g7pp5JESObJdm3yTMftHyTTnNexL+7gO8/Kguj2XqWsbRrtjcA+/FHoLeG3GTgY+VUREy3Q5GmigRHLOqghc06pcEJ+9Xnzis70ZltwlxHJtIQA5ptj1RQii4ypbswHBpaE6Cyywl1w3J7YohG0qD4XyPnSu8kEbfWBNuVvA8UZt7g7QFfJ9jQUrCmFkucfxE/EVMssUnYgfI0PS4HaRSPnUmUY9wfupqDYREQ7j+1dj1U+y3HtVKESKRscirazyD7aBh7ihQbCWlyu87KRhivBq3Nst4y8jD8uaFQ3kcZ9QHBAPBOKB3/X0eCraNcF8nDeuu0//AM1oxZIxVNkpQlJ6L2oS+uzH02APk1a6UnJt3tpGy8T8Z9jyP0NJFz13eyM3o6LFGD2aS6Lf2Cj9aH6T1bd6frP1m9T1IbhREyxDbtOeCPfvV/Wi9IVYZ9s2rGRxXB4NV9Pu/XQq6lHXwatMKPYpDJkcisv62YJ1HdLzyEPbHitSPIrLOv8A4eppj7xIajm+Js8J1kARYEk4pl6BlI1O5X+qIHv7GlUMM4o70XNs1+MeJI2GPyqGN1JG/wAhXiZpTkEYNU7hcirLNkZNQTHJrceGDTCGm3HsoqvBa7jJJ7mr0p2o2O7cV9ORb2WP5jXNI4TtR0mC9uWLr2PceaWutrKz0iCAwWyrJMpCkHGT5bH9q0EQbYSx7saCdd6bFNa2UzA+qu6KL5Fsf4qM4opGTEGO2S7jSS3d7cSKSFb4toHmi/S2mWGr2V1cuZt0coAXdgquP71TslhfVJdLj3lIYzGrnHOO5PtTp0LpENjaXMYkL/WCshBXG3jgVBxRVSZDp+g6fb3Mc0cTyY7CRiRmmT0A0TM4xkVA+mSRyh45mGDwCKuQiV1LTkYTnt3pUkFtsWreS7s2itLfVFcekHCsn2M+M0asG1U5cTxyJ53LkUMstMC7GMSCbbuIYc/f91GbV7iMFJbVZV8ANtxRo6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467"/>
            <a:ext cx="2934072" cy="1956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94" y="3430224"/>
            <a:ext cx="5053171" cy="3167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6" y="3959415"/>
            <a:ext cx="3431775" cy="2249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9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1017145716SlideId26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2014</Words>
  <Application>Microsoft Office PowerPoint</Application>
  <PresentationFormat>Экран (4:3)</PresentationFormat>
  <Paragraphs>304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Тема Office</vt:lpstr>
      <vt:lpstr>Сумерки</vt:lpstr>
      <vt:lpstr>1_Сумерки</vt:lpstr>
      <vt:lpstr>Захворювання органів дихання</vt:lpstr>
      <vt:lpstr>Презентация PowerPoint</vt:lpstr>
      <vt:lpstr>Бронхіт-запалення бронхів переважно вірусної етіології.  Одне з найбільш частих захворювань органів дихання.                        За перебігом хвороби розрізняють                              гострий і хронічний бронхіт. </vt:lpstr>
      <vt:lpstr>Презентация PowerPoint</vt:lpstr>
      <vt:lpstr>Презентация PowerPoint</vt:lpstr>
      <vt:lpstr>Класифікація гострого бронхіту</vt:lpstr>
      <vt:lpstr>Клінічні прояви гострого бронхіту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Етіологія</vt:lpstr>
      <vt:lpstr>Вирішальні фактори</vt:lpstr>
      <vt:lpstr>Сприяючі фактори</vt:lpstr>
      <vt:lpstr>Шляхи проникнення інфекції</vt:lpstr>
      <vt:lpstr>Основні клінічні ознаки пневмонії</vt:lpstr>
      <vt:lpstr>В залежності від об’єму ураження</vt:lpstr>
      <vt:lpstr>За тяжкістю перебігу</vt:lpstr>
      <vt:lpstr>Вогнищева бронхопневмонія</vt:lpstr>
      <vt:lpstr>Сегментарна пневмонія</vt:lpstr>
      <vt:lpstr>Крупозна пневмонія</vt:lpstr>
      <vt:lpstr>Інтерстиціальна пневмонія</vt:lpstr>
      <vt:lpstr>Пневмонії новонароджених</vt:lpstr>
      <vt:lpstr>Основні напрямки лікування</vt:lpstr>
      <vt:lpstr>Презентация PowerPoint</vt:lpstr>
      <vt:lpstr>        Бронхіальна астма</vt:lpstr>
      <vt:lpstr>Презентация PowerPoint</vt:lpstr>
      <vt:lpstr>   Головні етіологічні чинники</vt:lpstr>
      <vt:lpstr>         Сприяючі чинники</vt:lpstr>
      <vt:lpstr>Класифікація бронхіальної астми</vt:lpstr>
      <vt:lpstr>Особливості клініки при нападах бронхіальної астми</vt:lpstr>
      <vt:lpstr>Показники ЧД, які розцінюють як задишку (по ВООЗ)</vt:lpstr>
      <vt:lpstr>Презентация PowerPoint</vt:lpstr>
      <vt:lpstr>Астматичний статус</vt:lpstr>
      <vt:lpstr>І стадія астматичного статусу (компенсації)</vt:lpstr>
      <vt:lpstr>ІІ стадія астматичного статусу (декомпенсація)</vt:lpstr>
      <vt:lpstr>ІІІ стадія астматичного статусу (гіпоксична кома)</vt:lpstr>
      <vt:lpstr>Презентация PowerPoint</vt:lpstr>
      <vt:lpstr>Групи препаратів для лікування бронхіальної астми</vt:lpstr>
      <vt:lpstr>     Сходинкова програма</vt:lpstr>
      <vt:lpstr>Терапевтичний алгоритм при бронхіальній астмі</vt:lpstr>
      <vt:lpstr>Презентация PowerPoint</vt:lpstr>
      <vt:lpstr>Профілактика</vt:lpstr>
      <vt:lpstr>Домашнє завдання для самостійної позааудиторної роботи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Захворювання органів дихання</dc:title>
  <dc:creator>User_001</dc:creator>
  <cp:lastModifiedBy>User_001</cp:lastModifiedBy>
  <cp:revision>19</cp:revision>
  <dcterms:created xsi:type="dcterms:W3CDTF">2015-10-27T08:49:15Z</dcterms:created>
  <dcterms:modified xsi:type="dcterms:W3CDTF">2015-11-16T16:44:45Z</dcterms:modified>
</cp:coreProperties>
</file>