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Підсистеми муніципального менеджменту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993292"/>
            <a:ext cx="8676222" cy="1905000"/>
          </a:xfrm>
        </p:spPr>
        <p:txBody>
          <a:bodyPr/>
          <a:lstStyle/>
          <a:p>
            <a:r>
              <a:rPr lang="uk-UA" dirty="0" smtClean="0"/>
              <a:t>Доктор філософських наук</a:t>
            </a:r>
          </a:p>
          <a:p>
            <a:r>
              <a:rPr lang="uk-UA" dirty="0" smtClean="0"/>
              <a:t> Масюк Олег Петрович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0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Типологія органів місцевого самоврядування: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За способом утворення:</a:t>
            </a:r>
            <a:r>
              <a:rPr lang="uk-UA" i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виборні, утворені та сформовані.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За ступенем спеціалізації: </a:t>
            </a:r>
            <a:r>
              <a:rPr lang="uk-UA" dirty="0" smtClean="0"/>
              <a:t>загального та спеціального призначення.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За способом прийняття рішень: </a:t>
            </a:r>
            <a:r>
              <a:rPr lang="uk-UA" dirty="0" smtClean="0"/>
              <a:t>одноосібні, колегіальні.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За типом виконуваних функцій: </a:t>
            </a:r>
            <a:r>
              <a:rPr lang="uk-UA" dirty="0" smtClean="0"/>
              <a:t>представницькі та виконавчі.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75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структурі виконаних органів сільської селищної чи міської ради виділяють такі блоки організаційних елементів: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Загально-організаційний;</a:t>
            </a:r>
          </a:p>
          <a:p>
            <a:r>
              <a:rPr lang="uk-UA" dirty="0" smtClean="0"/>
              <a:t>Гуманітарний;</a:t>
            </a:r>
          </a:p>
          <a:p>
            <a:r>
              <a:rPr lang="uk-UA" dirty="0" smtClean="0"/>
              <a:t>Соціальний;</a:t>
            </a:r>
          </a:p>
          <a:p>
            <a:r>
              <a:rPr lang="uk-UA" dirty="0" smtClean="0"/>
              <a:t>Блок житлово-комунального господарства.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75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Функції муніципального менеджменту: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172729"/>
            <a:ext cx="9905998" cy="3618471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Прогнозування:</a:t>
            </a:r>
            <a:r>
              <a:rPr lang="uk-UA" dirty="0" smtClean="0"/>
              <a:t> визначення можливого майбутнього соціально-економічного стану муніципального утворення на основі системної ретроспекції;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Програмування та проектування: </a:t>
            </a:r>
            <a:r>
              <a:rPr lang="uk-UA" dirty="0" smtClean="0"/>
              <a:t>розробка комплексних планів та програм розвитку регіону;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Соціальної координаційні та мотивації: </a:t>
            </a:r>
            <a:r>
              <a:rPr lang="uk-UA" dirty="0" smtClean="0"/>
              <a:t>підтримка підприємців, активних членів територіальної громади у реалізації стратегії розвитку;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Моніторингу та контролю: </a:t>
            </a:r>
            <a:r>
              <a:rPr lang="uk-UA" dirty="0" smtClean="0"/>
              <a:t>аналіз процесі у муніципальному утворенні та їх корегування.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Організації та моделювання: </a:t>
            </a:r>
            <a:r>
              <a:rPr lang="uk-UA" dirty="0" smtClean="0"/>
              <a:t>визначення в межах закону структури самоврядних органів.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7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Інструменти муніципального менеджменту: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Стратегічне планування, </a:t>
            </a:r>
          </a:p>
          <a:p>
            <a:r>
              <a:rPr lang="uk-UA" dirty="0" smtClean="0"/>
              <a:t>Муніципальний фінансовий менеджмент;</a:t>
            </a:r>
          </a:p>
          <a:p>
            <a:r>
              <a:rPr lang="uk-UA" dirty="0" smtClean="0"/>
              <a:t>Муніципальна логістика;</a:t>
            </a:r>
          </a:p>
          <a:p>
            <a:r>
              <a:rPr lang="uk-UA" dirty="0" smtClean="0"/>
              <a:t>Муніципальний маркетинг.</a:t>
            </a:r>
          </a:p>
          <a:p>
            <a:r>
              <a:rPr lang="uk-UA" dirty="0" smtClean="0"/>
              <a:t>Проектний менеджмент;</a:t>
            </a:r>
          </a:p>
          <a:p>
            <a:r>
              <a:rPr lang="uk-UA" dirty="0" smtClean="0"/>
              <a:t>Кадровий менеджмент;</a:t>
            </a:r>
          </a:p>
          <a:p>
            <a:r>
              <a:rPr lang="uk-UA" dirty="0" smtClean="0"/>
              <a:t>Інформаційні технології;</a:t>
            </a:r>
          </a:p>
          <a:p>
            <a:r>
              <a:rPr lang="uk-UA" dirty="0" smtClean="0"/>
              <a:t>Антикризове управління.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770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937" y="2858530"/>
            <a:ext cx="9905998" cy="1905000"/>
          </a:xfrm>
        </p:spPr>
        <p:txBody>
          <a:bodyPr/>
          <a:lstStyle/>
          <a:p>
            <a:r>
              <a:rPr lang="uk-UA" dirty="0" smtClean="0"/>
              <a:t>Дякую за увагу!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28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Організаційна підсистема муніципального менеджменту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Функціональна підсистема муніципального менеджменту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Інструментальна підсистема муніципального менеджменту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15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Законодавчий фундамент: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Закон України «Про органи місцевого самоврядування».</a:t>
            </a:r>
          </a:p>
          <a:p>
            <a:r>
              <a:rPr lang="uk-UA" dirty="0" smtClean="0"/>
              <a:t>Закон України «Про міські державні адміністрації».</a:t>
            </a:r>
          </a:p>
          <a:p>
            <a:r>
              <a:rPr lang="uk-UA" dirty="0" smtClean="0"/>
              <a:t>РДА: (П'ять державних районів запорізької області: бердянський, запорізький, мелітопольський, </a:t>
            </a:r>
            <a:r>
              <a:rPr lang="uk-UA" dirty="0" err="1" smtClean="0"/>
              <a:t>пологівський</a:t>
            </a:r>
            <a:r>
              <a:rPr lang="uk-UA" dirty="0" smtClean="0"/>
              <a:t>, </a:t>
            </a:r>
            <a:r>
              <a:rPr lang="uk-UA" dirty="0" err="1" smtClean="0"/>
              <a:t>василевській</a:t>
            </a:r>
            <a:r>
              <a:rPr lang="uk-UA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97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Екологічна підсистема муніципального утворення: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Домогосподарства.</a:t>
            </a:r>
          </a:p>
          <a:p>
            <a:r>
              <a:rPr lang="uk-UA" dirty="0" smtClean="0"/>
              <a:t>Суб'єкти господарювання.</a:t>
            </a:r>
          </a:p>
          <a:p>
            <a:r>
              <a:rPr lang="uk-UA" dirty="0" smtClean="0"/>
              <a:t>Фінансові структури</a:t>
            </a:r>
          </a:p>
          <a:p>
            <a:r>
              <a:rPr lang="uk-UA" dirty="0" smtClean="0"/>
              <a:t>Промисловий сектор (немає контролю).</a:t>
            </a:r>
          </a:p>
          <a:p>
            <a:r>
              <a:rPr lang="uk-UA" dirty="0" smtClean="0"/>
              <a:t>Ресурси.</a:t>
            </a:r>
          </a:p>
          <a:p>
            <a:r>
              <a:rPr lang="uk-UA" dirty="0" smtClean="0"/>
              <a:t>Торгівельний сектор.</a:t>
            </a:r>
          </a:p>
          <a:p>
            <a:r>
              <a:rPr lang="uk-UA" dirty="0" smtClean="0"/>
              <a:t>Сектор послуг.</a:t>
            </a:r>
          </a:p>
          <a:p>
            <a:r>
              <a:rPr lang="uk-UA" dirty="0" smtClean="0"/>
              <a:t>Міжмуніципальний сектор (Важливість зовнішньої активності).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02" y="2919411"/>
            <a:ext cx="3810000" cy="261937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44386" y="457201"/>
            <a:ext cx="9905998" cy="70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rgbClr val="FF0000"/>
                </a:solidFill>
              </a:rPr>
              <a:t>Організаційні складові: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Інфраструктурна підсистема: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1413" y="2514600"/>
            <a:ext cx="4876800" cy="2547937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Транспортна система.</a:t>
            </a:r>
          </a:p>
          <a:p>
            <a:r>
              <a:rPr lang="uk-UA" dirty="0" smtClean="0"/>
              <a:t>Зв’язок і комунікації.</a:t>
            </a:r>
          </a:p>
          <a:p>
            <a:r>
              <a:rPr lang="uk-UA" dirty="0" smtClean="0"/>
              <a:t>Житлово-комунальна система.</a:t>
            </a:r>
          </a:p>
          <a:p>
            <a:r>
              <a:rPr lang="uk-UA" dirty="0" smtClean="0"/>
              <a:t>Полігони відходів.</a:t>
            </a:r>
          </a:p>
          <a:p>
            <a:r>
              <a:rPr lang="uk-UA" dirty="0" smtClean="0"/>
              <a:t>Території кладовищ.</a:t>
            </a:r>
          </a:p>
          <a:p>
            <a:r>
              <a:rPr lang="uk-UA" dirty="0" smtClean="0"/>
              <a:t>Містобудівна система.</a:t>
            </a:r>
          </a:p>
          <a:p>
            <a:r>
              <a:rPr lang="uk-UA" dirty="0" smtClean="0"/>
              <a:t>Розміщення промислових об'єктів.</a:t>
            </a:r>
          </a:p>
          <a:p>
            <a:r>
              <a:rPr lang="uk-UA" dirty="0" smtClean="0"/>
              <a:t>Система постачання.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02" y="2220290"/>
            <a:ext cx="4444009" cy="3136558"/>
          </a:xfrm>
        </p:spPr>
      </p:pic>
    </p:spTree>
    <p:extLst>
      <p:ext uri="{BB962C8B-B14F-4D97-AF65-F5344CB8AC3E}">
        <p14:creationId xmlns:p14="http://schemas.microsoft.com/office/powerpoint/2010/main" val="283158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Соціальна підсистема: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1411" y="2514600"/>
            <a:ext cx="5926653" cy="3276599"/>
          </a:xfrm>
        </p:spPr>
        <p:txBody>
          <a:bodyPr>
            <a:normAutofit/>
          </a:bodyPr>
          <a:lstStyle/>
          <a:p>
            <a:r>
              <a:rPr lang="uk-UA" dirty="0" smtClean="0"/>
              <a:t>Демографія.</a:t>
            </a:r>
          </a:p>
          <a:p>
            <a:r>
              <a:rPr lang="uk-UA" dirty="0" smtClean="0"/>
              <a:t>Розподіл доходів.</a:t>
            </a:r>
          </a:p>
          <a:p>
            <a:r>
              <a:rPr lang="uk-UA" dirty="0" smtClean="0"/>
              <a:t>Соціальна інфраструктура.</a:t>
            </a:r>
          </a:p>
          <a:p>
            <a:r>
              <a:rPr lang="uk-UA" dirty="0" smtClean="0"/>
              <a:t>Соціальна політика (БУР).</a:t>
            </a:r>
          </a:p>
          <a:p>
            <a:r>
              <a:rPr lang="uk-UA" dirty="0" smtClean="0"/>
              <a:t>ЗМІ та інтернет.</a:t>
            </a:r>
          </a:p>
          <a:p>
            <a:r>
              <a:rPr lang="uk-UA" dirty="0" smtClean="0"/>
              <a:t>Громадський порядок (муніципальна варта – </a:t>
            </a:r>
            <a:r>
              <a:rPr lang="uk-UA" dirty="0" err="1" smtClean="0"/>
              <a:t>тер.оброна</a:t>
            </a:r>
            <a:r>
              <a:rPr lang="uk-UA" dirty="0" smtClean="0"/>
              <a:t>).</a:t>
            </a:r>
          </a:p>
          <a:p>
            <a:r>
              <a:rPr lang="uk-UA" dirty="0" smtClean="0"/>
              <a:t>Релігійні конфесії.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75" y="889688"/>
            <a:ext cx="2213536" cy="4959178"/>
          </a:xfrm>
        </p:spPr>
      </p:pic>
    </p:spTree>
    <p:extLst>
      <p:ext uri="{BB962C8B-B14F-4D97-AF65-F5344CB8AC3E}">
        <p14:creationId xmlns:p14="http://schemas.microsoft.com/office/powerpoint/2010/main" val="332866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Підсистема політичного управління: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Муніципальна політика: бюджетна, податкова, соціальна, зовнішньоекономічна, техніко-технологічна.</a:t>
            </a:r>
          </a:p>
          <a:p>
            <a:r>
              <a:rPr lang="uk-UA" dirty="0" smtClean="0"/>
              <a:t>Політика муніципальної співпраці ( муніципальні асоціація чи плата парламенту).</a:t>
            </a:r>
          </a:p>
          <a:p>
            <a:r>
              <a:rPr lang="uk-UA" dirty="0" smtClean="0"/>
              <a:t>Політичне життя: партії, рухи.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53" y="2667000"/>
            <a:ext cx="3474719" cy="31242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08215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Ресурсна підсистема: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Атмосфера та гідросфера.</a:t>
            </a:r>
          </a:p>
          <a:p>
            <a:r>
              <a:rPr lang="uk-UA" dirty="0" smtClean="0"/>
              <a:t>Природні ресурси (миття вулиць).</a:t>
            </a:r>
          </a:p>
          <a:p>
            <a:r>
              <a:rPr lang="uk-UA" dirty="0" smtClean="0"/>
              <a:t>Екосистеми та біологічні види.</a:t>
            </a:r>
          </a:p>
          <a:p>
            <a:r>
              <a:rPr lang="uk-UA" dirty="0" smtClean="0"/>
              <a:t>Виснаження і регенерація ресурсів.</a:t>
            </a:r>
          </a:p>
          <a:p>
            <a:r>
              <a:rPr lang="uk-UA" dirty="0" smtClean="0"/>
              <a:t>Забруднення навколишнього середовища.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42" y="2667000"/>
            <a:ext cx="4850942" cy="3124200"/>
          </a:xfrm>
        </p:spPr>
      </p:pic>
    </p:spTree>
    <p:extLst>
      <p:ext uri="{BB962C8B-B14F-4D97-AF65-F5344CB8AC3E}">
        <p14:creationId xmlns:p14="http://schemas.microsoft.com/office/powerpoint/2010/main" val="71664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організації у муніципальному менеджменті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Організаційна система </a:t>
            </a:r>
            <a:r>
              <a:rPr lang="uk-UA" dirty="0" smtClean="0"/>
              <a:t>– це впорядкована сукупність взаємопов'язаних елементів, що знаходяться між собою у стійких взаємостосунках, які забезпечують їх функціонування і розвиток як єдиного цілого.</a:t>
            </a:r>
          </a:p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Організаційна підсистема муніципального менеджменту </a:t>
            </a:r>
            <a:r>
              <a:rPr lang="uk-UA" dirty="0" smtClean="0"/>
              <a:t>представлена низькою органів управління та їх структурних ланок, що складаються з окремих елементів, стійких в'язків і відносин, у межах яких протікають управлінські процеси.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096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72</TotalTime>
  <Words>449</Words>
  <Application>Microsoft Office PowerPoint</Application>
  <PresentationFormat>Широкоэкранный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Сетка</vt:lpstr>
      <vt:lpstr>Підсистеми муніципального менеджменту</vt:lpstr>
      <vt:lpstr>ПЛАН:</vt:lpstr>
      <vt:lpstr>Законодавчий фундамент:</vt:lpstr>
      <vt:lpstr> Екологічна підсистема муніципального утворення:</vt:lpstr>
      <vt:lpstr>Інфраструктурна підсистема:</vt:lpstr>
      <vt:lpstr>Соціальна підсистема: </vt:lpstr>
      <vt:lpstr>Підсистема політичного управління:</vt:lpstr>
      <vt:lpstr>Ресурсна підсистема:</vt:lpstr>
      <vt:lpstr>Поняття організації у муніципальному менеджменті</vt:lpstr>
      <vt:lpstr>Типологія органів місцевого самоврядування:</vt:lpstr>
      <vt:lpstr>У структурі виконаних органів сільської селищної чи міської ради виділяють такі блоки організаційних елементів: </vt:lpstr>
      <vt:lpstr>Функції муніципального менеджменту:</vt:lpstr>
      <vt:lpstr>Інструменти муніципального менеджменту:</vt:lpstr>
      <vt:lpstr>Дякую за увагу!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Підсистеми муніципального менеджменту</dc:title>
  <dc:creator>Oleg</dc:creator>
  <cp:lastModifiedBy>Oleg</cp:lastModifiedBy>
  <cp:revision>9</cp:revision>
  <dcterms:created xsi:type="dcterms:W3CDTF">2021-10-16T18:35:46Z</dcterms:created>
  <dcterms:modified xsi:type="dcterms:W3CDTF">2021-10-17T07:25:27Z</dcterms:modified>
</cp:coreProperties>
</file>