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7" r:id="rId4"/>
    <p:sldId id="270" r:id="rId5"/>
    <p:sldId id="271" r:id="rId6"/>
    <p:sldId id="272" r:id="rId7"/>
    <p:sldId id="279" r:id="rId8"/>
    <p:sldId id="280" r:id="rId9"/>
    <p:sldId id="258" r:id="rId10"/>
    <p:sldId id="281" r:id="rId11"/>
    <p:sldId id="282" r:id="rId12"/>
    <p:sldId id="283" r:id="rId13"/>
    <p:sldId id="284" r:id="rId14"/>
    <p:sldId id="285" r:id="rId15"/>
    <p:sldId id="259" r:id="rId16"/>
    <p:sldId id="260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61" r:id="rId30"/>
    <p:sldId id="262" r:id="rId31"/>
    <p:sldId id="273" r:id="rId32"/>
    <p:sldId id="274" r:id="rId33"/>
    <p:sldId id="275" r:id="rId34"/>
    <p:sldId id="27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3" autoAdjust="0"/>
    <p:restoredTop sz="94680" autoAdjust="0"/>
  </p:normalViewPr>
  <p:slideViewPr>
    <p:cSldViewPr>
      <p:cViewPr varScale="1">
        <p:scale>
          <a:sx n="75" d="100"/>
          <a:sy n="75" d="100"/>
        </p:scale>
        <p:origin x="128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1807841"/>
          </a:xfrm>
        </p:spPr>
        <p:txBody>
          <a:bodyPr/>
          <a:lstStyle/>
          <a:p>
            <a:r>
              <a:rPr lang="uk-UA" dirty="0">
                <a:effectLst/>
              </a:rPr>
              <a:t>Основи </a:t>
            </a:r>
            <a:r>
              <a:rPr lang="en-US" dirty="0">
                <a:effectLst/>
              </a:rPr>
              <a:t>Agile</a:t>
            </a:r>
            <a:r>
              <a:rPr lang="ru-RU" dirty="0">
                <a:effectLst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653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4800" b="1" dirty="0" err="1">
                <a:effectLst/>
              </a:rPr>
              <a:t>Основи</a:t>
            </a:r>
            <a:r>
              <a:rPr lang="ru-RU" sz="4800" b="1" dirty="0">
                <a:effectLst/>
              </a:rPr>
              <a:t> </a:t>
            </a:r>
            <a:r>
              <a:rPr lang="ru-RU" sz="4800" b="1" dirty="0" err="1">
                <a:effectLst/>
              </a:rPr>
              <a:t>Канбана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Канбан-дошка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графічне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статусу "</a:t>
            </a:r>
            <a:r>
              <a:rPr lang="ru-RU" dirty="0" err="1"/>
              <a:t>робити</a:t>
            </a:r>
            <a:r>
              <a:rPr lang="ru-RU" dirty="0"/>
              <a:t>" до статусу "</a:t>
            </a:r>
            <a:r>
              <a:rPr lang="ru-RU" dirty="0" err="1"/>
              <a:t>зроблено</a:t>
            </a:r>
            <a:r>
              <a:rPr lang="ru-RU" dirty="0"/>
              <a:t>".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Найпростіший</a:t>
            </a:r>
            <a:r>
              <a:rPr lang="ru-RU" dirty="0"/>
              <a:t> </a:t>
            </a:r>
            <a:r>
              <a:rPr lang="ru-RU" dirty="0" err="1"/>
              <a:t>варіант</a:t>
            </a:r>
            <a:r>
              <a:rPr lang="ru-RU" dirty="0"/>
              <a:t> </a:t>
            </a:r>
            <a:r>
              <a:rPr lang="ru-RU" dirty="0" err="1"/>
              <a:t>канбан-дошки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i="1" u="sng" dirty="0" err="1"/>
              <a:t>трьох</a:t>
            </a:r>
            <a:r>
              <a:rPr lang="ru-RU" i="1" u="sng" dirty="0"/>
              <a:t> колонок</a:t>
            </a:r>
            <a:r>
              <a:rPr lang="ru-RU" dirty="0"/>
              <a:t>: </a:t>
            </a:r>
          </a:p>
          <a:p>
            <a:pPr marL="0" indent="0" algn="just">
              <a:buNone/>
            </a:pPr>
            <a:r>
              <a:rPr lang="ru-RU" dirty="0"/>
              <a:t>«</a:t>
            </a:r>
            <a:r>
              <a:rPr lang="ru-RU" dirty="0" err="1"/>
              <a:t>Зробити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«У </a:t>
            </a:r>
            <a:r>
              <a:rPr lang="ru-RU" dirty="0" err="1"/>
              <a:t>процесі</a:t>
            </a:r>
            <a:r>
              <a:rPr lang="ru-RU" dirty="0"/>
              <a:t>» </a:t>
            </a:r>
          </a:p>
          <a:p>
            <a:pPr marL="0" indent="0" algn="just">
              <a:buNone/>
            </a:pPr>
            <a:r>
              <a:rPr lang="ru-RU" dirty="0"/>
              <a:t> «</a:t>
            </a:r>
            <a:r>
              <a:rPr lang="ru-RU" dirty="0" err="1"/>
              <a:t>Зроблене</a:t>
            </a:r>
            <a:r>
              <a:rPr lang="ru-RU" dirty="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3288937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35496"/>
          </a:xfrm>
        </p:spPr>
        <p:txBody>
          <a:bodyPr/>
          <a:lstStyle/>
          <a:p>
            <a:r>
              <a:rPr lang="ru-RU" sz="4400" b="1" dirty="0" err="1">
                <a:effectLst/>
              </a:rPr>
              <a:t>Основи</a:t>
            </a:r>
            <a:r>
              <a:rPr lang="ru-RU" sz="4400" b="1" dirty="0">
                <a:effectLst/>
              </a:rPr>
              <a:t> </a:t>
            </a:r>
            <a:r>
              <a:rPr lang="ru-RU" sz="4400" b="1" dirty="0" err="1">
                <a:effectLst/>
              </a:rPr>
              <a:t>Канбана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одна з найбільших проблем – присвоєння задачі статусу завершеного. </a:t>
            </a:r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b="1" i="1" dirty="0"/>
              <a:t>Вкрай важливо визначити критерії того, коли завдання виконано для кожної задачі</a:t>
            </a:r>
            <a:r>
              <a:rPr lang="uk-UA" dirty="0"/>
              <a:t>. </a:t>
            </a:r>
          </a:p>
          <a:p>
            <a:pPr marL="0" indent="0" algn="ctr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Єдиний спосіб зробити все правильно – </a:t>
            </a:r>
            <a:r>
              <a:rPr lang="uk-UA" i="1" u="sng" dirty="0"/>
              <a:t>радитися із замовником або бізнес-представником</a:t>
            </a:r>
            <a:endParaRPr lang="ru-RU" i="1" u="sng" dirty="0"/>
          </a:p>
        </p:txBody>
      </p:sp>
    </p:spTree>
    <p:extLst>
      <p:ext uri="{BB962C8B-B14F-4D97-AF65-F5344CB8AC3E}">
        <p14:creationId xmlns:p14="http://schemas.microsoft.com/office/powerpoint/2010/main" val="3093332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79512"/>
          </a:xfrm>
        </p:spPr>
        <p:txBody>
          <a:bodyPr/>
          <a:lstStyle/>
          <a:p>
            <a:r>
              <a:rPr lang="uk-UA" dirty="0"/>
              <a:t>Журнал вимог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Завдання мають бути рівного розміру. Поділ великих обсягів роботи на приблизно рівні шматки —метод поліпшення продуктивності та прогнозування часу завершення роботи, як і порівняння аналогічних показників.</a:t>
            </a:r>
          </a:p>
          <a:p>
            <a:endParaRPr lang="uk-UA" dirty="0"/>
          </a:p>
          <a:p>
            <a:endParaRPr lang="ru-RU" dirty="0"/>
          </a:p>
          <a:p>
            <a:r>
              <a:rPr lang="uk-UA" dirty="0"/>
              <a:t>Журнал вимог оновлюється регулярно,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538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3488"/>
          </a:xfrm>
        </p:spPr>
        <p:txBody>
          <a:bodyPr/>
          <a:lstStyle/>
          <a:p>
            <a:r>
              <a:rPr lang="uk-UA" sz="4000" b="1" i="1" dirty="0">
                <a:effectLst/>
              </a:rPr>
              <a:t>ПЕРЕТАСОВКА КОЛОДИ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uk-UA" dirty="0"/>
              <a:t>забезпечення результату, і саме ця думка має бути основною у визначенні пріоритетності завдань. </a:t>
            </a:r>
          </a:p>
          <a:p>
            <a:r>
              <a:rPr lang="uk-UA" dirty="0"/>
              <a:t>Якщо дві різні задачі здаються однаково рівними за бізнес-цінності - вибирайте ту, яка легша.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167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i="1" dirty="0">
                <a:effectLst/>
              </a:rPr>
              <a:t>КОНТРОЛЬ РОБОТ У ПРОЦЕСІ (</a:t>
            </a:r>
            <a:r>
              <a:rPr lang="uk-UA" sz="3600" b="1" i="1" dirty="0" err="1">
                <a:effectLst/>
              </a:rPr>
              <a:t>WIP</a:t>
            </a:r>
            <a:r>
              <a:rPr lang="uk-UA" sz="3600" b="1" i="1" dirty="0">
                <a:effectLst/>
              </a:rPr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Для успішного застосування </a:t>
            </a:r>
            <a:r>
              <a:rPr lang="uk-UA" dirty="0" err="1"/>
              <a:t>Канбана</a:t>
            </a:r>
            <a:r>
              <a:rPr lang="uk-UA" dirty="0"/>
              <a:t> встановлення межі </a:t>
            </a:r>
            <a:r>
              <a:rPr lang="uk-UA" dirty="0" err="1"/>
              <a:t>WiP</a:t>
            </a:r>
            <a:r>
              <a:rPr lang="uk-UA" dirty="0"/>
              <a:t> необхідно.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Межа </a:t>
            </a:r>
            <a:r>
              <a:rPr lang="uk-UA" dirty="0" err="1"/>
              <a:t>WiP</a:t>
            </a:r>
            <a:r>
              <a:rPr lang="uk-UA" dirty="0"/>
              <a:t> забезпечує </a:t>
            </a:r>
          </a:p>
          <a:p>
            <a:pPr algn="just"/>
            <a:r>
              <a:rPr lang="uk-UA" dirty="0"/>
              <a:t>контроль робіт у процесі (</a:t>
            </a:r>
            <a:r>
              <a:rPr lang="uk-UA" dirty="0" err="1"/>
              <a:t>WiP</a:t>
            </a:r>
            <a:r>
              <a:rPr lang="uk-UA" dirty="0"/>
              <a:t>) </a:t>
            </a:r>
          </a:p>
          <a:p>
            <a:pPr algn="just"/>
            <a:r>
              <a:rPr lang="uk-UA" dirty="0"/>
              <a:t>безперервність робочого процесу до його завершення та отримання виплат.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22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Переваги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Канбана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вузьких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dirty="0" err="1"/>
              <a:t>Дотримання</a:t>
            </a:r>
            <a:r>
              <a:rPr lang="ru-RU" dirty="0"/>
              <a:t> порядку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проекту.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зосередитись</a:t>
            </a:r>
            <a:r>
              <a:rPr lang="ru-RU" dirty="0"/>
              <a:t> на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завданнях</a:t>
            </a:r>
            <a:r>
              <a:rPr lang="ru-RU" dirty="0"/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постановки </a:t>
            </a:r>
            <a:r>
              <a:rPr lang="ru-RU" dirty="0" err="1"/>
              <a:t>завдань</a:t>
            </a:r>
            <a:r>
              <a:rPr lang="ru-RU" dirty="0"/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весь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завантаженість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r>
              <a:rPr lang="en-US" sz="2400" b="1" dirty="0">
                <a:effectLst/>
              </a:rPr>
              <a:t>https://scrumguides.org/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/>
          <a:lstStyle/>
          <a:p>
            <a:pPr algn="l"/>
            <a:r>
              <a:rPr lang="ru-RU" b="1" dirty="0" err="1"/>
              <a:t>Теорія</a:t>
            </a:r>
            <a:r>
              <a:rPr lang="ru-RU" dirty="0"/>
              <a:t>: головне, знати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не </a:t>
            </a:r>
            <a:r>
              <a:rPr lang="ru-RU" dirty="0" err="1"/>
              <a:t>потрібно</a:t>
            </a:r>
            <a:r>
              <a:rPr lang="ru-RU" dirty="0"/>
              <a:t> особливо в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заглиблюватись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Ролі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dirty="0"/>
              <a:t>: </a:t>
            </a:r>
            <a:r>
              <a:rPr lang="ru-RU" dirty="0" err="1"/>
              <a:t>Власник</a:t>
            </a:r>
            <a:r>
              <a:rPr lang="ru-RU" dirty="0"/>
              <a:t> Продукту, </a:t>
            </a:r>
            <a:r>
              <a:rPr lang="ru-RU" dirty="0" err="1"/>
              <a:t>Скрам-майстер</a:t>
            </a:r>
            <a:r>
              <a:rPr lang="ru-RU" dirty="0"/>
              <a:t> та команда </a:t>
            </a:r>
            <a:r>
              <a:rPr lang="ru-RU" dirty="0" err="1"/>
              <a:t>розробки</a:t>
            </a:r>
            <a:r>
              <a:rPr lang="ru-RU" dirty="0"/>
              <a:t>: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Події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спринти</a:t>
            </a:r>
            <a:r>
              <a:rPr lang="ru-RU" dirty="0"/>
              <a:t>,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спринтів</a:t>
            </a:r>
            <a:r>
              <a:rPr lang="ru-RU" dirty="0"/>
              <a:t>,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спринту та ретроспективна </a:t>
            </a:r>
            <a:r>
              <a:rPr lang="ru-RU" dirty="0" err="1"/>
              <a:t>нарада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знаменитими</a:t>
            </a:r>
            <a:r>
              <a:rPr lang="ru-RU" dirty="0"/>
              <a:t> </a:t>
            </a:r>
            <a:r>
              <a:rPr lang="ru-RU" dirty="0" err="1"/>
              <a:t>щоденними</a:t>
            </a:r>
            <a:r>
              <a:rPr lang="ru-RU" dirty="0"/>
              <a:t> </a:t>
            </a:r>
            <a:r>
              <a:rPr lang="ru-RU" dirty="0" err="1"/>
              <a:t>денними</a:t>
            </a:r>
            <a:r>
              <a:rPr lang="ru-RU" dirty="0"/>
              <a:t> </a:t>
            </a:r>
            <a:r>
              <a:rPr lang="ru-RU" dirty="0" err="1"/>
              <a:t>зустрічами</a:t>
            </a:r>
            <a:r>
              <a:rPr lang="ru-RU" dirty="0"/>
              <a:t> у </a:t>
            </a:r>
            <a:r>
              <a:rPr lang="ru-RU" dirty="0" err="1"/>
              <a:t>середині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Артефакти</a:t>
            </a:r>
            <a:r>
              <a:rPr lang="ru-RU" b="1" dirty="0"/>
              <a:t>:</a:t>
            </a:r>
            <a:r>
              <a:rPr lang="ru-RU" dirty="0"/>
              <a:t> журнал </a:t>
            </a:r>
            <a:r>
              <a:rPr lang="ru-RU" dirty="0" err="1"/>
              <a:t>вимог</a:t>
            </a:r>
            <a:r>
              <a:rPr lang="ru-RU" dirty="0"/>
              <a:t> (</a:t>
            </a:r>
            <a:r>
              <a:rPr lang="ru-RU" dirty="0" err="1"/>
              <a:t>беклог</a:t>
            </a:r>
            <a:r>
              <a:rPr lang="ru-RU" dirty="0"/>
              <a:t>) продукту, журнал </a:t>
            </a:r>
            <a:r>
              <a:rPr lang="ru-RU" dirty="0" err="1"/>
              <a:t>вимог</a:t>
            </a:r>
            <a:r>
              <a:rPr lang="ru-RU" dirty="0"/>
              <a:t> спринту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309048-330A-4A75-872C-E3D8C100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UA" sz="4000" dirty="0" err="1"/>
              <a:t>Власник</a:t>
            </a:r>
            <a:r>
              <a:rPr lang="ru-UA" sz="4000" dirty="0"/>
              <a:t> продукту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B92636-E304-4147-9E18-3D3EEEF4D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UA" dirty="0" err="1"/>
              <a:t>Власник</a:t>
            </a:r>
            <a:r>
              <a:rPr lang="ru-UA" dirty="0"/>
              <a:t> продукту </a:t>
            </a:r>
            <a:r>
              <a:rPr lang="ru-UA" dirty="0" err="1"/>
              <a:t>представляє</a:t>
            </a:r>
            <a:r>
              <a:rPr lang="ru-UA" dirty="0"/>
              <a:t> </a:t>
            </a:r>
            <a:r>
              <a:rPr lang="ru-UA" dirty="0" err="1"/>
              <a:t>бізнес</a:t>
            </a:r>
            <a:r>
              <a:rPr lang="ru-UA" dirty="0"/>
              <a:t> у </a:t>
            </a:r>
            <a:r>
              <a:rPr lang="ru-UA" dirty="0" err="1"/>
              <a:t>всіх</a:t>
            </a:r>
            <a:r>
              <a:rPr lang="ru-UA" dirty="0"/>
              <a:t> </a:t>
            </a:r>
            <a:r>
              <a:rPr lang="ru-UA" dirty="0" err="1"/>
              <a:t>його</a:t>
            </a:r>
            <a:r>
              <a:rPr lang="ru-UA" dirty="0"/>
              <a:t> </a:t>
            </a:r>
            <a:r>
              <a:rPr lang="ru-UA" dirty="0" err="1"/>
              <a:t>проявах</a:t>
            </a:r>
            <a:r>
              <a:rPr lang="ru-UA" dirty="0"/>
              <a:t>, </a:t>
            </a:r>
            <a:r>
              <a:rPr lang="ru-UA" dirty="0" err="1"/>
              <a:t>визначаючи</a:t>
            </a:r>
            <a:r>
              <a:rPr lang="ru-UA" dirty="0"/>
              <a:t> масштаб і </a:t>
            </a:r>
            <a:r>
              <a:rPr lang="ru-UA" dirty="0" err="1"/>
              <a:t>напрямок</a:t>
            </a:r>
            <a:r>
              <a:rPr lang="ru-UA" dirty="0"/>
              <a:t> нового проекту. </a:t>
            </a:r>
            <a:r>
              <a:rPr lang="ru-UA" dirty="0" err="1"/>
              <a:t>Ця</a:t>
            </a:r>
            <a:r>
              <a:rPr lang="ru-UA" dirty="0"/>
              <a:t> роль не </a:t>
            </a:r>
            <a:r>
              <a:rPr lang="ru-UA" dirty="0" err="1"/>
              <a:t>втрачає</a:t>
            </a:r>
            <a:r>
              <a:rPr lang="ru-UA" dirty="0"/>
              <a:t> </a:t>
            </a:r>
            <a:r>
              <a:rPr lang="ru-UA" dirty="0" err="1"/>
              <a:t>своєї</a:t>
            </a:r>
            <a:r>
              <a:rPr lang="ru-UA" dirty="0"/>
              <a:t> </a:t>
            </a:r>
            <a:r>
              <a:rPr lang="ru-UA" dirty="0" err="1"/>
              <a:t>цінності</a:t>
            </a:r>
            <a:r>
              <a:rPr lang="ru-UA" dirty="0"/>
              <a:t> </a:t>
            </a:r>
            <a:r>
              <a:rPr lang="ru-UA" dirty="0" err="1"/>
              <a:t>із</a:t>
            </a:r>
            <a:r>
              <a:rPr lang="ru-UA" dirty="0"/>
              <a:t> </a:t>
            </a:r>
            <a:r>
              <a:rPr lang="ru-UA" dirty="0" err="1"/>
              <a:t>закінченням</a:t>
            </a:r>
            <a:r>
              <a:rPr lang="ru-UA" dirty="0"/>
              <a:t> проекту, </a:t>
            </a:r>
            <a:r>
              <a:rPr lang="ru-UA" dirty="0" err="1"/>
              <a:t>оскільки</a:t>
            </a:r>
            <a:r>
              <a:rPr lang="ru-UA" dirty="0"/>
              <a:t> вона </a:t>
            </a:r>
            <a:r>
              <a:rPr lang="ru-UA" dirty="0" err="1"/>
              <a:t>представляє</a:t>
            </a:r>
            <a:r>
              <a:rPr lang="ru-UA" dirty="0"/>
              <a:t> </a:t>
            </a:r>
            <a:r>
              <a:rPr lang="ru-UA" dirty="0" err="1"/>
              <a:t>також</a:t>
            </a:r>
            <a:r>
              <a:rPr lang="ru-UA" dirty="0"/>
              <a:t> </a:t>
            </a:r>
            <a:r>
              <a:rPr lang="ru-UA" dirty="0" err="1"/>
              <a:t>інтереси</a:t>
            </a:r>
            <a:r>
              <a:rPr lang="ru-UA" dirty="0"/>
              <a:t> </a:t>
            </a:r>
            <a:r>
              <a:rPr lang="ru-UA" dirty="0" err="1"/>
              <a:t>кінцевого</a:t>
            </a:r>
            <a:r>
              <a:rPr lang="ru-UA" dirty="0"/>
              <a:t> </a:t>
            </a:r>
            <a:r>
              <a:rPr lang="ru-UA" dirty="0" err="1"/>
              <a:t>користувача</a:t>
            </a:r>
            <a:r>
              <a:rPr lang="ru-UA" dirty="0"/>
              <a:t>. </a:t>
            </a:r>
            <a:r>
              <a:rPr lang="ru-UA" dirty="0" err="1"/>
              <a:t>Власник</a:t>
            </a:r>
            <a:r>
              <a:rPr lang="ru-UA" dirty="0"/>
              <a:t> продукту </a:t>
            </a:r>
            <a:r>
              <a:rPr lang="ru-UA" dirty="0" err="1"/>
              <a:t>завжди</a:t>
            </a:r>
            <a:r>
              <a:rPr lang="ru-UA" dirty="0"/>
              <a:t> </a:t>
            </a:r>
            <a:r>
              <a:rPr lang="ru-UA" dirty="0" err="1"/>
              <a:t>піклується</a:t>
            </a:r>
            <a:r>
              <a:rPr lang="ru-UA" dirty="0"/>
              <a:t> про </a:t>
            </a:r>
            <a:r>
              <a:rPr lang="ru-UA" dirty="0" err="1"/>
              <a:t>отримання</a:t>
            </a:r>
            <a:r>
              <a:rPr lang="ru-UA" dirty="0"/>
              <a:t> </a:t>
            </a:r>
            <a:r>
              <a:rPr lang="ru-UA" dirty="0" err="1"/>
              <a:t>максимальної</a:t>
            </a:r>
            <a:r>
              <a:rPr lang="ru-UA" dirty="0"/>
              <a:t> </a:t>
            </a:r>
            <a:r>
              <a:rPr lang="ru-UA" dirty="0" err="1"/>
              <a:t>вигоди</a:t>
            </a:r>
            <a:r>
              <a:rPr lang="ru-UA" dirty="0"/>
              <a:t>, </a:t>
            </a:r>
            <a:r>
              <a:rPr lang="ru-UA" dirty="0" err="1"/>
              <a:t>представляючи</a:t>
            </a:r>
            <a:r>
              <a:rPr lang="ru-UA" dirty="0"/>
              <a:t> </a:t>
            </a:r>
            <a:r>
              <a:rPr lang="ru-UA" dirty="0" err="1"/>
              <a:t>інтереси</a:t>
            </a:r>
            <a:r>
              <a:rPr lang="ru-UA" dirty="0"/>
              <a:t> як </a:t>
            </a:r>
            <a:r>
              <a:rPr lang="ru-UA" dirty="0" err="1"/>
              <a:t>бізнесмена</a:t>
            </a:r>
            <a:r>
              <a:rPr lang="ru-UA" dirty="0"/>
              <a:t>, так і </a:t>
            </a:r>
            <a:r>
              <a:rPr lang="ru-UA" dirty="0" err="1"/>
              <a:t>кінцевого</a:t>
            </a:r>
            <a:r>
              <a:rPr lang="ru-UA" dirty="0"/>
              <a:t> </a:t>
            </a:r>
            <a:r>
              <a:rPr lang="ru-UA" dirty="0" err="1"/>
              <a:t>користувача</a:t>
            </a:r>
            <a:r>
              <a:rPr lang="ru-UA" dirty="0"/>
              <a:t> і </a:t>
            </a:r>
            <a:r>
              <a:rPr lang="ru-UA" dirty="0" err="1"/>
              <a:t>гарантуючи</a:t>
            </a:r>
            <a:r>
              <a:rPr lang="ru-UA" dirty="0"/>
              <a:t> </a:t>
            </a:r>
            <a:r>
              <a:rPr lang="ru-UA" dirty="0" err="1"/>
              <a:t>користь</a:t>
            </a:r>
            <a:r>
              <a:rPr lang="ru-UA" dirty="0"/>
              <a:t> для </a:t>
            </a:r>
            <a:r>
              <a:rPr lang="ru-UA" dirty="0" err="1"/>
              <a:t>обох</a:t>
            </a:r>
            <a:r>
              <a:rPr lang="ru-UA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03990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F8349-E2F0-4748-B13B-B009DF2A3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ru-UA" sz="3600" dirty="0" err="1"/>
              <a:t>Скрам-майстер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494DB4-6260-4EAF-ADD3-020D3D4F4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UA" dirty="0"/>
              <a:t>– </a:t>
            </a:r>
            <a:r>
              <a:rPr lang="ru-UA" dirty="0" err="1"/>
              <a:t>головний</a:t>
            </a:r>
            <a:r>
              <a:rPr lang="ru-UA" dirty="0"/>
              <a:t> </a:t>
            </a:r>
            <a:r>
              <a:rPr lang="ru-UA" dirty="0" err="1"/>
              <a:t>організатор</a:t>
            </a:r>
            <a:r>
              <a:rPr lang="ru-UA" dirty="0"/>
              <a:t> проекту. </a:t>
            </a:r>
            <a:r>
              <a:rPr lang="ru-UA" dirty="0" err="1"/>
              <a:t>Його</a:t>
            </a:r>
            <a:r>
              <a:rPr lang="ru-UA" dirty="0"/>
              <a:t> часто </a:t>
            </a:r>
            <a:r>
              <a:rPr lang="ru-UA" dirty="0" err="1"/>
              <a:t>називають</a:t>
            </a:r>
            <a:r>
              <a:rPr lang="ru-UA" dirty="0"/>
              <a:t> першим </a:t>
            </a:r>
            <a:r>
              <a:rPr lang="ru-UA" dirty="0" err="1"/>
              <a:t>помічником</a:t>
            </a:r>
            <a:r>
              <a:rPr lang="ru-UA" dirty="0"/>
              <a:t>, тому </a:t>
            </a:r>
            <a:r>
              <a:rPr lang="ru-UA" dirty="0" err="1"/>
              <a:t>що</a:t>
            </a:r>
            <a:r>
              <a:rPr lang="ru-UA" dirty="0"/>
              <a:t> </a:t>
            </a:r>
            <a:r>
              <a:rPr lang="ru-UA" dirty="0" err="1"/>
              <a:t>він</a:t>
            </a:r>
            <a:r>
              <a:rPr lang="ru-UA" dirty="0"/>
              <a:t> </a:t>
            </a:r>
            <a:r>
              <a:rPr lang="ru-UA" dirty="0" err="1"/>
              <a:t>поділяє</a:t>
            </a:r>
            <a:r>
              <a:rPr lang="ru-UA" dirty="0"/>
              <a:t> </a:t>
            </a:r>
            <a:r>
              <a:rPr lang="ru-UA" dirty="0" err="1"/>
              <a:t>влада</a:t>
            </a:r>
            <a:r>
              <a:rPr lang="ru-UA" dirty="0"/>
              <a:t> з </a:t>
            </a:r>
            <a:r>
              <a:rPr lang="ru-UA" dirty="0" err="1"/>
              <a:t>власником</a:t>
            </a:r>
            <a:r>
              <a:rPr lang="ru-UA" dirty="0"/>
              <a:t> продукту, </a:t>
            </a:r>
            <a:r>
              <a:rPr lang="ru-UA" dirty="0" err="1"/>
              <a:t>піклується</a:t>
            </a:r>
            <a:r>
              <a:rPr lang="ru-UA" dirty="0"/>
              <a:t> про потреби </a:t>
            </a:r>
            <a:r>
              <a:rPr lang="ru-UA" dirty="0" err="1"/>
              <a:t>інших</a:t>
            </a:r>
            <a:r>
              <a:rPr lang="ru-UA" dirty="0"/>
              <a:t> і </a:t>
            </a:r>
            <a:r>
              <a:rPr lang="ru-UA" dirty="0" err="1"/>
              <a:t>допомагає</a:t>
            </a:r>
            <a:r>
              <a:rPr lang="ru-UA" dirty="0"/>
              <a:t> </a:t>
            </a:r>
            <a:r>
              <a:rPr lang="ru-UA" dirty="0" err="1"/>
              <a:t>учасникам</a:t>
            </a:r>
            <a:r>
              <a:rPr lang="ru-UA" dirty="0"/>
              <a:t> проекту </a:t>
            </a:r>
            <a:r>
              <a:rPr lang="ru-UA" dirty="0" err="1"/>
              <a:t>розвиватися</a:t>
            </a:r>
            <a:r>
              <a:rPr lang="ru-UA" dirty="0"/>
              <a:t>. </a:t>
            </a:r>
            <a:r>
              <a:rPr lang="ru-UA" dirty="0" err="1"/>
              <a:t>Скрам</a:t>
            </a:r>
            <a:r>
              <a:rPr lang="ru-UA" dirty="0"/>
              <a:t> </a:t>
            </a:r>
            <a:r>
              <a:rPr lang="ru-UA" dirty="0" err="1"/>
              <a:t>майстер</a:t>
            </a:r>
            <a:r>
              <a:rPr lang="ru-UA" dirty="0"/>
              <a:t> — </a:t>
            </a:r>
            <a:r>
              <a:rPr lang="ru-UA" dirty="0" err="1"/>
              <a:t>повна</a:t>
            </a:r>
            <a:r>
              <a:rPr lang="ru-UA" dirty="0"/>
              <a:t> </a:t>
            </a:r>
            <a:r>
              <a:rPr lang="ru-UA" dirty="0" err="1"/>
              <a:t>протилежність</a:t>
            </a:r>
            <a:r>
              <a:rPr lang="ru-UA" dirty="0"/>
              <a:t> </a:t>
            </a:r>
            <a:r>
              <a:rPr lang="ru-UA" dirty="0" err="1"/>
              <a:t>керівнику</a:t>
            </a:r>
            <a:r>
              <a:rPr lang="ru-UA" dirty="0"/>
              <a:t> проекту, </a:t>
            </a:r>
            <a:r>
              <a:rPr lang="ru-UA" dirty="0" err="1"/>
              <a:t>який</a:t>
            </a:r>
            <a:r>
              <a:rPr lang="ru-UA" dirty="0"/>
              <a:t> </a:t>
            </a:r>
            <a:r>
              <a:rPr lang="ru-UA" dirty="0" err="1"/>
              <a:t>веде</a:t>
            </a:r>
            <a:r>
              <a:rPr lang="ru-UA" dirty="0"/>
              <a:t> </a:t>
            </a:r>
            <a:r>
              <a:rPr lang="ru-UA" dirty="0" err="1"/>
              <a:t>справи</a:t>
            </a:r>
            <a:r>
              <a:rPr lang="ru-UA" dirty="0"/>
              <a:t>, </a:t>
            </a:r>
            <a:r>
              <a:rPr lang="ru-UA" dirty="0" err="1"/>
              <a:t>підкоряючись</a:t>
            </a:r>
            <a:r>
              <a:rPr lang="ru-UA" dirty="0"/>
              <a:t> </a:t>
            </a:r>
            <a:r>
              <a:rPr lang="ru-UA" dirty="0" err="1"/>
              <a:t>суворій</a:t>
            </a:r>
            <a:r>
              <a:rPr lang="ru-UA" dirty="0"/>
              <a:t> </a:t>
            </a:r>
            <a:r>
              <a:rPr lang="ru-UA" dirty="0" err="1"/>
              <a:t>ієрархії</a:t>
            </a:r>
            <a:r>
              <a:rPr lang="ru-UA" dirty="0"/>
              <a:t>.</a:t>
            </a:r>
          </a:p>
          <a:p>
            <a:r>
              <a:rPr lang="ru-UA" dirty="0" err="1"/>
              <a:t>Скрам-майстер</a:t>
            </a:r>
            <a:r>
              <a:rPr lang="ru-UA" dirty="0"/>
              <a:t> — </a:t>
            </a:r>
            <a:r>
              <a:rPr lang="ru-UA" dirty="0" err="1"/>
              <a:t>переговорник</a:t>
            </a:r>
            <a:r>
              <a:rPr lang="ru-UA" dirty="0"/>
              <a:t>, </a:t>
            </a:r>
            <a:r>
              <a:rPr lang="ru-UA" dirty="0" err="1"/>
              <a:t>який</a:t>
            </a:r>
            <a:r>
              <a:rPr lang="ru-UA" dirty="0"/>
              <a:t> </a:t>
            </a:r>
            <a:r>
              <a:rPr lang="ru-UA" dirty="0" err="1"/>
              <a:t>допомагає</a:t>
            </a:r>
            <a:r>
              <a:rPr lang="ru-UA" dirty="0"/>
              <a:t> </a:t>
            </a:r>
            <a:r>
              <a:rPr lang="ru-UA" dirty="0" err="1"/>
              <a:t>самостійній</a:t>
            </a:r>
            <a:r>
              <a:rPr lang="ru-UA" dirty="0"/>
              <a:t> </a:t>
            </a:r>
            <a:r>
              <a:rPr lang="ru-UA" dirty="0" err="1"/>
              <a:t>команді</a:t>
            </a:r>
            <a:r>
              <a:rPr lang="ru-UA" dirty="0"/>
              <a:t> з </a:t>
            </a:r>
            <a:r>
              <a:rPr lang="ru-UA" dirty="0" err="1"/>
              <a:t>виробництвом</a:t>
            </a:r>
            <a:r>
              <a:rPr lang="ru-UA" dirty="0"/>
              <a:t> </a:t>
            </a:r>
            <a:r>
              <a:rPr lang="ru-UA" dirty="0" err="1"/>
              <a:t>працюючого</a:t>
            </a:r>
            <a:r>
              <a:rPr lang="ru-UA" dirty="0"/>
              <a:t> та </a:t>
            </a:r>
            <a:r>
              <a:rPr lang="ru-UA" dirty="0" err="1"/>
              <a:t>цінного</a:t>
            </a:r>
            <a:r>
              <a:rPr lang="ru-UA" dirty="0"/>
              <a:t> продукту.</a:t>
            </a:r>
          </a:p>
        </p:txBody>
      </p:sp>
    </p:spTree>
    <p:extLst>
      <p:ext uri="{BB962C8B-B14F-4D97-AF65-F5344CB8AC3E}">
        <p14:creationId xmlns:p14="http://schemas.microsoft.com/office/powerpoint/2010/main" val="1153741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338691-EBF7-482F-8818-C5669BAD7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UA" sz="3600" dirty="0"/>
              <a:t>команда </a:t>
            </a:r>
            <a:r>
              <a:rPr lang="ru-UA" sz="3600" dirty="0" err="1"/>
              <a:t>розробки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274C99-FE44-4F3D-B71C-5D7C05728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UA" dirty="0" err="1"/>
              <a:t>збірне</a:t>
            </a:r>
            <a:r>
              <a:rPr lang="ru-UA" dirty="0"/>
              <a:t> </a:t>
            </a:r>
            <a:r>
              <a:rPr lang="ru-UA" dirty="0" err="1"/>
              <a:t>поняття</a:t>
            </a:r>
            <a:r>
              <a:rPr lang="ru-UA" dirty="0"/>
              <a:t>, </a:t>
            </a:r>
            <a:r>
              <a:rPr lang="ru-UA" dirty="0" err="1"/>
              <a:t>що</a:t>
            </a:r>
            <a:r>
              <a:rPr lang="ru-UA" dirty="0"/>
              <a:t> </a:t>
            </a:r>
            <a:r>
              <a:rPr lang="ru-UA" dirty="0" err="1"/>
              <a:t>позначає</a:t>
            </a:r>
            <a:r>
              <a:rPr lang="ru-UA" dirty="0"/>
              <a:t> </a:t>
            </a:r>
            <a:r>
              <a:rPr lang="ru-UA" dirty="0" err="1"/>
              <a:t>всіх</a:t>
            </a:r>
            <a:r>
              <a:rPr lang="ru-UA" dirty="0"/>
              <a:t>, </a:t>
            </a:r>
            <a:r>
              <a:rPr lang="ru-UA" dirty="0" err="1"/>
              <a:t>хто</a:t>
            </a:r>
            <a:r>
              <a:rPr lang="ru-UA" dirty="0"/>
              <a:t> </a:t>
            </a:r>
            <a:r>
              <a:rPr lang="ru-UA" dirty="0" err="1"/>
              <a:t>потрібен</a:t>
            </a:r>
            <a:r>
              <a:rPr lang="ru-UA" dirty="0"/>
              <a:t>, </a:t>
            </a:r>
            <a:r>
              <a:rPr lang="ru-UA" dirty="0" err="1"/>
              <a:t>щоб</a:t>
            </a:r>
            <a:r>
              <a:rPr lang="ru-UA" dirty="0"/>
              <a:t> робота </a:t>
            </a:r>
            <a:r>
              <a:rPr lang="ru-UA" dirty="0" err="1"/>
              <a:t>була</a:t>
            </a:r>
            <a:r>
              <a:rPr lang="ru-UA" dirty="0"/>
              <a:t> </a:t>
            </a:r>
            <a:r>
              <a:rPr lang="ru-UA" dirty="0" err="1"/>
              <a:t>виконана</a:t>
            </a:r>
            <a:r>
              <a:rPr lang="ru-UA" dirty="0"/>
              <a:t>. </a:t>
            </a:r>
            <a:r>
              <a:rPr lang="ru-UA" dirty="0" err="1"/>
              <a:t>Основна</a:t>
            </a:r>
            <a:r>
              <a:rPr lang="ru-UA" dirty="0"/>
              <a:t> роль </a:t>
            </a:r>
            <a:r>
              <a:rPr lang="ru-UA" dirty="0" err="1"/>
              <a:t>команди</a:t>
            </a:r>
            <a:r>
              <a:rPr lang="ru-UA" dirty="0"/>
              <a:t> – </a:t>
            </a:r>
            <a:r>
              <a:rPr lang="ru-UA" dirty="0" err="1"/>
              <a:t>взяти</a:t>
            </a:r>
            <a:r>
              <a:rPr lang="ru-UA" dirty="0"/>
              <a:t> </a:t>
            </a:r>
            <a:r>
              <a:rPr lang="ru-UA" dirty="0" err="1"/>
              <a:t>ідеї</a:t>
            </a:r>
            <a:r>
              <a:rPr lang="ru-UA" dirty="0"/>
              <a:t> з журналу </a:t>
            </a:r>
            <a:r>
              <a:rPr lang="ru-UA" dirty="0" err="1"/>
              <a:t>вимог</a:t>
            </a:r>
            <a:r>
              <a:rPr lang="ru-UA" dirty="0"/>
              <a:t> і </a:t>
            </a:r>
            <a:r>
              <a:rPr lang="ru-UA" dirty="0" err="1"/>
              <a:t>втілити</a:t>
            </a:r>
            <a:r>
              <a:rPr lang="ru-UA" dirty="0"/>
              <a:t> </a:t>
            </a:r>
            <a:r>
              <a:rPr lang="ru-UA" dirty="0" err="1"/>
              <a:t>їх</a:t>
            </a:r>
            <a:r>
              <a:rPr lang="ru-UA" dirty="0"/>
              <a:t> у </a:t>
            </a:r>
            <a:r>
              <a:rPr lang="ru-UA" dirty="0" err="1"/>
              <a:t>життя</a:t>
            </a:r>
            <a:r>
              <a:rPr lang="ru-UA" dirty="0"/>
              <a:t>. Команда </a:t>
            </a:r>
            <a:r>
              <a:rPr lang="ru-UA" dirty="0" err="1"/>
              <a:t>здатна</a:t>
            </a:r>
            <a:r>
              <a:rPr lang="ru-UA" dirty="0"/>
              <a:t> </a:t>
            </a:r>
            <a:r>
              <a:rPr lang="ru-UA" dirty="0" err="1"/>
              <a:t>самоорганізуватися</a:t>
            </a:r>
            <a:r>
              <a:rPr lang="ru-UA" dirty="0"/>
              <a:t> - </a:t>
            </a:r>
            <a:r>
              <a:rPr lang="ru-UA" dirty="0" err="1"/>
              <a:t>це</a:t>
            </a:r>
            <a:r>
              <a:rPr lang="ru-UA" dirty="0"/>
              <a:t> </a:t>
            </a:r>
            <a:r>
              <a:rPr lang="ru-UA" dirty="0" err="1"/>
              <a:t>означає</a:t>
            </a:r>
            <a:r>
              <a:rPr lang="ru-UA" dirty="0"/>
              <a:t>, </a:t>
            </a:r>
            <a:r>
              <a:rPr lang="ru-UA" dirty="0" err="1"/>
              <a:t>що</a:t>
            </a:r>
            <a:r>
              <a:rPr lang="ru-UA" dirty="0"/>
              <a:t> </a:t>
            </a:r>
            <a:r>
              <a:rPr lang="ru-UA" dirty="0" err="1"/>
              <a:t>кожен</a:t>
            </a:r>
            <a:r>
              <a:rPr lang="ru-UA" dirty="0"/>
              <a:t> </a:t>
            </a:r>
            <a:r>
              <a:rPr lang="ru-UA" dirty="0" err="1"/>
              <a:t>учасник</a:t>
            </a:r>
            <a:r>
              <a:rPr lang="ru-UA" dirty="0"/>
              <a:t> </a:t>
            </a:r>
            <a:r>
              <a:rPr lang="ru-UA" dirty="0" err="1"/>
              <a:t>вважає</a:t>
            </a:r>
            <a:r>
              <a:rPr lang="ru-UA" dirty="0"/>
              <a:t> </a:t>
            </a:r>
            <a:r>
              <a:rPr lang="ru-UA" dirty="0" err="1"/>
              <a:t>інших</a:t>
            </a:r>
            <a:r>
              <a:rPr lang="ru-UA" dirty="0"/>
              <a:t> </a:t>
            </a:r>
            <a:r>
              <a:rPr lang="ru-UA" dirty="0" err="1"/>
              <a:t>професіоналами</a:t>
            </a:r>
            <a:r>
              <a:rPr lang="ru-UA" dirty="0"/>
              <a:t>, </a:t>
            </a:r>
            <a:r>
              <a:rPr lang="ru-UA" dirty="0" err="1"/>
              <a:t>здатними</a:t>
            </a:r>
            <a:r>
              <a:rPr lang="ru-UA" dirty="0"/>
              <a:t> </a:t>
            </a:r>
            <a:r>
              <a:rPr lang="ru-UA" dirty="0" err="1"/>
              <a:t>виконувати</a:t>
            </a:r>
            <a:r>
              <a:rPr lang="ru-UA" dirty="0"/>
              <a:t> свою роботу добре без </a:t>
            </a:r>
            <a:r>
              <a:rPr lang="ru-UA" dirty="0" err="1"/>
              <a:t>додаткового</a:t>
            </a:r>
            <a:r>
              <a:rPr lang="ru-RU" dirty="0"/>
              <a:t>  </a:t>
            </a:r>
            <a:r>
              <a:rPr lang="ru-UA" dirty="0" err="1"/>
              <a:t>мікроменеджменту</a:t>
            </a:r>
            <a:r>
              <a:rPr lang="ru-UA" dirty="0"/>
              <a:t>.</a:t>
            </a:r>
            <a:endParaRPr lang="uk-UA" dirty="0"/>
          </a:p>
          <a:p>
            <a:r>
              <a:rPr lang="ru-UA" dirty="0" err="1"/>
              <a:t>Ключовою</a:t>
            </a:r>
            <a:r>
              <a:rPr lang="ru-UA" dirty="0"/>
              <a:t> </a:t>
            </a:r>
            <a:r>
              <a:rPr lang="ru-UA" dirty="0" err="1"/>
              <a:t>здатністю</a:t>
            </a:r>
            <a:r>
              <a:rPr lang="ru-UA" dirty="0"/>
              <a:t> </a:t>
            </a:r>
            <a:r>
              <a:rPr lang="ru-UA" dirty="0" err="1"/>
              <a:t>команди</a:t>
            </a:r>
            <a:r>
              <a:rPr lang="ru-UA" dirty="0"/>
              <a:t> є </a:t>
            </a:r>
            <a:r>
              <a:rPr lang="ru-UA" dirty="0" err="1"/>
              <a:t>володіння</a:t>
            </a:r>
            <a:r>
              <a:rPr lang="ru-UA" dirty="0"/>
              <a:t> </a:t>
            </a:r>
            <a:r>
              <a:rPr lang="ru-UA" dirty="0" err="1"/>
              <a:t>суміжними</a:t>
            </a:r>
            <a:r>
              <a:rPr lang="ru-UA" dirty="0"/>
              <a:t> </a:t>
            </a:r>
            <a:r>
              <a:rPr lang="ru-UA" dirty="0" err="1"/>
              <a:t>навичками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04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Маніфест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Agile</a:t>
            </a:r>
            <a:r>
              <a:rPr lang="ru-RU" sz="3200" b="1" dirty="0">
                <a:effectLst/>
              </a:rPr>
              <a:t> для </a:t>
            </a:r>
            <a:r>
              <a:rPr lang="ru-RU" sz="3200" b="1" dirty="0" err="1">
                <a:effectLst/>
              </a:rPr>
              <a:t>розробки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програмного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забезпечення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/>
              <a:t>Люди та </a:t>
            </a:r>
            <a:r>
              <a:rPr lang="ru-RU" b="1" dirty="0" err="1"/>
              <a:t>взаємодія</a:t>
            </a:r>
            <a:r>
              <a:rPr lang="ru-RU" b="1" dirty="0"/>
              <a:t> </a:t>
            </a:r>
            <a:r>
              <a:rPr lang="ru-RU" b="1" dirty="0" err="1"/>
              <a:t>важливіші</a:t>
            </a:r>
            <a:r>
              <a:rPr lang="ru-RU" b="1" dirty="0"/>
              <a:t> за </a:t>
            </a:r>
            <a:r>
              <a:rPr lang="ru-RU" b="1" dirty="0" err="1"/>
              <a:t>процеси</a:t>
            </a:r>
            <a:r>
              <a:rPr lang="ru-RU" b="1" dirty="0"/>
              <a:t> та </a:t>
            </a:r>
            <a:r>
              <a:rPr lang="ru-RU" b="1" dirty="0" err="1"/>
              <a:t>інструменти</a:t>
            </a:r>
            <a:r>
              <a:rPr lang="ru-RU" b="1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err="1"/>
              <a:t>Працююче</a:t>
            </a:r>
            <a:r>
              <a:rPr lang="ru-RU" b="1" dirty="0"/>
              <a:t> </a:t>
            </a:r>
            <a:r>
              <a:rPr lang="ru-RU" b="1" dirty="0" err="1"/>
              <a:t>програмне</a:t>
            </a:r>
            <a:r>
              <a:rPr lang="ru-RU" b="1" dirty="0"/>
              <a:t> </a:t>
            </a:r>
            <a:r>
              <a:rPr lang="ru-RU" b="1" dirty="0" err="1"/>
              <a:t>забезпечення</a:t>
            </a:r>
            <a:r>
              <a:rPr lang="ru-RU" b="1" dirty="0"/>
              <a:t> </a:t>
            </a:r>
            <a:r>
              <a:rPr lang="ru-RU" b="1" dirty="0" err="1"/>
              <a:t>важливіше</a:t>
            </a:r>
            <a:r>
              <a:rPr lang="ru-RU" b="1" dirty="0"/>
              <a:t> за </a:t>
            </a:r>
            <a:r>
              <a:rPr lang="ru-RU" b="1" dirty="0" err="1"/>
              <a:t>вичерпну</a:t>
            </a:r>
            <a:r>
              <a:rPr lang="ru-RU" b="1" dirty="0"/>
              <a:t> </a:t>
            </a:r>
            <a:r>
              <a:rPr lang="ru-RU" b="1" dirty="0" err="1"/>
              <a:t>документацію</a:t>
            </a:r>
            <a:r>
              <a:rPr lang="ru-RU" b="1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err="1"/>
              <a:t>Співпраця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замовником</a:t>
            </a:r>
            <a:r>
              <a:rPr lang="ru-RU" b="1" dirty="0"/>
              <a:t> </a:t>
            </a:r>
            <a:r>
              <a:rPr lang="ru-RU" b="1" dirty="0" err="1"/>
              <a:t>важливіша</a:t>
            </a:r>
            <a:r>
              <a:rPr lang="ru-RU" b="1" dirty="0"/>
              <a:t> за </a:t>
            </a:r>
            <a:r>
              <a:rPr lang="ru-RU" b="1" dirty="0" err="1"/>
              <a:t>погодження</a:t>
            </a:r>
            <a:r>
              <a:rPr lang="ru-RU" b="1" dirty="0"/>
              <a:t> умов контракту.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 err="1"/>
              <a:t>Готовність</a:t>
            </a:r>
            <a:r>
              <a:rPr lang="ru-RU" b="1" dirty="0"/>
              <a:t> до </a:t>
            </a:r>
            <a:r>
              <a:rPr lang="ru-RU" b="1" dirty="0" err="1"/>
              <a:t>змін</a:t>
            </a:r>
            <a:r>
              <a:rPr lang="ru-RU" b="1" dirty="0"/>
              <a:t> </a:t>
            </a:r>
            <a:r>
              <a:rPr lang="ru-RU" b="1" dirty="0" err="1"/>
              <a:t>важливіша</a:t>
            </a:r>
            <a:r>
              <a:rPr lang="ru-RU" b="1" dirty="0"/>
              <a:t> за </a:t>
            </a:r>
            <a:r>
              <a:rPr lang="ru-RU" b="1" dirty="0" err="1"/>
              <a:t>дотримання</a:t>
            </a:r>
            <a:r>
              <a:rPr lang="ru-RU" b="1" dirty="0"/>
              <a:t> початкового плану.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764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6BF48-54F4-4AC6-B291-BD718E66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i="1" dirty="0">
                <a:effectLst/>
              </a:rPr>
              <a:t>КЛЮЧОВІ СКРАМ-ПОДІЇ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C32C22-C905-4E54-932D-A722924EB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UA" dirty="0" err="1"/>
              <a:t>П'ять</a:t>
            </a:r>
            <a:r>
              <a:rPr lang="ru-UA" dirty="0"/>
              <a:t> </a:t>
            </a:r>
            <a:r>
              <a:rPr lang="ru-UA" dirty="0" err="1"/>
              <a:t>Скрам-подій</a:t>
            </a:r>
            <a:r>
              <a:rPr lang="ru-UA" dirty="0"/>
              <a:t>:</a:t>
            </a:r>
          </a:p>
          <a:p>
            <a:pPr lvl="0"/>
            <a:r>
              <a:rPr lang="ru-UA" dirty="0"/>
              <a:t>спринт - </a:t>
            </a:r>
            <a:r>
              <a:rPr lang="ru-UA" dirty="0" err="1"/>
              <a:t>загальний</a:t>
            </a:r>
            <a:r>
              <a:rPr lang="ru-UA" dirty="0"/>
              <a:t> цикл для </a:t>
            </a:r>
            <a:r>
              <a:rPr lang="ru-UA" dirty="0" err="1"/>
              <a:t>інших</a:t>
            </a:r>
            <a:r>
              <a:rPr lang="ru-UA" dirty="0"/>
              <a:t> </a:t>
            </a:r>
            <a:r>
              <a:rPr lang="ru-UA" dirty="0" err="1"/>
              <a:t>подій</a:t>
            </a:r>
            <a:r>
              <a:rPr lang="ru-UA" dirty="0"/>
              <a:t>;</a:t>
            </a:r>
          </a:p>
          <a:p>
            <a:pPr lvl="0"/>
            <a:r>
              <a:rPr lang="ru-UA" dirty="0" err="1"/>
              <a:t>планування</a:t>
            </a:r>
            <a:r>
              <a:rPr lang="ru-UA" dirty="0"/>
              <a:t> спринту - </a:t>
            </a:r>
            <a:r>
              <a:rPr lang="ru-UA" dirty="0" err="1"/>
              <a:t>відбувається</a:t>
            </a:r>
            <a:r>
              <a:rPr lang="ru-UA" dirty="0"/>
              <a:t> на самому початку </a:t>
            </a:r>
            <a:r>
              <a:rPr lang="ru-UA" dirty="0" err="1"/>
              <a:t>роботи</a:t>
            </a:r>
            <a:r>
              <a:rPr lang="ru-UA" dirty="0"/>
              <a:t>;</a:t>
            </a:r>
          </a:p>
          <a:p>
            <a:pPr lvl="0"/>
            <a:r>
              <a:rPr lang="ru-UA" dirty="0" err="1"/>
              <a:t>щоденна</a:t>
            </a:r>
            <a:r>
              <a:rPr lang="ru-UA" dirty="0"/>
              <a:t> летучка (</a:t>
            </a:r>
            <a:r>
              <a:rPr lang="ru-UA" dirty="0" err="1"/>
              <a:t>дейлі</a:t>
            </a:r>
            <a:r>
              <a:rPr lang="ru-UA" dirty="0"/>
              <a:t> </a:t>
            </a:r>
            <a:r>
              <a:rPr lang="ru-UA" dirty="0" err="1"/>
              <a:t>Скрам</a:t>
            </a:r>
            <a:r>
              <a:rPr lang="ru-UA" dirty="0"/>
              <a:t>) – </a:t>
            </a:r>
            <a:r>
              <a:rPr lang="ru-UA" dirty="0" err="1"/>
              <a:t>відбувається</a:t>
            </a:r>
            <a:r>
              <a:rPr lang="ru-UA" dirty="0"/>
              <a:t> </a:t>
            </a:r>
            <a:r>
              <a:rPr lang="ru-UA" dirty="0" err="1"/>
              <a:t>щодня</a:t>
            </a:r>
            <a:r>
              <a:rPr lang="ru-UA" dirty="0"/>
              <a:t> (без </a:t>
            </a:r>
            <a:r>
              <a:rPr lang="ru-UA" dirty="0" err="1"/>
              <a:t>винятків</a:t>
            </a:r>
            <a:r>
              <a:rPr lang="ru-UA" dirty="0"/>
              <a:t>);</a:t>
            </a:r>
          </a:p>
          <a:p>
            <a:pPr lvl="0"/>
            <a:r>
              <a:rPr lang="ru-UA" dirty="0" err="1"/>
              <a:t>огляд</a:t>
            </a:r>
            <a:r>
              <a:rPr lang="ru-UA" dirty="0"/>
              <a:t> </a:t>
            </a:r>
            <a:r>
              <a:rPr lang="ru-UA" dirty="0" err="1"/>
              <a:t>підсумків</a:t>
            </a:r>
            <a:r>
              <a:rPr lang="ru-UA" dirty="0"/>
              <a:t> - проводиться </a:t>
            </a:r>
            <a:r>
              <a:rPr lang="ru-UA" dirty="0" err="1"/>
              <a:t>наприкінці</a:t>
            </a:r>
            <a:r>
              <a:rPr lang="ru-UA" dirty="0"/>
              <a:t> спринту;</a:t>
            </a:r>
          </a:p>
          <a:p>
            <a:pPr lvl="0"/>
            <a:r>
              <a:rPr lang="ru-UA" dirty="0"/>
              <a:t>ретроспектива - </a:t>
            </a:r>
            <a:r>
              <a:rPr lang="ru-UA" dirty="0" err="1"/>
              <a:t>підбиває</a:t>
            </a:r>
            <a:r>
              <a:rPr lang="ru-UA" dirty="0"/>
              <a:t> </a:t>
            </a:r>
            <a:r>
              <a:rPr lang="ru-UA" dirty="0" err="1"/>
              <a:t>підсумки</a:t>
            </a:r>
            <a:r>
              <a:rPr lang="ru-UA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31257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ED68B-CB63-4737-870B-16B323FC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29FD25-FE7C-47A6-9569-A10EF699E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UA" dirty="0"/>
              <a:t>Спринт - </a:t>
            </a:r>
            <a:r>
              <a:rPr lang="ru-UA" dirty="0" err="1"/>
              <a:t>жорстко</a:t>
            </a:r>
            <a:r>
              <a:rPr lang="ru-UA" dirty="0"/>
              <a:t> </a:t>
            </a:r>
            <a:r>
              <a:rPr lang="ru-UA" dirty="0" err="1"/>
              <a:t>фіксований</a:t>
            </a:r>
            <a:r>
              <a:rPr lang="ru-UA" dirty="0"/>
              <a:t> за часом, </a:t>
            </a:r>
            <a:r>
              <a:rPr lang="ru-UA" dirty="0" err="1"/>
              <a:t>від</a:t>
            </a:r>
            <a:r>
              <a:rPr lang="ru-UA" dirty="0"/>
              <a:t> </a:t>
            </a:r>
            <a:r>
              <a:rPr lang="ru-UA" dirty="0" err="1"/>
              <a:t>однієї</a:t>
            </a:r>
            <a:r>
              <a:rPr lang="ru-UA" dirty="0"/>
              <a:t> до </a:t>
            </a:r>
            <a:r>
              <a:rPr lang="ru-UA" dirty="0" err="1"/>
              <a:t>чотирьох</a:t>
            </a:r>
            <a:r>
              <a:rPr lang="ru-UA" dirty="0"/>
              <a:t> </a:t>
            </a:r>
            <a:r>
              <a:rPr lang="ru-UA" dirty="0" err="1"/>
              <a:t>тижнів</a:t>
            </a:r>
            <a:r>
              <a:rPr lang="ru-UA" dirty="0"/>
              <a:t>, </a:t>
            </a:r>
            <a:r>
              <a:rPr lang="ru-UA" dirty="0" err="1"/>
              <a:t>часовий</a:t>
            </a:r>
            <a:r>
              <a:rPr lang="ru-UA" dirty="0"/>
              <a:t> </a:t>
            </a:r>
            <a:r>
              <a:rPr lang="ru-UA" dirty="0" err="1"/>
              <a:t>період</a:t>
            </a:r>
            <a:r>
              <a:rPr lang="ru-UA" dirty="0"/>
              <a:t> (</a:t>
            </a:r>
            <a:r>
              <a:rPr lang="ru-UA" dirty="0" err="1"/>
              <a:t>time-box</a:t>
            </a:r>
            <a:r>
              <a:rPr lang="ru-UA" dirty="0"/>
              <a:t>) для </a:t>
            </a:r>
            <a:r>
              <a:rPr lang="ru-UA" dirty="0" err="1"/>
              <a:t>всіх</a:t>
            </a:r>
            <a:r>
              <a:rPr lang="ru-UA" dirty="0"/>
              <a:t> </a:t>
            </a:r>
            <a:r>
              <a:rPr lang="ru-UA" dirty="0" err="1"/>
              <a:t>решти</a:t>
            </a:r>
            <a:r>
              <a:rPr lang="ru-UA" dirty="0"/>
              <a:t> </a:t>
            </a:r>
            <a:r>
              <a:rPr lang="ru-UA" dirty="0" err="1"/>
              <a:t>Скрам-подій</a:t>
            </a:r>
            <a:r>
              <a:rPr lang="ru-UA" dirty="0"/>
              <a:t>.</a:t>
            </a:r>
            <a:endParaRPr lang="uk-UA" dirty="0"/>
          </a:p>
          <a:p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на початку кожного нового спринту.</a:t>
            </a:r>
          </a:p>
          <a:p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переконатися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у </a:t>
            </a:r>
            <a:r>
              <a:rPr lang="ru-RU" dirty="0" err="1"/>
              <a:t>журналі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перевірена</a:t>
            </a:r>
            <a:r>
              <a:rPr lang="ru-RU" dirty="0"/>
              <a:t> на </a:t>
            </a:r>
            <a:r>
              <a:rPr lang="ru-RU" dirty="0" err="1"/>
              <a:t>розуміння</a:t>
            </a:r>
            <a:r>
              <a:rPr lang="ru-RU" dirty="0"/>
              <a:t> перед </a:t>
            </a:r>
            <a:r>
              <a:rPr lang="ru-RU" dirty="0" err="1"/>
              <a:t>включенням</a:t>
            </a:r>
            <a:r>
              <a:rPr lang="ru-RU" dirty="0"/>
              <a:t> до спринту.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99004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CA9117-2824-46D5-A302-481BC1ED6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4EA7C8-F07D-4CEE-9E5B-75EE2FA43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ЩОДЕННА ЛІТУЧКА</a:t>
            </a:r>
            <a:endParaRPr lang="ru-UA" dirty="0"/>
          </a:p>
          <a:p>
            <a:r>
              <a:rPr lang="ru-RU" dirty="0" err="1"/>
              <a:t>Щоденна</a:t>
            </a:r>
            <a:r>
              <a:rPr lang="ru-RU" dirty="0"/>
              <a:t> летучка,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дейлі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r>
              <a:rPr lang="ru-RU" dirty="0"/>
              <a:t> (</a:t>
            </a:r>
            <a:r>
              <a:rPr lang="ru-RU" dirty="0" err="1"/>
              <a:t>іноді</a:t>
            </a:r>
            <a:r>
              <a:rPr lang="ru-RU" dirty="0"/>
              <a:t> стендап </a:t>
            </a:r>
            <a:r>
              <a:rPr lang="ru-RU" dirty="0" err="1"/>
              <a:t>зустріч</a:t>
            </a:r>
            <a:r>
              <a:rPr lang="ru-RU" dirty="0"/>
              <a:t>) — невелика </a:t>
            </a:r>
            <a:r>
              <a:rPr lang="ru-RU" dirty="0" err="1"/>
              <a:t>зустріч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триває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п'ятнадцяти</a:t>
            </a:r>
            <a:r>
              <a:rPr lang="ru-RU" dirty="0"/>
              <a:t> </a:t>
            </a:r>
            <a:r>
              <a:rPr lang="ru-RU" dirty="0" err="1"/>
              <a:t>хвилин</a:t>
            </a:r>
            <a:r>
              <a:rPr lang="ru-RU" dirty="0"/>
              <a:t>, але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, —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поточну</a:t>
            </a:r>
            <a:r>
              <a:rPr lang="ru-RU" dirty="0"/>
              <a:t> роботу.</a:t>
            </a:r>
          </a:p>
          <a:p>
            <a:endParaRPr lang="uk-UA" dirty="0"/>
          </a:p>
          <a:p>
            <a:pPr lvl="0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робили</a:t>
            </a:r>
            <a:r>
              <a:rPr lang="ru-RU" dirty="0"/>
              <a:t> </a:t>
            </a:r>
            <a:r>
              <a:rPr lang="ru-RU" dirty="0" err="1"/>
              <a:t>вчора</a:t>
            </a:r>
            <a:r>
              <a:rPr lang="ru-RU" dirty="0"/>
              <a:t>?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.</a:t>
            </a:r>
            <a:endParaRPr lang="ru-UA" dirty="0"/>
          </a:p>
          <a:p>
            <a:pPr lvl="0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робитимете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? </a:t>
            </a:r>
            <a:r>
              <a:rPr lang="ru-RU" dirty="0" err="1"/>
              <a:t>Обговорення</a:t>
            </a:r>
            <a:r>
              <a:rPr lang="ru-RU" dirty="0"/>
              <a:t> плану.</a:t>
            </a:r>
            <a:endParaRPr lang="ru-UA" dirty="0"/>
          </a:p>
          <a:p>
            <a:pPr lvl="0"/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у вас </a:t>
            </a:r>
            <a:r>
              <a:rPr lang="ru-RU" dirty="0" err="1"/>
              <a:t>виникають</a:t>
            </a:r>
            <a:r>
              <a:rPr lang="ru-RU" dirty="0"/>
              <a:t>? І </a:t>
            </a:r>
            <a:r>
              <a:rPr lang="ru-RU" dirty="0" err="1"/>
              <a:t>це</a:t>
            </a:r>
            <a:r>
              <a:rPr lang="ru-RU" dirty="0"/>
              <a:t> – </a:t>
            </a:r>
            <a:r>
              <a:rPr lang="ru-RU" dirty="0" err="1"/>
              <a:t>самий</a:t>
            </a:r>
            <a:r>
              <a:rPr lang="ru-RU" dirty="0"/>
              <a:t> головне </a:t>
            </a:r>
            <a:r>
              <a:rPr lang="ru-RU" dirty="0" err="1"/>
              <a:t>питання</a:t>
            </a:r>
            <a:r>
              <a:rPr lang="ru-RU" dirty="0"/>
              <a:t>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28653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BF739-734C-4604-A9D5-D7FFCCE3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6A7609-54E8-4B0C-BB65-7C818168D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щоденна</a:t>
            </a:r>
            <a:r>
              <a:rPr lang="ru-RU" dirty="0"/>
              <a:t> </a:t>
            </a:r>
            <a:r>
              <a:rPr lang="ru-RU" dirty="0" err="1"/>
              <a:t>Скрам-зустріч</a:t>
            </a:r>
            <a:r>
              <a:rPr lang="ru-RU" dirty="0"/>
              <a:t> </a:t>
            </a:r>
            <a:r>
              <a:rPr lang="ru-RU" dirty="0" err="1"/>
              <a:t>пройшла</a:t>
            </a:r>
            <a:r>
              <a:rPr lang="ru-RU" dirty="0"/>
              <a:t> як треба, </a:t>
            </a:r>
            <a:r>
              <a:rPr lang="ru-RU" dirty="0" err="1"/>
              <a:t>потрібно</a:t>
            </a:r>
            <a:r>
              <a:rPr lang="ru-RU" dirty="0"/>
              <a:t> бути </a:t>
            </a:r>
            <a:r>
              <a:rPr lang="ru-RU" dirty="0" err="1"/>
              <a:t>пильним</a:t>
            </a:r>
            <a:r>
              <a:rPr lang="ru-RU" dirty="0"/>
              <a:t>. </a:t>
            </a:r>
            <a:r>
              <a:rPr lang="ru-RU" dirty="0" err="1"/>
              <a:t>Зрештою</a:t>
            </a:r>
            <a:r>
              <a:rPr lang="ru-RU" dirty="0"/>
              <a:t> все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людей, </a:t>
            </a:r>
            <a:r>
              <a:rPr lang="ru-RU" dirty="0" err="1"/>
              <a:t>залучених</a:t>
            </a:r>
            <a:r>
              <a:rPr lang="ru-RU" dirty="0"/>
              <a:t> до </a:t>
            </a:r>
            <a:r>
              <a:rPr lang="ru-RU" dirty="0" err="1"/>
              <a:t>процесу</a:t>
            </a:r>
            <a:r>
              <a:rPr lang="ru-RU" dirty="0"/>
              <a:t>, — і є </a:t>
            </a:r>
            <a:r>
              <a:rPr lang="ru-RU" dirty="0" err="1"/>
              <a:t>певні</a:t>
            </a:r>
            <a:r>
              <a:rPr lang="ru-RU" dirty="0"/>
              <a:t> типи характеру,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серйозно</a:t>
            </a:r>
            <a:r>
              <a:rPr lang="ru-RU" dirty="0"/>
              <a:t> </a:t>
            </a:r>
            <a:r>
              <a:rPr lang="ru-RU" dirty="0" err="1"/>
              <a:t>перешкодити</a:t>
            </a:r>
            <a:r>
              <a:rPr lang="ru-RU" dirty="0"/>
              <a:t>:</a:t>
            </a:r>
            <a:endParaRPr lang="ru-UA" dirty="0"/>
          </a:p>
          <a:p>
            <a:r>
              <a:rPr lang="ru-RU" dirty="0"/>
              <a:t>  </a:t>
            </a:r>
            <a:r>
              <a:rPr lang="ru-RU" dirty="0" err="1"/>
              <a:t>Шумний</a:t>
            </a:r>
            <a:r>
              <a:rPr lang="ru-RU" dirty="0"/>
              <a:t> </a:t>
            </a:r>
            <a:r>
              <a:rPr lang="ru-RU" dirty="0" err="1"/>
              <a:t>спостерігач</a:t>
            </a:r>
            <a:r>
              <a:rPr lang="ru-RU" dirty="0"/>
              <a:t> - той, </a:t>
            </a:r>
            <a:r>
              <a:rPr lang="ru-RU" dirty="0" err="1"/>
              <a:t>хто</a:t>
            </a:r>
            <a:r>
              <a:rPr lang="ru-RU" dirty="0"/>
              <a:t> не входить до складу </a:t>
            </a:r>
            <a:r>
              <a:rPr lang="ru-RU" dirty="0" err="1"/>
              <a:t>команди</a:t>
            </a:r>
            <a:r>
              <a:rPr lang="ru-RU" dirty="0"/>
              <a:t>, але </a:t>
            </a:r>
            <a:r>
              <a:rPr lang="ru-RU" dirty="0" err="1"/>
              <a:t>намагатиметься</a:t>
            </a:r>
            <a:r>
              <a:rPr lang="ru-RU" dirty="0"/>
              <a:t> </a:t>
            </a:r>
            <a:r>
              <a:rPr lang="ru-RU" dirty="0" err="1"/>
              <a:t>встати</a:t>
            </a:r>
            <a:r>
              <a:rPr lang="ru-RU" dirty="0"/>
              <a:t> і </a:t>
            </a:r>
            <a:r>
              <a:rPr lang="ru-RU" dirty="0" err="1"/>
              <a:t>втрутитися</a:t>
            </a:r>
            <a:r>
              <a:rPr lang="ru-RU" dirty="0"/>
              <a:t> в </a:t>
            </a:r>
            <a:r>
              <a:rPr lang="ru-RU" dirty="0" err="1"/>
              <a:t>обговорення</a:t>
            </a:r>
            <a:r>
              <a:rPr lang="ru-RU" dirty="0"/>
              <a:t>. </a:t>
            </a:r>
            <a:r>
              <a:rPr lang="ru-RU" dirty="0" err="1"/>
              <a:t>Скрам-майстер</a:t>
            </a:r>
            <a:r>
              <a:rPr lang="ru-RU" dirty="0"/>
              <a:t> повинен </a:t>
            </a:r>
            <a:r>
              <a:rPr lang="ru-RU" dirty="0" err="1"/>
              <a:t>пояснити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сторонні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!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зауваження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вислухати</a:t>
            </a:r>
            <a:r>
              <a:rPr lang="ru-RU" dirty="0"/>
              <a:t> </a:t>
            </a:r>
            <a:r>
              <a:rPr lang="ru-RU" dirty="0" err="1"/>
              <a:t>згодом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/>
              <a:t>  </a:t>
            </a:r>
            <a:r>
              <a:rPr lang="ru-RU" dirty="0" err="1"/>
              <a:t>Запізнілий</a:t>
            </a:r>
            <a:r>
              <a:rPr lang="ru-RU" dirty="0"/>
              <a:t> приходить на </a:t>
            </a:r>
            <a:r>
              <a:rPr lang="ru-RU" dirty="0" err="1"/>
              <a:t>зустріч</a:t>
            </a:r>
            <a:r>
              <a:rPr lang="ru-RU" dirty="0"/>
              <a:t> </a:t>
            </a:r>
            <a:r>
              <a:rPr lang="ru-RU" dirty="0" err="1"/>
              <a:t>пізно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просить </a:t>
            </a:r>
            <a:r>
              <a:rPr lang="ru-RU" dirty="0" err="1"/>
              <a:t>переказати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пропустив. Не </a:t>
            </a:r>
            <a:r>
              <a:rPr lang="ru-RU" dirty="0" err="1"/>
              <a:t>робіть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(</a:t>
            </a:r>
            <a:r>
              <a:rPr lang="ru-RU" dirty="0" err="1"/>
              <a:t>хіба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абсолютно </a:t>
            </a:r>
            <a:r>
              <a:rPr lang="ru-RU" dirty="0" err="1"/>
              <a:t>необхідно</a:t>
            </a:r>
            <a:r>
              <a:rPr lang="ru-RU" dirty="0"/>
              <a:t>), </a:t>
            </a:r>
            <a:r>
              <a:rPr lang="ru-RU" dirty="0" err="1"/>
              <a:t>оскільки</a:t>
            </a:r>
            <a:r>
              <a:rPr lang="ru-RU" dirty="0"/>
              <a:t> поступка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заохочить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погану</a:t>
            </a:r>
            <a:r>
              <a:rPr lang="ru-RU" dirty="0"/>
              <a:t> </a:t>
            </a:r>
            <a:r>
              <a:rPr lang="ru-RU" dirty="0" err="1"/>
              <a:t>звичку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/>
              <a:t>  </a:t>
            </a:r>
            <a:r>
              <a:rPr lang="ru-RU" dirty="0" err="1"/>
              <a:t>Відволікаючий</a:t>
            </a:r>
            <a:r>
              <a:rPr lang="ru-RU" dirty="0"/>
              <a:t> — </a:t>
            </a:r>
            <a:r>
              <a:rPr lang="ru-RU" dirty="0" err="1"/>
              <a:t>перериває</a:t>
            </a:r>
            <a:r>
              <a:rPr lang="ru-RU" dirty="0"/>
              <a:t> </a:t>
            </a:r>
            <a:r>
              <a:rPr lang="ru-RU" dirty="0" err="1"/>
              <a:t>зустріч</a:t>
            </a:r>
            <a:r>
              <a:rPr lang="ru-RU" dirty="0"/>
              <a:t>, часто </a:t>
            </a:r>
            <a:r>
              <a:rPr lang="ru-RU" dirty="0" err="1"/>
              <a:t>ненавмисне</a:t>
            </a:r>
            <a:r>
              <a:rPr lang="ru-RU" dirty="0"/>
              <a:t>, але </a:t>
            </a:r>
            <a:r>
              <a:rPr lang="ru-RU" dirty="0" err="1"/>
              <a:t>завжди</a:t>
            </a:r>
            <a:r>
              <a:rPr lang="ru-RU" dirty="0"/>
              <a:t> з </a:t>
            </a:r>
            <a:r>
              <a:rPr lang="ru-RU" dirty="0" err="1"/>
              <a:t>негативними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 </a:t>
            </a:r>
            <a:r>
              <a:rPr lang="ru-RU" dirty="0" err="1"/>
              <a:t>Порада</a:t>
            </a:r>
            <a:r>
              <a:rPr lang="ru-RU" dirty="0"/>
              <a:t>: </a:t>
            </a:r>
            <a:r>
              <a:rPr lang="ru-RU" dirty="0" err="1"/>
              <a:t>дотримуйтесь</a:t>
            </a:r>
            <a:r>
              <a:rPr lang="ru-RU" dirty="0"/>
              <a:t> </a:t>
            </a:r>
            <a:r>
              <a:rPr lang="ru-RU" dirty="0" err="1"/>
              <a:t>сценарію</a:t>
            </a:r>
            <a:r>
              <a:rPr lang="ru-RU" dirty="0"/>
              <a:t>;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послухають</a:t>
            </a:r>
            <a:r>
              <a:rPr lang="ru-RU" dirty="0"/>
              <a:t> </a:t>
            </a:r>
            <a:r>
              <a:rPr lang="ru-RU" dirty="0" err="1"/>
              <a:t>Вашому</a:t>
            </a:r>
            <a:r>
              <a:rPr lang="ru-RU" dirty="0"/>
              <a:t> </a:t>
            </a:r>
            <a:r>
              <a:rPr lang="ru-RU" dirty="0" err="1"/>
              <a:t>невдалому</a:t>
            </a:r>
            <a:r>
              <a:rPr lang="ru-RU" dirty="0"/>
              <a:t> </a:t>
            </a:r>
            <a:r>
              <a:rPr lang="ru-RU" dirty="0" err="1"/>
              <a:t>побаченні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час.</a:t>
            </a:r>
            <a:endParaRPr lang="ru-UA" dirty="0"/>
          </a:p>
          <a:p>
            <a:r>
              <a:rPr lang="ru-RU" dirty="0"/>
              <a:t>  Скептик не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на </a:t>
            </a:r>
            <a:r>
              <a:rPr lang="ru-RU" dirty="0" err="1"/>
              <a:t>зустрічі</a:t>
            </a:r>
            <a:r>
              <a:rPr lang="ru-RU" dirty="0"/>
              <a:t> і,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нічим</a:t>
            </a:r>
            <a:r>
              <a:rPr lang="ru-RU" dirty="0"/>
              <a:t> не </a:t>
            </a:r>
            <a:r>
              <a:rPr lang="ru-RU" dirty="0" err="1"/>
              <a:t>допомагає</a:t>
            </a:r>
            <a:r>
              <a:rPr lang="ru-RU" dirty="0"/>
              <a:t>. Або </a:t>
            </a:r>
            <a:r>
              <a:rPr lang="ru-RU" dirty="0" err="1"/>
              <a:t>ви</a:t>
            </a:r>
            <a:r>
              <a:rPr lang="ru-RU" dirty="0"/>
              <a:t> тут,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грати</a:t>
            </a:r>
            <a:r>
              <a:rPr lang="ru-RU" dirty="0"/>
              <a:t> за правилами.</a:t>
            </a:r>
            <a:endParaRPr lang="ru-UA" dirty="0"/>
          </a:p>
          <a:p>
            <a:r>
              <a:rPr lang="ru-RU" dirty="0"/>
              <a:t>  Тихоня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хтось</a:t>
            </a:r>
            <a:r>
              <a:rPr lang="ru-RU" dirty="0"/>
              <a:t> </a:t>
            </a:r>
            <a:r>
              <a:rPr lang="ru-RU" dirty="0" err="1"/>
              <a:t>трохи</a:t>
            </a:r>
            <a:r>
              <a:rPr lang="ru-RU" dirty="0"/>
              <a:t> </a:t>
            </a:r>
            <a:r>
              <a:rPr lang="ru-RU" dirty="0" err="1"/>
              <a:t>сором'язливий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виступити</a:t>
            </a:r>
            <a:r>
              <a:rPr lang="ru-RU" dirty="0"/>
              <a:t>. Правило: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той </a:t>
            </a:r>
            <a:r>
              <a:rPr lang="ru-RU" dirty="0" err="1"/>
              <a:t>випадок</a:t>
            </a:r>
            <a:r>
              <a:rPr lang="ru-RU" dirty="0"/>
              <a:t>, коли </a:t>
            </a:r>
            <a:r>
              <a:rPr lang="ru-RU" dirty="0" err="1"/>
              <a:t>мовчання</a:t>
            </a:r>
            <a:r>
              <a:rPr lang="ru-RU" dirty="0"/>
              <a:t> золото.</a:t>
            </a:r>
            <a:endParaRPr lang="ru-UA" dirty="0"/>
          </a:p>
          <a:p>
            <a:r>
              <a:rPr lang="ru-RU" dirty="0"/>
              <a:t>  </a:t>
            </a:r>
            <a:r>
              <a:rPr lang="ru-RU" dirty="0" err="1"/>
              <a:t>Футуристи</a:t>
            </a:r>
            <a:r>
              <a:rPr lang="ru-RU" dirty="0"/>
              <a:t> -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зазирнути</a:t>
            </a:r>
            <a:r>
              <a:rPr lang="ru-RU" dirty="0"/>
              <a:t> в </a:t>
            </a:r>
            <a:r>
              <a:rPr lang="ru-RU" dirty="0" err="1"/>
              <a:t>майбутнє</a:t>
            </a:r>
            <a:r>
              <a:rPr lang="ru-RU" dirty="0"/>
              <a:t>, </a:t>
            </a:r>
            <a:r>
              <a:rPr lang="ru-RU" dirty="0" err="1"/>
              <a:t>натомість</a:t>
            </a:r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зосередитися</a:t>
            </a:r>
            <a:r>
              <a:rPr lang="ru-RU" dirty="0"/>
              <a:t> тут і зараз. </a:t>
            </a:r>
            <a:r>
              <a:rPr lang="ru-RU" dirty="0" err="1"/>
              <a:t>Залишіть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концепти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продукту </a:t>
            </a:r>
            <a:r>
              <a:rPr lang="ru-RU" dirty="0" err="1"/>
              <a:t>зосередьтеся</a:t>
            </a:r>
            <a:r>
              <a:rPr lang="ru-RU" dirty="0"/>
              <a:t> на </a:t>
            </a:r>
            <a:r>
              <a:rPr lang="ru-RU" dirty="0" err="1"/>
              <a:t>наступному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/>
              <a:t>  </a:t>
            </a:r>
            <a:r>
              <a:rPr lang="ru-RU" dirty="0" err="1"/>
              <a:t>Непроханий</a:t>
            </a:r>
            <a:r>
              <a:rPr lang="ru-RU" dirty="0"/>
              <a:t> </a:t>
            </a:r>
            <a:r>
              <a:rPr lang="ru-RU" dirty="0" err="1"/>
              <a:t>помічник</a:t>
            </a:r>
            <a:r>
              <a:rPr lang="ru-RU" dirty="0"/>
              <a:t> — будь-</a:t>
            </a:r>
            <a:r>
              <a:rPr lang="ru-RU" dirty="0" err="1"/>
              <a:t>хто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стендап-</a:t>
            </a:r>
            <a:r>
              <a:rPr lang="ru-RU" dirty="0" err="1"/>
              <a:t>зустріч</a:t>
            </a:r>
            <a:r>
              <a:rPr lang="ru-RU" dirty="0"/>
              <a:t>, </a:t>
            </a:r>
            <a:r>
              <a:rPr lang="ru-RU" dirty="0" err="1"/>
              <a:t>вирішуючи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r>
              <a:rPr lang="ru-RU" dirty="0" err="1"/>
              <a:t>Заохочуйте</a:t>
            </a:r>
            <a:r>
              <a:rPr lang="ru-RU" dirty="0"/>
              <a:t>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проблем, але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пробувати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 err="1"/>
              <a:t>Слідкуйте</a:t>
            </a:r>
            <a:r>
              <a:rPr lang="ru-RU" dirty="0"/>
              <a:t> за такими </a:t>
            </a:r>
            <a:r>
              <a:rPr lang="ru-RU" dirty="0" err="1"/>
              <a:t>порушниками</a:t>
            </a:r>
            <a:r>
              <a:rPr lang="ru-RU" dirty="0"/>
              <a:t>, особливо за </a:t>
            </a:r>
            <a:r>
              <a:rPr lang="ru-RU" dirty="0" err="1"/>
              <a:t>тими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виявляє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рис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списку.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43420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49620-5918-467A-9AB0-792E2AF5F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54FDF-1DC6-4A79-9809-7FD8D429C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/>
              <a:t>ОГЛЯД ПІДСУМКІВ</a:t>
            </a:r>
            <a:endParaRPr lang="ru-UA" dirty="0"/>
          </a:p>
          <a:p>
            <a:r>
              <a:rPr lang="ru-RU" dirty="0" err="1"/>
              <a:t>Огляд</a:t>
            </a:r>
            <a:r>
              <a:rPr lang="ru-RU" dirty="0"/>
              <a:t> продукту,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відомий</a:t>
            </a:r>
            <a:r>
              <a:rPr lang="ru-RU" dirty="0"/>
              <a:t> як </a:t>
            </a:r>
            <a:r>
              <a:rPr lang="ru-RU" dirty="0" err="1"/>
              <a:t>огляд</a:t>
            </a:r>
            <a:r>
              <a:rPr lang="ru-RU" dirty="0"/>
              <a:t> спринту, є </a:t>
            </a:r>
            <a:r>
              <a:rPr lang="ru-RU" dirty="0" err="1"/>
              <a:t>можливістю</a:t>
            </a:r>
            <a:r>
              <a:rPr lang="ru-RU" dirty="0"/>
              <a:t> для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 плоди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праць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товару. Є </a:t>
            </a:r>
            <a:r>
              <a:rPr lang="ru-RU" dirty="0" err="1"/>
              <a:t>багато</a:t>
            </a:r>
            <a:r>
              <a:rPr lang="ru-RU" dirty="0"/>
              <a:t> думок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повинен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але, по </a:t>
            </a:r>
            <a:r>
              <a:rPr lang="ru-RU" dirty="0" err="1"/>
              <a:t>суті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життєво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команда </a:t>
            </a:r>
            <a:r>
              <a:rPr lang="ru-RU" dirty="0" err="1"/>
              <a:t>зробила</a:t>
            </a:r>
            <a:r>
              <a:rPr lang="ru-RU" dirty="0"/>
              <a:t>. </a:t>
            </a:r>
            <a:r>
              <a:rPr lang="ru-RU" dirty="0" err="1"/>
              <a:t>Зворотній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служить таким </a:t>
            </a:r>
            <a:r>
              <a:rPr lang="ru-RU" dirty="0" err="1"/>
              <a:t>цілям</a:t>
            </a:r>
            <a:r>
              <a:rPr lang="ru-RU" dirty="0"/>
              <a:t>:</a:t>
            </a:r>
            <a:endParaRPr lang="ru-UA" dirty="0"/>
          </a:p>
          <a:p>
            <a:r>
              <a:rPr lang="ru-RU" dirty="0" err="1"/>
              <a:t>Полегшення</a:t>
            </a:r>
            <a:r>
              <a:rPr lang="ru-RU" dirty="0"/>
              <a:t> контролю над </a:t>
            </a:r>
            <a:r>
              <a:rPr lang="ru-RU" dirty="0" err="1"/>
              <a:t>випуском</a:t>
            </a:r>
            <a:r>
              <a:rPr lang="ru-RU" dirty="0"/>
              <a:t> продукту: команда </a:t>
            </a:r>
            <a:r>
              <a:rPr lang="ru-RU" dirty="0" err="1"/>
              <a:t>знає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роблять</a:t>
            </a:r>
            <a:r>
              <a:rPr lang="ru-RU" dirty="0"/>
              <a:t>, </a:t>
            </a:r>
            <a:r>
              <a:rPr lang="ru-RU" dirty="0" err="1"/>
              <a:t>докорінно</a:t>
            </a:r>
            <a:r>
              <a:rPr lang="ru-RU" dirty="0"/>
              <a:t> </a:t>
            </a:r>
            <a:r>
              <a:rPr lang="ru-RU" dirty="0" err="1"/>
              <a:t>вірним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: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спринту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обговорити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/>
              <a:t>¦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: </a:t>
            </a:r>
            <a:r>
              <a:rPr lang="ru-RU" dirty="0" err="1"/>
              <a:t>вже</a:t>
            </a:r>
            <a:r>
              <a:rPr lang="ru-RU" dirty="0"/>
              <a:t> на </a:t>
            </a:r>
            <a:r>
              <a:rPr lang="ru-RU" dirty="0" err="1"/>
              <a:t>ранній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вони </a:t>
            </a:r>
            <a:r>
              <a:rPr lang="ru-RU" dirty="0" err="1"/>
              <a:t>бачать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отримають</a:t>
            </a:r>
            <a:r>
              <a:rPr lang="ru-RU" dirty="0"/>
              <a:t>!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39852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E8DDFE-DDDA-4468-ACAA-9D374BC19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E845AB-51E2-4F41-9044-20CFC8014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Наприкінці</a:t>
            </a:r>
            <a:r>
              <a:rPr lang="ru-RU" dirty="0"/>
              <a:t> кожного спринту, як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</a:t>
            </a:r>
            <a:r>
              <a:rPr lang="ru-RU" dirty="0" err="1"/>
              <a:t>закінчено</a:t>
            </a:r>
            <a:r>
              <a:rPr lang="ru-RU" dirty="0"/>
              <a:t> і </a:t>
            </a:r>
            <a:r>
              <a:rPr lang="ru-RU" dirty="0" err="1"/>
              <a:t>Власник</a:t>
            </a:r>
            <a:r>
              <a:rPr lang="ru-RU" dirty="0"/>
              <a:t> продукту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зацікавлені</a:t>
            </a:r>
            <a:r>
              <a:rPr lang="ru-RU" dirty="0"/>
              <a:t> </a:t>
            </a:r>
            <a:r>
              <a:rPr lang="ru-RU" dirty="0" err="1"/>
              <a:t>йдуть</a:t>
            </a:r>
            <a:r>
              <a:rPr lang="ru-RU" dirty="0"/>
              <a:t>, </a:t>
            </a:r>
            <a:r>
              <a:rPr lang="ru-RU" dirty="0" err="1"/>
              <a:t>задоволені</a:t>
            </a:r>
            <a:r>
              <a:rPr lang="ru-RU" dirty="0"/>
              <a:t>, команда </a:t>
            </a:r>
            <a:r>
              <a:rPr lang="ru-RU" dirty="0" err="1"/>
              <a:t>збирається</a:t>
            </a:r>
            <a:r>
              <a:rPr lang="ru-RU" dirty="0"/>
              <a:t> разом,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обговорити</a:t>
            </a:r>
            <a:r>
              <a:rPr lang="ru-RU" dirty="0"/>
              <a:t> </a:t>
            </a:r>
            <a:r>
              <a:rPr lang="ru-RU" dirty="0" err="1"/>
              <a:t>минулу</a:t>
            </a:r>
            <a:r>
              <a:rPr lang="ru-RU" dirty="0"/>
              <a:t> роботу.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"ретроспектива", і вона проводиться </a:t>
            </a:r>
            <a:r>
              <a:rPr lang="ru-RU" dirty="0" err="1"/>
              <a:t>неодмінно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пройшло</a:t>
            </a:r>
            <a:r>
              <a:rPr lang="ru-RU" dirty="0"/>
              <a:t> точно </a:t>
            </a:r>
            <a:r>
              <a:rPr lang="ru-RU" dirty="0" err="1"/>
              <a:t>відповідно</a:t>
            </a:r>
            <a:r>
              <a:rPr lang="ru-RU" dirty="0"/>
              <a:t> до плану.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почерпнути</a:t>
            </a:r>
            <a:r>
              <a:rPr lang="ru-RU" dirty="0"/>
              <a:t> як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, так і з гладко </a:t>
            </a:r>
            <a:r>
              <a:rPr lang="ru-RU" dirty="0" err="1"/>
              <a:t>минулої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Ніколи</a:t>
            </a:r>
            <a:r>
              <a:rPr lang="ru-RU" dirty="0"/>
              <a:t> не припускайте,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марна</a:t>
            </a:r>
            <a:r>
              <a:rPr lang="ru-RU" dirty="0"/>
              <a:t> трата часу, і не </a:t>
            </a:r>
            <a:r>
              <a:rPr lang="ru-RU" dirty="0" err="1"/>
              <a:t>кидайтеся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в </a:t>
            </a:r>
            <a:r>
              <a:rPr lang="ru-RU" dirty="0" err="1"/>
              <a:t>наступний</a:t>
            </a:r>
            <a:r>
              <a:rPr lang="ru-RU" dirty="0"/>
              <a:t> спринт.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52558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C0470-47C7-4F59-B533-A27CEC72F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93E9CF-0BDF-48E2-B256-B84BCCD03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ДІЯ</a:t>
            </a:r>
            <a:endParaRPr lang="ru-UA" dirty="0"/>
          </a:p>
          <a:p>
            <a:r>
              <a:rPr lang="ru-RU" dirty="0" err="1"/>
              <a:t>Обговоріть</a:t>
            </a:r>
            <a:r>
              <a:rPr lang="ru-RU" dirty="0"/>
              <a:t> теми в порядку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та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чіткий</a:t>
            </a:r>
            <a:r>
              <a:rPr lang="ru-RU" dirty="0"/>
              <a:t> план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кожної</a:t>
            </a:r>
            <a:r>
              <a:rPr lang="ru-RU" dirty="0"/>
              <a:t> теми, </a:t>
            </a:r>
            <a:r>
              <a:rPr lang="ru-RU" dirty="0" err="1"/>
              <a:t>призначивши</a:t>
            </a:r>
            <a:r>
              <a:rPr lang="ru-RU" dirty="0"/>
              <a:t> члена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буде за </a:t>
            </a:r>
            <a:r>
              <a:rPr lang="ru-RU" dirty="0" err="1"/>
              <a:t>цей</a:t>
            </a:r>
            <a:r>
              <a:rPr lang="ru-RU" dirty="0"/>
              <a:t> план </a:t>
            </a:r>
            <a:r>
              <a:rPr lang="ru-RU" dirty="0" err="1"/>
              <a:t>відповідальний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член </a:t>
            </a:r>
            <a:r>
              <a:rPr lang="ru-RU" dirty="0" err="1"/>
              <a:t>команди</a:t>
            </a:r>
            <a:r>
              <a:rPr lang="ru-RU" dirty="0"/>
              <a:t> повинен </a:t>
            </a:r>
            <a:r>
              <a:rPr lang="ru-RU" dirty="0" err="1"/>
              <a:t>поодинці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проблему, </a:t>
            </a:r>
            <a:r>
              <a:rPr lang="ru-RU" dirty="0" err="1"/>
              <a:t>він</a:t>
            </a:r>
            <a:r>
              <a:rPr lang="ru-RU" dirty="0"/>
              <a:t> просто </a:t>
            </a:r>
            <a:r>
              <a:rPr lang="ru-RU" dirty="0" err="1"/>
              <a:t>стежить</a:t>
            </a:r>
            <a:r>
              <a:rPr lang="ru-RU" dirty="0"/>
              <a:t> за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план так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виконувався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3372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1BCFD-B733-40F5-A833-B2E90D15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7211E-5F65-4506-81CE-637A35562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Журнал </a:t>
            </a:r>
            <a:r>
              <a:rPr lang="ru-RU" b="1" i="1" dirty="0" err="1"/>
              <a:t>вимог</a:t>
            </a:r>
            <a:r>
              <a:rPr lang="ru-RU" b="1" i="1" dirty="0"/>
              <a:t> продукту</a:t>
            </a:r>
            <a:endParaRPr lang="ru-UA" dirty="0"/>
          </a:p>
          <a:p>
            <a:r>
              <a:rPr lang="ru-RU" dirty="0"/>
              <a:t>Журнал </a:t>
            </a:r>
            <a:r>
              <a:rPr lang="ru-RU" dirty="0" err="1"/>
              <a:t>вимог</a:t>
            </a:r>
            <a:r>
              <a:rPr lang="ru-RU" dirty="0"/>
              <a:t> продукту (</a:t>
            </a:r>
            <a:r>
              <a:rPr lang="ru-RU" dirty="0" err="1"/>
              <a:t>беклог</a:t>
            </a:r>
            <a:r>
              <a:rPr lang="ru-RU" dirty="0"/>
              <a:t> продукту) – </a:t>
            </a:r>
            <a:r>
              <a:rPr lang="ru-RU" dirty="0" err="1"/>
              <a:t>це</a:t>
            </a:r>
            <a:r>
              <a:rPr lang="ru-RU" dirty="0"/>
              <a:t> список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втілити</a:t>
            </a:r>
            <a:r>
              <a:rPr lang="ru-RU" dirty="0"/>
              <a:t> у </a:t>
            </a:r>
            <a:r>
              <a:rPr lang="ru-RU" dirty="0" err="1"/>
              <a:t>продукті</a:t>
            </a:r>
            <a:r>
              <a:rPr lang="ru-RU" dirty="0"/>
              <a:t>;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списком </a:t>
            </a:r>
            <a:r>
              <a:rPr lang="ru-RU" dirty="0" err="1"/>
              <a:t>бажань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журнал служить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продукту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донесені</a:t>
            </a:r>
            <a:r>
              <a:rPr lang="ru-RU" dirty="0"/>
              <a:t> до </a:t>
            </a:r>
            <a:r>
              <a:rPr lang="ru-RU" dirty="0" err="1"/>
              <a:t>команди</a:t>
            </a:r>
            <a:r>
              <a:rPr lang="ru-RU" dirty="0"/>
              <a:t> у </a:t>
            </a:r>
            <a:r>
              <a:rPr lang="ru-RU" dirty="0" err="1"/>
              <a:t>чіткому</a:t>
            </a:r>
            <a:r>
              <a:rPr lang="ru-RU" dirty="0"/>
              <a:t>, ясному та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доступний</a:t>
            </a:r>
            <a:r>
              <a:rPr lang="ru-RU" dirty="0"/>
              <a:t> формат.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знадобитися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роботи</a:t>
            </a:r>
            <a:r>
              <a:rPr lang="ru-RU" dirty="0"/>
              <a:t>, —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а 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побажання</a:t>
            </a:r>
            <a:r>
              <a:rPr lang="ru-RU" dirty="0"/>
              <a:t>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302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ACA08-217D-43E7-8689-D760A7FE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312247-7685-4198-B2CB-EE71C8519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Журнал </a:t>
            </a:r>
            <a:r>
              <a:rPr lang="ru-RU" b="1" i="1" dirty="0" err="1"/>
              <a:t>вимог</a:t>
            </a:r>
            <a:r>
              <a:rPr lang="ru-RU" b="1" i="1" dirty="0"/>
              <a:t> спринту</a:t>
            </a:r>
            <a:endParaRPr lang="ru-UA" dirty="0"/>
          </a:p>
          <a:p>
            <a:r>
              <a:rPr lang="ru-RU" dirty="0" err="1"/>
              <a:t>Під</a:t>
            </a:r>
            <a:r>
              <a:rPr lang="ru-RU" dirty="0"/>
              <a:t> час кожного спринту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потрібен</a:t>
            </a:r>
            <a:r>
              <a:rPr lang="ru-RU" dirty="0"/>
              <a:t> </a:t>
            </a:r>
            <a:r>
              <a:rPr lang="ru-RU" dirty="0" err="1"/>
              <a:t>чіткий</a:t>
            </a:r>
            <a:r>
              <a:rPr lang="ru-RU" dirty="0"/>
              <a:t> план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Власник</a:t>
            </a:r>
            <a:r>
              <a:rPr lang="ru-RU" dirty="0"/>
              <a:t> продукту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журналу </a:t>
            </a:r>
            <a:r>
              <a:rPr lang="ru-RU" dirty="0" err="1"/>
              <a:t>вимог</a:t>
            </a:r>
            <a:r>
              <a:rPr lang="ru-RU" dirty="0"/>
              <a:t> продукту, але </a:t>
            </a:r>
            <a:r>
              <a:rPr lang="ru-RU" dirty="0" err="1"/>
              <a:t>саме</a:t>
            </a:r>
            <a:r>
              <a:rPr lang="ru-RU" dirty="0"/>
              <a:t> члени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вирішують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і в </a:t>
            </a:r>
            <a:r>
              <a:rPr lang="ru-RU" dirty="0" err="1"/>
              <a:t>якому</a:t>
            </a:r>
            <a:r>
              <a:rPr lang="ru-RU" dirty="0"/>
              <a:t> порядку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включені</a:t>
            </a:r>
            <a:r>
              <a:rPr lang="ru-RU" dirty="0"/>
              <a:t> до спринту. Журнал </a:t>
            </a:r>
            <a:r>
              <a:rPr lang="ru-RU" dirty="0" err="1"/>
              <a:t>вимог</a:t>
            </a:r>
            <a:r>
              <a:rPr lang="ru-RU" dirty="0"/>
              <a:t> спринту (</a:t>
            </a:r>
            <a:r>
              <a:rPr lang="ru-RU" dirty="0" err="1"/>
              <a:t>белог</a:t>
            </a:r>
            <a:r>
              <a:rPr lang="ru-RU" dirty="0"/>
              <a:t> спринту) - </a:t>
            </a:r>
            <a:r>
              <a:rPr lang="ru-RU" dirty="0" err="1"/>
              <a:t>це</a:t>
            </a:r>
            <a:r>
              <a:rPr lang="ru-RU" dirty="0"/>
              <a:t> список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розташованих</a:t>
            </a:r>
            <a:r>
              <a:rPr lang="ru-RU" dirty="0"/>
              <a:t> по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та з того,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реалізовані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/>
              <a:t> час спринту.</a:t>
            </a:r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74089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/>
          <a:lstStyle/>
          <a:p>
            <a:r>
              <a:rPr lang="ru-RU" sz="2800" dirty="0" err="1"/>
              <a:t>Скрам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b="1" dirty="0" err="1"/>
              <a:t>фреймворк</a:t>
            </a:r>
            <a:r>
              <a:rPr lang="ru-RU" sz="2800" dirty="0"/>
              <a:t>, за </a:t>
            </a:r>
            <a:r>
              <a:rPr lang="ru-RU" sz="2800" dirty="0" err="1"/>
              <a:t>допомогою</a:t>
            </a:r>
            <a:r>
              <a:rPr lang="ru-RU" sz="2800" dirty="0"/>
              <a:t> </a:t>
            </a:r>
            <a:r>
              <a:rPr lang="ru-RU" sz="2800" dirty="0" err="1"/>
              <a:t>якого</a:t>
            </a:r>
            <a:r>
              <a:rPr lang="ru-RU" sz="2800" dirty="0"/>
              <a:t> люди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вирішувати</a:t>
            </a:r>
            <a:r>
              <a:rPr lang="ru-RU" sz="2800" dirty="0"/>
              <a:t> </a:t>
            </a:r>
            <a:r>
              <a:rPr lang="ru-RU" sz="2800" dirty="0" err="1"/>
              <a:t>складні</a:t>
            </a:r>
            <a:r>
              <a:rPr lang="ru-RU" sz="2800" dirty="0"/>
              <a:t> </a:t>
            </a:r>
            <a:r>
              <a:rPr lang="ru-RU" sz="2800" dirty="0" err="1"/>
              <a:t>проблеми</a:t>
            </a:r>
            <a:r>
              <a:rPr lang="ru-RU" sz="2800" dirty="0"/>
              <a:t> та </a:t>
            </a:r>
            <a:r>
              <a:rPr lang="ru-RU" sz="2800" dirty="0" err="1"/>
              <a:t>організовувати</a:t>
            </a:r>
            <a:r>
              <a:rPr lang="ru-RU" sz="2800" dirty="0"/>
              <a:t> </a:t>
            </a:r>
            <a:r>
              <a:rPr lang="ru-RU" sz="2800" dirty="0" err="1"/>
              <a:t>випуск</a:t>
            </a:r>
            <a:r>
              <a:rPr lang="ru-RU" sz="2800" dirty="0"/>
              <a:t> продукту продуктивно, креативно та з </a:t>
            </a:r>
            <a:r>
              <a:rPr lang="ru-RU" sz="2800" dirty="0" err="1"/>
              <a:t>найбільшою</a:t>
            </a:r>
            <a:r>
              <a:rPr lang="ru-RU" sz="2800" dirty="0"/>
              <a:t> </a:t>
            </a:r>
            <a:r>
              <a:rPr lang="ru-RU" sz="2800" dirty="0" err="1"/>
              <a:t>вигодою</a:t>
            </a:r>
            <a:r>
              <a:rPr lang="ru-RU" sz="2800" dirty="0"/>
              <a:t>.</a:t>
            </a:r>
          </a:p>
          <a:p>
            <a:endParaRPr lang="ru-RU" sz="2800" dirty="0"/>
          </a:p>
          <a:p>
            <a:r>
              <a:rPr lang="ru-RU" sz="2800" b="1" u="sng" dirty="0" err="1"/>
              <a:t>Керуйте</a:t>
            </a:r>
            <a:r>
              <a:rPr lang="ru-RU" sz="2800" b="1" u="sng" dirty="0"/>
              <a:t> не часом, а </a:t>
            </a:r>
            <a:r>
              <a:rPr lang="ru-RU" sz="2800" b="1" u="sng" dirty="0" err="1"/>
              <a:t>пріоритетами</a:t>
            </a:r>
            <a:r>
              <a:rPr lang="ru-RU" sz="2800" b="1" u="sng" dirty="0"/>
              <a:t>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Основні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принципи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Маніфесту</a:t>
            </a:r>
            <a:r>
              <a:rPr lang="ru-RU" sz="3200" b="1" dirty="0">
                <a:effectLst/>
              </a:rPr>
              <a:t> </a:t>
            </a:r>
            <a:r>
              <a:rPr lang="en-US" sz="3200" b="1" dirty="0">
                <a:effectLst/>
              </a:rPr>
              <a:t>Agile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Найвищим</a:t>
            </a:r>
            <a:r>
              <a:rPr lang="ru-RU" dirty="0"/>
              <a:t> </a:t>
            </a:r>
            <a:r>
              <a:rPr lang="ru-RU" dirty="0" err="1"/>
              <a:t>пріоритетом</a:t>
            </a:r>
            <a:r>
              <a:rPr lang="ru-RU" dirty="0"/>
              <a:t> для нас є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замовника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регулярній</a:t>
            </a:r>
            <a:r>
              <a:rPr lang="ru-RU" dirty="0"/>
              <a:t> та </a:t>
            </a:r>
            <a:r>
              <a:rPr lang="ru-RU" dirty="0" err="1"/>
              <a:t>ранній</a:t>
            </a:r>
            <a:r>
              <a:rPr lang="ru-RU" dirty="0"/>
              <a:t> </a:t>
            </a:r>
            <a:r>
              <a:rPr lang="ru-RU" dirty="0" err="1"/>
              <a:t>поставці</a:t>
            </a:r>
            <a:r>
              <a:rPr lang="ru-RU" dirty="0"/>
              <a:t> </a:t>
            </a:r>
            <a:r>
              <a:rPr lang="ru-RU" dirty="0" err="1"/>
              <a:t>цінного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вітається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на </a:t>
            </a:r>
            <a:r>
              <a:rPr lang="ru-RU" dirty="0" err="1"/>
              <a:t>пізніх</a:t>
            </a:r>
            <a:r>
              <a:rPr lang="ru-RU" dirty="0"/>
              <a:t> </a:t>
            </a:r>
            <a:r>
              <a:rPr lang="ru-RU" dirty="0" err="1"/>
              <a:t>стадіях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 </a:t>
            </a:r>
            <a:r>
              <a:rPr lang="en-US" dirty="0"/>
              <a:t>Agile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 </a:t>
            </a:r>
            <a:r>
              <a:rPr lang="ru-RU" dirty="0" err="1"/>
              <a:t>конкурентної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Працюючий</a:t>
            </a:r>
            <a:r>
              <a:rPr lang="ru-RU" dirty="0"/>
              <a:t> продукт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випускати</a:t>
            </a:r>
            <a:r>
              <a:rPr lang="ru-RU" dirty="0"/>
              <a:t> </a:t>
            </a:r>
            <a:r>
              <a:rPr lang="ru-RU" dirty="0" err="1"/>
              <a:t>якнайчастіше</a:t>
            </a:r>
            <a:r>
              <a:rPr lang="ru-RU" dirty="0"/>
              <a:t>, з </a:t>
            </a:r>
            <a:r>
              <a:rPr lang="ru-RU" dirty="0" err="1"/>
              <a:t>періодичністю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 до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dirty="0" err="1"/>
              <a:t>Самоорганізовані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endParaRPr lang="ru-RU" b="1" dirty="0"/>
          </a:p>
          <a:p>
            <a:r>
              <a:rPr lang="ru-RU" dirty="0" err="1"/>
              <a:t>самоврядної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яка </a:t>
            </a:r>
            <a:r>
              <a:rPr lang="ru-RU" dirty="0" err="1"/>
              <a:t>необхідна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Три </a:t>
            </a:r>
            <a:r>
              <a:rPr lang="ru-RU" b="1" dirty="0" err="1"/>
              <a:t>ролі</a:t>
            </a:r>
            <a:r>
              <a:rPr lang="ru-RU" b="1" dirty="0"/>
              <a:t> </a:t>
            </a:r>
            <a:r>
              <a:rPr lang="ru-RU" dirty="0"/>
              <a:t>у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endParaRPr lang="ru-RU" dirty="0"/>
          </a:p>
          <a:p>
            <a:r>
              <a:rPr lang="ru-RU" dirty="0" err="1"/>
              <a:t>Власник</a:t>
            </a:r>
            <a:r>
              <a:rPr lang="ru-RU" dirty="0"/>
              <a:t> продукту</a:t>
            </a:r>
          </a:p>
          <a:p>
            <a:r>
              <a:rPr lang="ru-RU" dirty="0" err="1"/>
              <a:t>Скрам-майстер</a:t>
            </a:r>
            <a:endParaRPr lang="ru-RU" dirty="0"/>
          </a:p>
          <a:p>
            <a:r>
              <a:rPr lang="ru-RU" dirty="0"/>
              <a:t>команда </a:t>
            </a:r>
            <a:r>
              <a:rPr lang="ru-RU" dirty="0" err="1"/>
              <a:t>розробки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i="1" dirty="0" err="1"/>
              <a:t>Власник</a:t>
            </a:r>
            <a:r>
              <a:rPr lang="ru-RU" b="1" i="1" dirty="0"/>
              <a:t> продукту (</a:t>
            </a:r>
            <a:r>
              <a:rPr lang="en-US" b="1" i="1" dirty="0"/>
              <a:t>Product Owner, PO) </a:t>
            </a:r>
            <a:r>
              <a:rPr lang="ru-RU" dirty="0" err="1"/>
              <a:t>одноосібно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, у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суть проекту і як повинен </a:t>
            </a:r>
            <a:r>
              <a:rPr lang="ru-RU" dirty="0" err="1"/>
              <a:t>виглядати</a:t>
            </a:r>
            <a:r>
              <a:rPr lang="ru-RU" dirty="0"/>
              <a:t> </a:t>
            </a:r>
            <a:r>
              <a:rPr lang="ru-RU" dirty="0" err="1"/>
              <a:t>кінцевий</a:t>
            </a:r>
            <a:r>
              <a:rPr lang="ru-RU" dirty="0"/>
              <a:t> результат.</a:t>
            </a:r>
          </a:p>
          <a:p>
            <a:endParaRPr lang="ru-RU" dirty="0"/>
          </a:p>
          <a:p>
            <a:r>
              <a:rPr lang="ru-RU" dirty="0" err="1"/>
              <a:t>Власник</a:t>
            </a:r>
            <a:r>
              <a:rPr lang="ru-RU" dirty="0"/>
              <a:t> продукту </a:t>
            </a:r>
            <a:r>
              <a:rPr lang="ru-RU" dirty="0" err="1"/>
              <a:t>втілює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як </a:t>
            </a:r>
            <a:r>
              <a:rPr lang="ru-RU" dirty="0" err="1"/>
              <a:t>бізнесмена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спонсорує</a:t>
            </a:r>
            <a:r>
              <a:rPr lang="ru-RU" dirty="0"/>
              <a:t> проект, так і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  <a:r>
              <a:rPr lang="ru-RU" dirty="0" err="1"/>
              <a:t>Стратегічно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</a:t>
            </a:r>
            <a:r>
              <a:rPr lang="ru-RU" dirty="0" err="1"/>
              <a:t>концентруються</a:t>
            </a:r>
            <a:r>
              <a:rPr lang="ru-RU" dirty="0"/>
              <a:t> тут.</a:t>
            </a: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ru-RU" b="1" i="1" dirty="0" err="1"/>
              <a:t>Скрам-майстер</a:t>
            </a:r>
            <a:r>
              <a:rPr lang="ru-RU" dirty="0"/>
              <a:t> –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організатор</a:t>
            </a:r>
            <a:r>
              <a:rPr lang="ru-RU" dirty="0"/>
              <a:t> проекту.</a:t>
            </a:r>
          </a:p>
          <a:p>
            <a:pPr algn="l"/>
            <a:endParaRPr lang="ru-RU" dirty="0"/>
          </a:p>
          <a:p>
            <a:pPr algn="l"/>
            <a:r>
              <a:rPr lang="ru-RU" dirty="0" err="1"/>
              <a:t>Скрам-майстер</a:t>
            </a:r>
            <a:r>
              <a:rPr lang="ru-RU" dirty="0"/>
              <a:t> – перший </a:t>
            </a:r>
            <a:r>
              <a:rPr lang="ru-RU" dirty="0" err="1"/>
              <a:t>помічник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 з </a:t>
            </a:r>
            <a:r>
              <a:rPr lang="ru-RU" dirty="0" err="1"/>
              <a:t>власником</a:t>
            </a:r>
            <a:r>
              <a:rPr lang="ru-RU" dirty="0"/>
              <a:t> продукту, </a:t>
            </a:r>
            <a:r>
              <a:rPr lang="ru-RU" dirty="0" err="1"/>
              <a:t>піклується</a:t>
            </a:r>
            <a:r>
              <a:rPr lang="ru-RU" dirty="0"/>
              <a:t> про потреби </a:t>
            </a:r>
            <a:r>
              <a:rPr lang="ru-RU" dirty="0" err="1"/>
              <a:t>інших</a:t>
            </a:r>
            <a:r>
              <a:rPr lang="ru-RU" dirty="0"/>
              <a:t> і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проекту </a:t>
            </a:r>
            <a:r>
              <a:rPr lang="ru-RU" dirty="0" err="1"/>
              <a:t>розвиватися</a:t>
            </a:r>
            <a:r>
              <a:rPr lang="ru-RU" dirty="0"/>
              <a:t>.</a:t>
            </a:r>
          </a:p>
          <a:p>
            <a:pPr algn="l"/>
            <a:endParaRPr lang="ru-RU" dirty="0"/>
          </a:p>
          <a:p>
            <a:pPr algn="l"/>
            <a:r>
              <a:rPr lang="ru-RU" dirty="0" err="1"/>
              <a:t>Скрам-майстер</a:t>
            </a:r>
            <a:r>
              <a:rPr lang="ru-RU" dirty="0"/>
              <a:t> – </a:t>
            </a:r>
            <a:r>
              <a:rPr lang="ru-RU" dirty="0" err="1"/>
              <a:t>переговорник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самостійній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з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працюючого</a:t>
            </a:r>
            <a:r>
              <a:rPr lang="ru-RU" dirty="0"/>
              <a:t> та </a:t>
            </a:r>
            <a:r>
              <a:rPr lang="ru-RU" dirty="0" err="1"/>
              <a:t>цінного</a:t>
            </a:r>
            <a:r>
              <a:rPr lang="ru-RU" dirty="0"/>
              <a:t> продукту.</a:t>
            </a: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i="1" dirty="0"/>
              <a:t>Команда </a:t>
            </a:r>
            <a:r>
              <a:rPr lang="ru-RU" b="1" i="1" dirty="0" err="1"/>
              <a:t>розробки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двигун</a:t>
            </a:r>
            <a:r>
              <a:rPr lang="ru-RU" dirty="0"/>
              <a:t> проекту,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талановиті</a:t>
            </a:r>
            <a:r>
              <a:rPr lang="ru-RU" dirty="0"/>
              <a:t> та </a:t>
            </a:r>
            <a:r>
              <a:rPr lang="ru-RU" dirty="0" err="1"/>
              <a:t>багатопланові</a:t>
            </a:r>
            <a:r>
              <a:rPr lang="ru-RU" dirty="0"/>
              <a:t> 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на </a:t>
            </a:r>
            <a:r>
              <a:rPr lang="ru-RU" dirty="0" err="1"/>
              <a:t>випуску</a:t>
            </a:r>
            <a:r>
              <a:rPr lang="ru-RU" dirty="0"/>
              <a:t> продукту.</a:t>
            </a:r>
          </a:p>
          <a:p>
            <a:r>
              <a:rPr lang="ru-RU" dirty="0" err="1"/>
              <a:t>Ключовою</a:t>
            </a:r>
            <a:r>
              <a:rPr lang="ru-RU" dirty="0"/>
              <a:t> </a:t>
            </a:r>
            <a:r>
              <a:rPr lang="ru-RU" dirty="0" err="1"/>
              <a:t>здатністю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є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суміжними</a:t>
            </a:r>
            <a:r>
              <a:rPr lang="ru-RU" dirty="0"/>
              <a:t> </a:t>
            </a:r>
            <a:r>
              <a:rPr lang="ru-RU" dirty="0" err="1"/>
              <a:t>навичками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коли </a:t>
            </a:r>
            <a:r>
              <a:rPr lang="ru-RU" dirty="0" err="1"/>
              <a:t>хтось</a:t>
            </a:r>
            <a:r>
              <a:rPr lang="ru-RU" dirty="0"/>
              <a:t> один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роботу </a:t>
            </a:r>
            <a:r>
              <a:rPr lang="ru-RU" dirty="0" err="1"/>
              <a:t>поодинці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виникати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: члени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допомагати</a:t>
            </a:r>
            <a:r>
              <a:rPr lang="ru-RU" dirty="0"/>
              <a:t> один одному.</a:t>
            </a:r>
          </a:p>
        </p:txBody>
      </p:sp>
    </p:spTree>
    <p:extLst>
      <p:ext uri="{BB962C8B-B14F-4D97-AF65-F5344CB8AC3E}">
        <p14:creationId xmlns:p14="http://schemas.microsoft.com/office/powerpoint/2010/main" val="35014950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dirty="0"/>
              <a:t>5 </a:t>
            </a:r>
            <a:r>
              <a:rPr lang="ru-RU" b="1" dirty="0" err="1"/>
              <a:t>Скрам-подій</a:t>
            </a:r>
            <a:r>
              <a:rPr lang="ru-RU" b="1" dirty="0"/>
              <a:t>:</a:t>
            </a:r>
          </a:p>
          <a:p>
            <a:pPr algn="l"/>
            <a:r>
              <a:rPr lang="ru-RU" dirty="0"/>
              <a:t>• спринт – </a:t>
            </a:r>
            <a:r>
              <a:rPr lang="ru-RU" dirty="0" err="1"/>
              <a:t>загальний</a:t>
            </a:r>
            <a:r>
              <a:rPr lang="ru-RU" dirty="0"/>
              <a:t> цикл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планування</a:t>
            </a:r>
            <a:r>
              <a:rPr lang="ru-RU" dirty="0"/>
              <a:t> спринту – </a:t>
            </a:r>
            <a:r>
              <a:rPr lang="ru-RU" dirty="0" err="1"/>
              <a:t>відбувається</a:t>
            </a:r>
            <a:r>
              <a:rPr lang="ru-RU" dirty="0"/>
              <a:t> на початку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щоденна</a:t>
            </a:r>
            <a:r>
              <a:rPr lang="ru-RU" dirty="0"/>
              <a:t> летучка (</a:t>
            </a:r>
            <a:r>
              <a:rPr lang="ru-RU" dirty="0" err="1"/>
              <a:t>дейлі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r>
              <a:rPr lang="ru-RU" dirty="0"/>
              <a:t>) –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 (без </a:t>
            </a:r>
            <a:r>
              <a:rPr lang="ru-RU" dirty="0" err="1"/>
              <a:t>винятків</a:t>
            </a:r>
            <a:r>
              <a:rPr lang="ru-RU" dirty="0"/>
              <a:t>);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– проводиться </a:t>
            </a:r>
            <a:r>
              <a:rPr lang="ru-RU" dirty="0" err="1"/>
              <a:t>наприкінці</a:t>
            </a:r>
            <a:r>
              <a:rPr lang="ru-RU" dirty="0"/>
              <a:t> спринту;</a:t>
            </a:r>
          </a:p>
          <a:p>
            <a:pPr algn="l"/>
            <a:r>
              <a:rPr lang="ru-RU" dirty="0"/>
              <a:t>• ретроспектива – </a:t>
            </a:r>
            <a:r>
              <a:rPr lang="ru-RU" dirty="0" err="1"/>
              <a:t>підбиває</a:t>
            </a:r>
            <a:r>
              <a:rPr lang="ru-RU" dirty="0"/>
              <a:t> </a:t>
            </a:r>
            <a:r>
              <a:rPr lang="ru-RU" dirty="0" err="1"/>
              <a:t>підсумки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350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Основні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принципи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Маніфесту</a:t>
            </a:r>
            <a:r>
              <a:rPr lang="ru-RU" sz="3200" b="1" dirty="0">
                <a:effectLst/>
              </a:rPr>
              <a:t> </a:t>
            </a:r>
            <a:r>
              <a:rPr lang="en-US" sz="3200" b="1" dirty="0">
                <a:effectLst/>
              </a:rPr>
              <a:t>Agile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проекту </a:t>
            </a:r>
            <a:r>
              <a:rPr lang="ru-RU" dirty="0" err="1"/>
              <a:t>розробники</a:t>
            </a:r>
            <a:r>
              <a:rPr lang="ru-RU" dirty="0"/>
              <a:t> та </a:t>
            </a:r>
            <a:r>
              <a:rPr lang="ru-RU" dirty="0" err="1"/>
              <a:t>бізнес-представники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разом.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/>
              <a:t>Над проектом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вмотивовані</a:t>
            </a:r>
            <a:r>
              <a:rPr lang="ru-RU" dirty="0"/>
              <a:t> </a:t>
            </a:r>
            <a:r>
              <a:rPr lang="ru-RU" dirty="0" err="1"/>
              <a:t>професіонали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роботу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зроблено</a:t>
            </a:r>
            <a:r>
              <a:rPr lang="ru-RU" dirty="0"/>
              <a:t>, </a:t>
            </a:r>
            <a:r>
              <a:rPr lang="ru-RU" dirty="0" err="1"/>
              <a:t>створіть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забезпечте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та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довіртеся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практичним</a:t>
            </a:r>
            <a:r>
              <a:rPr lang="ru-RU" dirty="0"/>
              <a:t> та </a:t>
            </a:r>
            <a:r>
              <a:rPr lang="ru-RU" dirty="0" err="1"/>
              <a:t>ефективним</a:t>
            </a:r>
            <a:r>
              <a:rPr lang="ru-RU" dirty="0"/>
              <a:t> способом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як </a:t>
            </a:r>
            <a:r>
              <a:rPr lang="ru-RU" dirty="0" err="1"/>
              <a:t>із</a:t>
            </a:r>
            <a:r>
              <a:rPr lang="ru-RU" dirty="0"/>
              <a:t> самою командою, так і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 err="1"/>
              <a:t>Працююче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–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Основні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принципи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Маніфесту</a:t>
            </a:r>
            <a:r>
              <a:rPr lang="ru-RU" sz="3200" b="1" dirty="0">
                <a:effectLst/>
              </a:rPr>
              <a:t> </a:t>
            </a:r>
            <a:r>
              <a:rPr lang="en-US" sz="3200" b="1" dirty="0">
                <a:effectLst/>
              </a:rPr>
              <a:t>Agile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/>
              <a:t>• </a:t>
            </a:r>
            <a:r>
              <a:rPr lang="ru-RU" dirty="0" err="1"/>
              <a:t>Інвестори</a:t>
            </a:r>
            <a:r>
              <a:rPr lang="ru-RU" dirty="0"/>
              <a:t>, </a:t>
            </a:r>
            <a:r>
              <a:rPr lang="ru-RU" dirty="0" err="1"/>
              <a:t>розробники</a:t>
            </a:r>
            <a:r>
              <a:rPr lang="ru-RU" dirty="0"/>
              <a:t> та </a:t>
            </a:r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підтримувати</a:t>
            </a:r>
            <a:r>
              <a:rPr lang="ru-RU" dirty="0"/>
              <a:t> </a:t>
            </a:r>
            <a:r>
              <a:rPr lang="ru-RU" dirty="0" err="1"/>
              <a:t>постійний</a:t>
            </a:r>
            <a:r>
              <a:rPr lang="ru-RU" dirty="0"/>
              <a:t> ритм. </a:t>
            </a:r>
            <a:r>
              <a:rPr lang="en-US" dirty="0"/>
              <a:t>Agile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налагодити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сталий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Постійна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до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досконалості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проекту.</a:t>
            </a:r>
          </a:p>
          <a:p>
            <a:pPr algn="l"/>
            <a:r>
              <a:rPr lang="ru-RU" dirty="0"/>
              <a:t>• Простота – </a:t>
            </a:r>
            <a:r>
              <a:rPr lang="ru-RU" dirty="0" err="1"/>
              <a:t>мистецтво</a:t>
            </a:r>
            <a:r>
              <a:rPr lang="ru-RU" dirty="0"/>
              <a:t> </a:t>
            </a:r>
            <a:r>
              <a:rPr lang="ru-RU" dirty="0" err="1"/>
              <a:t>мінімізації</a:t>
            </a:r>
            <a:r>
              <a:rPr lang="ru-RU" dirty="0"/>
              <a:t> </a:t>
            </a:r>
            <a:r>
              <a:rPr lang="ru-RU" dirty="0" err="1"/>
              <a:t>зайвої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– </a:t>
            </a:r>
            <a:r>
              <a:rPr lang="ru-RU" dirty="0" err="1"/>
              <a:t>украй</a:t>
            </a:r>
            <a:r>
              <a:rPr lang="ru-RU" dirty="0"/>
              <a:t> </a:t>
            </a:r>
            <a:r>
              <a:rPr lang="ru-RU" dirty="0" err="1"/>
              <a:t>необхідна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Найкращі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архітектурні</a:t>
            </a:r>
            <a:r>
              <a:rPr lang="ru-RU" dirty="0"/>
              <a:t> та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народжуються</a:t>
            </a:r>
            <a:r>
              <a:rPr lang="ru-RU" dirty="0"/>
              <a:t> у команд,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самоорганізуються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• Команда повинна систематично </a:t>
            </a:r>
            <a:r>
              <a:rPr lang="ru-RU" dirty="0" err="1"/>
              <a:t>аналізувати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коригувати</a:t>
            </a:r>
            <a:r>
              <a:rPr lang="ru-RU" dirty="0"/>
              <a:t> стиль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Декларація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взаємозалежності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Гнучкий</a:t>
            </a:r>
            <a:r>
              <a:rPr lang="ru-RU" dirty="0"/>
              <a:t> та </a:t>
            </a:r>
            <a:r>
              <a:rPr lang="ru-RU" dirty="0" err="1"/>
              <a:t>адаптивний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зв'язаності</a:t>
            </a:r>
            <a:r>
              <a:rPr lang="ru-RU" dirty="0"/>
              <a:t> л</a:t>
            </a:r>
            <a:r>
              <a:rPr lang="ru-RU" u="sng" dirty="0"/>
              <a:t>юдей та </a:t>
            </a:r>
            <a:r>
              <a:rPr lang="ru-RU" u="sng" dirty="0" err="1"/>
              <a:t>проектів</a:t>
            </a:r>
            <a:r>
              <a:rPr lang="ru-RU" u="sng" dirty="0"/>
              <a:t> та </a:t>
            </a:r>
            <a:r>
              <a:rPr lang="ru-RU" u="sng" dirty="0" err="1"/>
              <a:t>їх</a:t>
            </a:r>
            <a:r>
              <a:rPr lang="ru-RU" u="sng" dirty="0"/>
              <a:t> </a:t>
            </a:r>
            <a:r>
              <a:rPr lang="ru-RU" u="sng" dirty="0" err="1"/>
              <a:t>вартості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Ми </a:t>
            </a:r>
            <a:r>
              <a:rPr lang="ru-RU" b="1" dirty="0" err="1"/>
              <a:t>збільшуємо</a:t>
            </a:r>
            <a:r>
              <a:rPr lang="ru-RU" b="1" dirty="0"/>
              <a:t> </a:t>
            </a:r>
            <a:r>
              <a:rPr lang="ru-RU" b="1" dirty="0" err="1"/>
              <a:t>віддачу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інвестицій</a:t>
            </a:r>
            <a:r>
              <a:rPr lang="ru-RU" b="1" dirty="0"/>
              <a:t> </a:t>
            </a:r>
            <a:r>
              <a:rPr lang="ru-RU" dirty="0"/>
              <a:t>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потреб проекту.</a:t>
            </a:r>
          </a:p>
          <a:p>
            <a:pPr algn="l"/>
            <a:r>
              <a:rPr lang="ru-RU" dirty="0"/>
              <a:t>Ми </a:t>
            </a:r>
            <a:r>
              <a:rPr lang="ru-RU" b="1" dirty="0" err="1"/>
              <a:t>забезпечуємо</a:t>
            </a:r>
            <a:r>
              <a:rPr lang="ru-RU" b="1" dirty="0"/>
              <a:t> </a:t>
            </a:r>
            <a:r>
              <a:rPr lang="ru-RU" b="1" dirty="0" err="1"/>
              <a:t>надійні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dirty="0"/>
              <a:t>, </a:t>
            </a:r>
            <a:r>
              <a:rPr lang="ru-RU" dirty="0" err="1"/>
              <a:t>залучаючи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до </a:t>
            </a:r>
            <a:r>
              <a:rPr lang="ru-RU" dirty="0" err="1"/>
              <a:t>частих</a:t>
            </a:r>
            <a:r>
              <a:rPr lang="ru-RU" dirty="0"/>
              <a:t> </a:t>
            </a:r>
            <a:r>
              <a:rPr lang="ru-RU" dirty="0" err="1"/>
              <a:t>взаємодій</a:t>
            </a:r>
            <a:r>
              <a:rPr lang="ru-RU" dirty="0"/>
              <a:t> та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над проектом.</a:t>
            </a:r>
          </a:p>
          <a:p>
            <a:pPr algn="l"/>
            <a:r>
              <a:rPr lang="ru-RU" dirty="0"/>
              <a:t>Ми </a:t>
            </a:r>
            <a:r>
              <a:rPr lang="ru-RU" b="1" dirty="0" err="1"/>
              <a:t>очікуємо</a:t>
            </a:r>
            <a:r>
              <a:rPr lang="ru-RU" b="1" dirty="0"/>
              <a:t> </a:t>
            </a:r>
            <a:r>
              <a:rPr lang="ru-RU" b="1" dirty="0" err="1"/>
              <a:t>невизначеності</a:t>
            </a:r>
            <a:r>
              <a:rPr lang="ru-RU" dirty="0"/>
              <a:t> і </a:t>
            </a:r>
            <a:r>
              <a:rPr lang="ru-RU" dirty="0" err="1"/>
              <a:t>впораємося</a:t>
            </a:r>
            <a:r>
              <a:rPr lang="ru-RU" dirty="0"/>
              <a:t> з нею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та </a:t>
            </a:r>
            <a:r>
              <a:rPr lang="ru-RU" dirty="0" err="1"/>
              <a:t>адаптації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Ми </a:t>
            </a:r>
            <a:r>
              <a:rPr lang="ru-RU" b="1" dirty="0" err="1"/>
              <a:t>вітаємо</a:t>
            </a:r>
            <a:r>
              <a:rPr lang="ru-RU" b="1" dirty="0"/>
              <a:t> </a:t>
            </a:r>
            <a:r>
              <a:rPr lang="ru-RU" b="1" dirty="0" err="1"/>
              <a:t>креативність</a:t>
            </a:r>
            <a:r>
              <a:rPr lang="ru-RU" b="1" dirty="0"/>
              <a:t> та </a:t>
            </a:r>
            <a:r>
              <a:rPr lang="ru-RU" b="1" dirty="0" err="1"/>
              <a:t>інноваційний</a:t>
            </a:r>
            <a:r>
              <a:rPr lang="ru-RU" b="1" dirty="0"/>
              <a:t> </a:t>
            </a:r>
            <a:r>
              <a:rPr lang="ru-RU" b="1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визнаючи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проекту – </a:t>
            </a:r>
            <a:r>
              <a:rPr lang="ru-RU" dirty="0" err="1"/>
              <a:t>це</a:t>
            </a:r>
            <a:r>
              <a:rPr lang="ru-RU" dirty="0"/>
              <a:t> люди.</a:t>
            </a:r>
          </a:p>
          <a:p>
            <a:pPr algn="l"/>
            <a:r>
              <a:rPr lang="ru-RU" dirty="0"/>
              <a:t>Ми </a:t>
            </a:r>
            <a:r>
              <a:rPr lang="ru-RU" b="1" dirty="0" err="1"/>
              <a:t>підвищуємо</a:t>
            </a:r>
            <a:r>
              <a:rPr lang="ru-RU" b="1" dirty="0"/>
              <a:t> </a:t>
            </a:r>
            <a:r>
              <a:rPr lang="ru-RU" b="1" dirty="0" err="1"/>
              <a:t>продуктивність</a:t>
            </a:r>
            <a:r>
              <a:rPr lang="ru-RU" dirty="0"/>
              <a:t> 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та </a:t>
            </a:r>
            <a:r>
              <a:rPr lang="ru-RU" dirty="0" err="1"/>
              <a:t>груповою</a:t>
            </a:r>
            <a:r>
              <a:rPr lang="ru-RU" dirty="0"/>
              <a:t> </a:t>
            </a:r>
            <a:r>
              <a:rPr lang="ru-RU" dirty="0" err="1"/>
              <a:t>підзвітністю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Ми </a:t>
            </a:r>
            <a:r>
              <a:rPr lang="ru-RU" b="1" dirty="0" err="1"/>
              <a:t>підвищуємо</a:t>
            </a:r>
            <a:r>
              <a:rPr lang="ru-RU" b="1" dirty="0"/>
              <a:t> </a:t>
            </a:r>
            <a:r>
              <a:rPr lang="ru-RU" b="1" dirty="0" err="1"/>
              <a:t>ефективність</a:t>
            </a:r>
            <a:r>
              <a:rPr lang="ru-RU" b="1" dirty="0"/>
              <a:t> та </a:t>
            </a:r>
            <a:r>
              <a:rPr lang="ru-RU" b="1" dirty="0" err="1"/>
              <a:t>надійність</a:t>
            </a:r>
            <a:r>
              <a:rPr lang="ru-RU" dirty="0"/>
              <a:t> 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ситуаційного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та практик.</a:t>
            </a:r>
          </a:p>
        </p:txBody>
      </p:sp>
    </p:spTree>
    <p:extLst>
      <p:ext uri="{BB962C8B-B14F-4D97-AF65-F5344CB8AC3E}">
        <p14:creationId xmlns:p14="http://schemas.microsoft.com/office/powerpoint/2010/main" val="1765929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000" b="1" dirty="0" err="1">
                <a:effectLst/>
              </a:rPr>
              <a:t>Основи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Канбана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err="1"/>
              <a:t>Канбан</a:t>
            </a:r>
            <a:r>
              <a:rPr lang="ru-RU" sz="2800" dirty="0"/>
              <a:t> - "</a:t>
            </a:r>
            <a:r>
              <a:rPr lang="ru-RU" sz="2800" dirty="0" err="1"/>
              <a:t>вивіска</a:t>
            </a:r>
            <a:r>
              <a:rPr lang="ru-RU" sz="2800" dirty="0"/>
              <a:t>" </a:t>
            </a:r>
            <a:r>
              <a:rPr lang="ru-RU" sz="2800" dirty="0" err="1"/>
              <a:t>або</a:t>
            </a:r>
            <a:r>
              <a:rPr lang="ru-RU" sz="2800" dirty="0"/>
              <a:t> "</a:t>
            </a:r>
            <a:r>
              <a:rPr lang="ru-RU" sz="2800" dirty="0" err="1"/>
              <a:t>рекламний</a:t>
            </a:r>
            <a:r>
              <a:rPr lang="ru-RU" sz="2800" dirty="0"/>
              <a:t> щит" :</a:t>
            </a:r>
          </a:p>
          <a:p>
            <a:r>
              <a:rPr lang="ru-RU" sz="2800" dirty="0"/>
              <a:t>легко </a:t>
            </a:r>
            <a:r>
              <a:rPr lang="ru-RU" sz="2800" dirty="0" err="1"/>
              <a:t>зрозуміти</a:t>
            </a:r>
            <a:r>
              <a:rPr lang="ru-RU" sz="2800" dirty="0"/>
              <a:t>, </a:t>
            </a:r>
          </a:p>
          <a:p>
            <a:r>
              <a:rPr lang="ru-RU" sz="2800" dirty="0"/>
              <a:t>просто </a:t>
            </a:r>
            <a:r>
              <a:rPr lang="ru-RU" sz="2800" dirty="0" err="1"/>
              <a:t>застосовувати</a:t>
            </a:r>
            <a:r>
              <a:rPr lang="ru-RU" sz="2800" dirty="0"/>
              <a:t> </a:t>
            </a:r>
          </a:p>
          <a:p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впровадити</a:t>
            </a:r>
            <a:r>
              <a:rPr lang="ru-RU" sz="2800" dirty="0"/>
              <a:t> практично без </a:t>
            </a:r>
            <a:r>
              <a:rPr lang="ru-RU" sz="2800" dirty="0" err="1"/>
              <a:t>витрат</a:t>
            </a:r>
            <a:r>
              <a:rPr lang="ru-RU" sz="2800" dirty="0"/>
              <a:t>. </a:t>
            </a:r>
          </a:p>
          <a:p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використаний</a:t>
            </a:r>
            <a:r>
              <a:rPr lang="ru-RU" sz="2800" dirty="0"/>
              <a:t> як командами для </a:t>
            </a:r>
            <a:r>
              <a:rPr lang="ru-RU" sz="2800" dirty="0" err="1"/>
              <a:t>повномасштабних</a:t>
            </a:r>
            <a:r>
              <a:rPr lang="ru-RU" sz="2800" dirty="0"/>
              <a:t> </a:t>
            </a:r>
            <a:r>
              <a:rPr lang="ru-RU" sz="2800" dirty="0" err="1"/>
              <a:t>проектів</a:t>
            </a:r>
            <a:r>
              <a:rPr lang="ru-RU" sz="2800" dirty="0"/>
              <a:t>, так і </a:t>
            </a:r>
            <a:r>
              <a:rPr lang="ru-RU" sz="2800" dirty="0" err="1"/>
              <a:t>індивідуумами</a:t>
            </a:r>
            <a:r>
              <a:rPr lang="ru-RU" sz="2800" dirty="0"/>
              <a:t>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контролювати</a:t>
            </a:r>
            <a:r>
              <a:rPr lang="ru-RU" sz="2800" dirty="0"/>
              <a:t> </a:t>
            </a:r>
            <a:r>
              <a:rPr lang="ru-RU" sz="2800" dirty="0" err="1"/>
              <a:t>обсяги</a:t>
            </a:r>
            <a:r>
              <a:rPr lang="ru-RU" sz="2800" dirty="0"/>
              <a:t> </a:t>
            </a:r>
            <a:r>
              <a:rPr lang="ru-RU" sz="2800" dirty="0" err="1"/>
              <a:t>робіт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88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ru-RU" sz="4400" b="1" dirty="0" err="1">
                <a:effectLst/>
              </a:rPr>
              <a:t>Основи</a:t>
            </a:r>
            <a:r>
              <a:rPr lang="ru-RU" sz="4400" b="1" dirty="0">
                <a:effectLst/>
              </a:rPr>
              <a:t> </a:t>
            </a:r>
            <a:r>
              <a:rPr lang="ru-RU" sz="4400" b="1" dirty="0" err="1">
                <a:effectLst/>
              </a:rPr>
              <a:t>Канбана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три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принципи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Визначтеся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постановкою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Виробіть</a:t>
            </a:r>
            <a:r>
              <a:rPr lang="ru-RU" dirty="0"/>
              <a:t> </a:t>
            </a:r>
            <a:r>
              <a:rPr lang="ru-RU" dirty="0" err="1"/>
              <a:t>послідовні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Дотримуйтесь</a:t>
            </a:r>
            <a:r>
              <a:rPr lang="ru-RU" dirty="0"/>
              <a:t> </a:t>
            </a:r>
            <a:r>
              <a:rPr lang="ru-RU" dirty="0" err="1"/>
              <a:t>узгоджених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ролей, </a:t>
            </a:r>
            <a:r>
              <a:rPr lang="ru-RU" dirty="0" err="1"/>
              <a:t>обов'язків</a:t>
            </a:r>
            <a:r>
              <a:rPr lang="ru-RU" dirty="0"/>
              <a:t> та </a:t>
            </a:r>
            <a:r>
              <a:rPr lang="ru-RU" dirty="0" err="1"/>
              <a:t>умовностей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631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Канбана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Канбана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u="sng" dirty="0"/>
              <a:t>5 </a:t>
            </a:r>
            <a:r>
              <a:rPr lang="ru-RU" u="sng" dirty="0" err="1"/>
              <a:t>ключових</a:t>
            </a:r>
            <a:r>
              <a:rPr lang="ru-RU" u="sng" dirty="0"/>
              <a:t> </a:t>
            </a:r>
            <a:r>
              <a:rPr lang="ru-RU" u="sng" dirty="0" err="1"/>
              <a:t>етапів</a:t>
            </a:r>
            <a:r>
              <a:rPr lang="ru-RU" u="sng" dirty="0"/>
              <a:t>:</a:t>
            </a:r>
          </a:p>
          <a:p>
            <a:endParaRPr lang="ru-RU" dirty="0"/>
          </a:p>
          <a:p>
            <a:pPr algn="l"/>
            <a:r>
              <a:rPr lang="ru-RU" dirty="0"/>
              <a:t>1. </a:t>
            </a:r>
            <a:r>
              <a:rPr lang="ru-RU" dirty="0" err="1"/>
              <a:t>Візуалізація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2.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(</a:t>
            </a:r>
            <a:r>
              <a:rPr lang="en-US" dirty="0" err="1"/>
              <a:t>WiP</a:t>
            </a:r>
            <a:r>
              <a:rPr lang="ru-RU" dirty="0"/>
              <a:t>).</a:t>
            </a:r>
          </a:p>
          <a:p>
            <a:pPr algn="l"/>
            <a:r>
              <a:rPr lang="ru-RU" dirty="0"/>
              <a:t>3. Контроль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4. </a:t>
            </a:r>
            <a:r>
              <a:rPr lang="ru-RU" dirty="0" err="1"/>
              <a:t>Конкретизація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5. </a:t>
            </a:r>
            <a:r>
              <a:rPr lang="ru-RU" dirty="0" err="1"/>
              <a:t>Спільна</a:t>
            </a:r>
            <a:r>
              <a:rPr lang="ru-RU" dirty="0"/>
              <a:t> робота.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257</TotalTime>
  <Words>1879</Words>
  <Application>Microsoft Office PowerPoint</Application>
  <PresentationFormat>Экран (4:3)</PresentationFormat>
  <Paragraphs>168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Century Gothic</vt:lpstr>
      <vt:lpstr>Courier New</vt:lpstr>
      <vt:lpstr>Palatino Linotype</vt:lpstr>
      <vt:lpstr>Исполнительная</vt:lpstr>
      <vt:lpstr>Основи Agile.</vt:lpstr>
      <vt:lpstr>Маніфест Agile для розробки програмного забезпечення</vt:lpstr>
      <vt:lpstr>Основні принципи Маніфесту Agile</vt:lpstr>
      <vt:lpstr>Основні принципи Маніфесту Agile</vt:lpstr>
      <vt:lpstr>Основні принципи Маніфесту Agile</vt:lpstr>
      <vt:lpstr>Декларація взаємозалежності </vt:lpstr>
      <vt:lpstr>Основи Канбана</vt:lpstr>
      <vt:lpstr>Основи Канбана</vt:lpstr>
      <vt:lpstr>Основи Канбана</vt:lpstr>
      <vt:lpstr>Основи Канбана</vt:lpstr>
      <vt:lpstr>Основи Канбана</vt:lpstr>
      <vt:lpstr>Журнал вимог</vt:lpstr>
      <vt:lpstr>ПЕРЕТАСОВКА КОЛОДИ</vt:lpstr>
      <vt:lpstr>КОНТРОЛЬ РОБОТ У ПРОЦЕСІ (WIP)</vt:lpstr>
      <vt:lpstr>Переваги Канбана</vt:lpstr>
      <vt:lpstr>Основи Скрама https://scrumguides.org/</vt:lpstr>
      <vt:lpstr>Власник продукту</vt:lpstr>
      <vt:lpstr>Скрам-майстер</vt:lpstr>
      <vt:lpstr>команда розробки</vt:lpstr>
      <vt:lpstr>КЛЮЧОВІ СКРАМ-ПОДІЇ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Основи Скрама</vt:lpstr>
      <vt:lpstr>Основи Скрама</vt:lpstr>
      <vt:lpstr>Основи Скрама</vt:lpstr>
      <vt:lpstr>Основи Скрама</vt:lpstr>
      <vt:lpstr>Основи Скрама</vt:lpstr>
      <vt:lpstr>Основи Скрама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46</cp:revision>
  <dcterms:created xsi:type="dcterms:W3CDTF">2023-05-31T18:58:01Z</dcterms:created>
  <dcterms:modified xsi:type="dcterms:W3CDTF">2026-03-01T12:45:55Z</dcterms:modified>
</cp:coreProperties>
</file>