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В работе\Химия\Himia.jpg">
            <a:extLst>
              <a:ext uri="{FF2B5EF4-FFF2-40B4-BE49-F238E27FC236}">
                <a16:creationId xmlns:a16="http://schemas.microsoft.com/office/drawing/2014/main" id="{AC7C658F-59DE-4F45-90F7-20BA6BDED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836712"/>
            <a:ext cx="5832648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2636912"/>
            <a:ext cx="5040560" cy="7920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22F2ECC5-FF50-4B6D-9042-DC9EA43F71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5D1E7D5-177A-460C-838A-C79C14A41C26}" type="datetimeFigureOut">
              <a:rPr lang="ru-RU"/>
              <a:pPr>
                <a:defRPr/>
              </a:pPr>
              <a:t>07.11.2021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15DA3D72-4166-439D-ABD7-25DFE6E9A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76DEABDF-40B7-40EE-BB9B-07E5E459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3E19325-E1D3-4F92-9495-B79830A0071A}" type="slidenum">
              <a:rPr lang="ru-RU" altLang="ru-UA"/>
              <a:pPr/>
              <a:t>‹#›</a:t>
            </a:fld>
            <a:endParaRPr lang="ru-RU" altLang="ru-UA"/>
          </a:p>
        </p:txBody>
      </p:sp>
    </p:spTree>
    <p:extLst>
      <p:ext uri="{BB962C8B-B14F-4D97-AF65-F5344CB8AC3E}">
        <p14:creationId xmlns:p14="http://schemas.microsoft.com/office/powerpoint/2010/main" val="19752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653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В работе\Химия\HimiaSlide.jpg">
            <a:extLst>
              <a:ext uri="{FF2B5EF4-FFF2-40B4-BE49-F238E27FC236}">
                <a16:creationId xmlns:a16="http://schemas.microsoft.com/office/drawing/2014/main" id="{D6A5B74E-578C-4E86-97D8-E84E92C8C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>
            <a:extLst>
              <a:ext uri="{FF2B5EF4-FFF2-40B4-BE49-F238E27FC236}">
                <a16:creationId xmlns:a16="http://schemas.microsoft.com/office/drawing/2014/main" id="{25EF0317-6D6E-4EF6-A1EA-1E585BA9BBB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/>
              <a:t>Образец заголовка</a:t>
            </a:r>
          </a:p>
        </p:txBody>
      </p:sp>
      <p:sp>
        <p:nvSpPr>
          <p:cNvPr id="1028" name="Текст 2">
            <a:extLst>
              <a:ext uri="{FF2B5EF4-FFF2-40B4-BE49-F238E27FC236}">
                <a16:creationId xmlns:a16="http://schemas.microsoft.com/office/drawing/2014/main" id="{96BF7FF0-35E9-40AB-8641-5A8AF2B772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763713" y="1600200"/>
            <a:ext cx="6923087" cy="506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/>
              <a:t>Образец текста</a:t>
            </a:r>
          </a:p>
          <a:p>
            <a:pPr lvl="1"/>
            <a:r>
              <a:rPr lang="ru-RU" altLang="ru-UA"/>
              <a:t>Второй уровень</a:t>
            </a:r>
          </a:p>
          <a:p>
            <a:pPr lvl="2"/>
            <a:r>
              <a:rPr lang="ru-RU" altLang="ru-UA"/>
              <a:t>Третий уровень</a:t>
            </a:r>
          </a:p>
          <a:p>
            <a:pPr lvl="3"/>
            <a:r>
              <a:rPr lang="ru-RU" altLang="ru-UA"/>
              <a:t>Четвертый уровень</a:t>
            </a:r>
          </a:p>
          <a:p>
            <a:pPr lvl="4"/>
            <a:r>
              <a:rPr lang="ru-RU" altLang="ru-UA"/>
              <a:t>Пятый уровень</a:t>
            </a:r>
          </a:p>
        </p:txBody>
      </p:sp>
      <p:sp>
        <p:nvSpPr>
          <p:cNvPr id="1029" name="TextBox 6">
            <a:extLst>
              <a:ext uri="{FF2B5EF4-FFF2-40B4-BE49-F238E27FC236}">
                <a16:creationId xmlns:a16="http://schemas.microsoft.com/office/drawing/2014/main" id="{E03272B5-CD6D-407A-9342-9707E466A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5225" y="6550025"/>
            <a:ext cx="1616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400">
                <a:solidFill>
                  <a:srgbClr val="A6A6A6"/>
                </a:solidFill>
                <a:latin typeface="Ariston" pitchFamily="66" charset="0"/>
              </a:rPr>
              <a:t>ProPowerPoint.Ru</a:t>
            </a:r>
            <a:endParaRPr lang="ru-RU" sz="1400">
              <a:solidFill>
                <a:srgbClr val="A6A6A6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>
            <a:extLst>
              <a:ext uri="{FF2B5EF4-FFF2-40B4-BE49-F238E27FC236}">
                <a16:creationId xmlns:a16="http://schemas.microsoft.com/office/drawing/2014/main" id="{79842392-BF87-4EC7-A2F8-3716F3BCD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3768" y="188640"/>
            <a:ext cx="6552404" cy="3816424"/>
          </a:xfrm>
        </p:spPr>
        <p:txBody>
          <a:bodyPr/>
          <a:lstStyle/>
          <a:p>
            <a:r>
              <a:rPr lang="ru-UA" altLang="ru-UA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en-US" altLang="ru-UA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UA" altLang="ru-UA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ятичленні</a:t>
            </a:r>
            <a:r>
              <a:rPr lang="ru-UA" altLang="ru-UA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гетероциклічні</a:t>
            </a:r>
            <a:r>
              <a:rPr lang="ru-UA" altLang="ru-UA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altLang="ru-UA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сполуки</a:t>
            </a:r>
            <a:r>
              <a:rPr lang="ru-UA" altLang="ru-UA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UA" altLang="ru-UA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двома</a:t>
            </a:r>
            <a:r>
              <a:rPr lang="ru-UA" altLang="ru-UA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гетероатомами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ProPowerPoint\Шаблоны\В работе\Химия\HimiaPrint.jpg">
            <a:extLst>
              <a:ext uri="{FF2B5EF4-FFF2-40B4-BE49-F238E27FC236}">
                <a16:creationId xmlns:a16="http://schemas.microsoft.com/office/drawing/2014/main" id="{F8D4AF14-68E9-4411-9848-3524E8F63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Заголовок 1">
            <a:extLst>
              <a:ext uri="{FF2B5EF4-FFF2-40B4-BE49-F238E27FC236}">
                <a16:creationId xmlns:a16="http://schemas.microsoft.com/office/drawing/2014/main" id="{D28FE0E4-3D46-4FB1-8CF9-35ACD481E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742" y="-22820"/>
            <a:ext cx="6851650" cy="720725"/>
          </a:xfrm>
        </p:spPr>
        <p:txBody>
          <a:bodyPr/>
          <a:lstStyle/>
          <a:p>
            <a:r>
              <a:rPr lang="ru-UA" altLang="ru-UA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Оксазол</a:t>
            </a:r>
            <a:endParaRPr lang="ru-UA" altLang="ru-UA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Объект 2">
            <a:extLst>
              <a:ext uri="{FF2B5EF4-FFF2-40B4-BE49-F238E27FC236}">
                <a16:creationId xmlns:a16="http://schemas.microsoft.com/office/drawing/2014/main" id="{D0BD7F73-4EF4-40FD-AB36-2C1C609D3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6661" y="899816"/>
            <a:ext cx="6939731" cy="5657849"/>
          </a:xfrm>
        </p:spPr>
        <p:txBody>
          <a:bodyPr/>
          <a:lstStyle/>
          <a:p>
            <a:pPr marL="0" indent="0">
              <a:buNone/>
            </a:pPr>
            <a:endParaRPr lang="ru-UA" altLang="ru-UA" dirty="0"/>
          </a:p>
          <a:p>
            <a:pPr marL="0" indent="0">
              <a:buNone/>
            </a:pPr>
            <a:endParaRPr lang="ru-UA" altLang="ru-UA" dirty="0"/>
          </a:p>
          <a:p>
            <a:pPr marL="0" indent="0">
              <a:buNone/>
            </a:pPr>
            <a:endParaRPr lang="ru-UA" altLang="ru-UA" dirty="0"/>
          </a:p>
          <a:p>
            <a:pPr marL="0" indent="0">
              <a:buNone/>
            </a:pPr>
            <a:endParaRPr lang="ru-UA" altLang="ru-UA" dirty="0"/>
          </a:p>
        </p:txBody>
      </p:sp>
      <p:pic>
        <p:nvPicPr>
          <p:cNvPr id="13314" name="Рисунок 825">
            <a:extLst>
              <a:ext uri="{FF2B5EF4-FFF2-40B4-BE49-F238E27FC236}">
                <a16:creationId xmlns:a16="http://schemas.microsoft.com/office/drawing/2014/main" id="{ED4ED7B8-B473-41AC-A50F-CC9D4B9EE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5" y="140461"/>
            <a:ext cx="1505619" cy="1518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16951C-685E-4C4A-A130-4EC899268C4B}"/>
              </a:ext>
            </a:extLst>
          </p:cNvPr>
          <p:cNvSpPr txBox="1"/>
          <p:nvPr/>
        </p:nvSpPr>
        <p:spPr>
          <a:xfrm>
            <a:off x="1564185" y="1226083"/>
            <a:ext cx="7115819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/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Оксазол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(1,3-оксазол) безбарвна рідина (т. кип. 69 </a:t>
            </a:r>
            <a:r>
              <a:rPr lang="uk-UA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С). Добре змішується з етанолом та ефіром.</a:t>
            </a:r>
            <a:endParaRPr lang="ru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endParaRPr lang="ru-UA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Оксазоли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є ароматичними сполуками. </a:t>
            </a:r>
            <a:endParaRPr lang="ru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r>
              <a:rPr lang="ru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результаті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електроноакцепторного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впливу атома Нітрогену вони вступають в реакції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електрофільного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заміщення. </a:t>
            </a:r>
            <a:endParaRPr lang="ru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Ці реакції можуть проходити в положеннях 4 та 5, </a:t>
            </a:r>
            <a:br>
              <a:rPr lang="ru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якщо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оксазольний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цикл активовано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електронодонорними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замісниками, такими, як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аміно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або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гідроксигрупа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endParaRPr lang="ru-UA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рахунок вільної пари електронів атома Нітрогену піридинового типу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оксазоли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виявляють слабкі основні властивості. </a:t>
            </a:r>
            <a:endParaRPr lang="ru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синтезу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оксазолів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широко застосовують метод 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циклодегідратації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α-</a:t>
            </a:r>
            <a:r>
              <a:rPr lang="uk-UA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ациламінокетонів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присутності мінеральних кислот, частіше H</a:t>
            </a:r>
            <a:r>
              <a:rPr lang="uk-UA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</a:t>
            </a:r>
            <a:r>
              <a:rPr lang="uk-UA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uk-UA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2" name="Рисунок 824">
            <a:extLst>
              <a:ext uri="{FF2B5EF4-FFF2-40B4-BE49-F238E27FC236}">
                <a16:creationId xmlns:a16="http://schemas.microsoft.com/office/drawing/2014/main" id="{B1A2D159-79F0-4DB1-ACBF-41E50A174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271" y="5642500"/>
            <a:ext cx="3409950" cy="83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434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ProPowerPoint\Шаблоны\В работе\Химия\HimiaPrint.jpg">
            <a:extLst>
              <a:ext uri="{FF2B5EF4-FFF2-40B4-BE49-F238E27FC236}">
                <a16:creationId xmlns:a16="http://schemas.microsoft.com/office/drawing/2014/main" id="{F8D4AF14-68E9-4411-9848-3524E8F63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0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Заголовок 1">
            <a:extLst>
              <a:ext uri="{FF2B5EF4-FFF2-40B4-BE49-F238E27FC236}">
                <a16:creationId xmlns:a16="http://schemas.microsoft.com/office/drawing/2014/main" id="{D28FE0E4-3D46-4FB1-8CF9-35ACD481E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742" y="-22820"/>
            <a:ext cx="6851650" cy="720725"/>
          </a:xfrm>
        </p:spPr>
        <p:txBody>
          <a:bodyPr/>
          <a:lstStyle/>
          <a:p>
            <a:r>
              <a:rPr lang="ru-UA" altLang="ru-UA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Ізоксазол</a:t>
            </a:r>
            <a:endParaRPr lang="ru-UA" altLang="ru-UA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Объект 2">
            <a:extLst>
              <a:ext uri="{FF2B5EF4-FFF2-40B4-BE49-F238E27FC236}">
                <a16:creationId xmlns:a16="http://schemas.microsoft.com/office/drawing/2014/main" id="{D0BD7F73-4EF4-40FD-AB36-2C1C609D3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6661" y="899816"/>
            <a:ext cx="6939731" cy="5657849"/>
          </a:xfrm>
        </p:spPr>
        <p:txBody>
          <a:bodyPr/>
          <a:lstStyle/>
          <a:p>
            <a:pPr marL="0" indent="0">
              <a:buNone/>
            </a:pPr>
            <a:endParaRPr lang="ru-UA" altLang="ru-UA" dirty="0"/>
          </a:p>
          <a:p>
            <a:pPr marL="0" indent="0">
              <a:buNone/>
            </a:pPr>
            <a:endParaRPr lang="ru-UA" altLang="ru-UA" dirty="0"/>
          </a:p>
          <a:p>
            <a:pPr marL="0" indent="0">
              <a:buNone/>
            </a:pPr>
            <a:endParaRPr lang="ru-UA" altLang="ru-UA" dirty="0"/>
          </a:p>
          <a:p>
            <a:pPr marL="0" indent="0">
              <a:buNone/>
            </a:pPr>
            <a:endParaRPr lang="ru-UA" altLang="ru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16951C-685E-4C4A-A130-4EC899268C4B}"/>
              </a:ext>
            </a:extLst>
          </p:cNvPr>
          <p:cNvSpPr txBox="1"/>
          <p:nvPr/>
        </p:nvSpPr>
        <p:spPr>
          <a:xfrm>
            <a:off x="1564185" y="1226083"/>
            <a:ext cx="711581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/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Ізоксазол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(1,2-оксазол) безбарвна рідина (т. кип. 95°С), обмежено розчинна у воді, добре розчинна в органічних розчинниках.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Ізоксазол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представляє ароматичні властивості.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Реакції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 (галогенування, нітрування, сульфування) проходять переважно в положенні 4, котре найменш піддане впливу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гетероатомів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endParaRPr lang="ru-UA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Аналогічно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оксазолу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UA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зоксазол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є слабкою основою.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Загальним методом добування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ізоксазолу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та його похідних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ctr"/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є реакція 1,3-дика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бонільних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сполук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гідроксиламіном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4338" name="Рисунок 823">
            <a:extLst>
              <a:ext uri="{FF2B5EF4-FFF2-40B4-BE49-F238E27FC236}">
                <a16:creationId xmlns:a16="http://schemas.microsoft.com/office/drawing/2014/main" id="{EE1F1488-CD3F-4B4E-98CA-6ED360322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29" y="88038"/>
            <a:ext cx="1385522" cy="121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822">
            <a:extLst>
              <a:ext uri="{FF2B5EF4-FFF2-40B4-BE49-F238E27FC236}">
                <a16:creationId xmlns:a16="http://schemas.microsoft.com/office/drawing/2014/main" id="{B7B3D471-AAA1-4790-A89C-37BD63BD3E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759" y="4896998"/>
            <a:ext cx="5994669" cy="125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551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8136E89-E9D9-4C71-BBE8-469E2B74B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696" y="548680"/>
            <a:ext cx="6923087" cy="5068888"/>
          </a:xfrm>
        </p:spPr>
        <p:txBody>
          <a:bodyPr/>
          <a:lstStyle/>
          <a:p>
            <a:pPr marL="0" indent="0" algn="ctr">
              <a:buNone/>
            </a:pPr>
            <a:endParaRPr lang="ru-RU" sz="6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60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6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Дякую</a:t>
            </a:r>
            <a:r>
              <a:rPr lang="ru-RU" sz="6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6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увагу</a:t>
            </a:r>
            <a:r>
              <a:rPr lang="ru-RU" sz="6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UA" sz="6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93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ProPowerPoint\Шаблоны\В работе\Химия\HimiaPrint.jpg">
            <a:extLst>
              <a:ext uri="{FF2B5EF4-FFF2-40B4-BE49-F238E27FC236}">
                <a16:creationId xmlns:a16="http://schemas.microsoft.com/office/drawing/2014/main" id="{F8D4AF14-68E9-4411-9848-3524E8F63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Заголовок 1">
            <a:extLst>
              <a:ext uri="{FF2B5EF4-FFF2-40B4-BE49-F238E27FC236}">
                <a16:creationId xmlns:a16="http://schemas.microsoft.com/office/drawing/2014/main" id="{D28FE0E4-3D46-4FB1-8CF9-35ACD481E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115888"/>
            <a:ext cx="6851650" cy="720725"/>
          </a:xfrm>
        </p:spPr>
        <p:txBody>
          <a:bodyPr/>
          <a:lstStyle/>
          <a:p>
            <a:r>
              <a:rPr lang="ru-UA" altLang="ru-UA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Імідазол</a:t>
            </a:r>
            <a:endParaRPr lang="ru-UA" altLang="ru-UA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Объект 2">
            <a:extLst>
              <a:ext uri="{FF2B5EF4-FFF2-40B4-BE49-F238E27FC236}">
                <a16:creationId xmlns:a16="http://schemas.microsoft.com/office/drawing/2014/main" id="{D0BD7F73-4EF4-40FD-AB36-2C1C609D3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742" y="1083469"/>
            <a:ext cx="6923087" cy="5543550"/>
          </a:xfrm>
        </p:spPr>
        <p:txBody>
          <a:bodyPr/>
          <a:lstStyle/>
          <a:p>
            <a:pPr marL="0" indent="0" algn="ctr">
              <a:buNone/>
            </a:pPr>
            <a:r>
              <a:rPr lang="ru-UA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еакції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алкілування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і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ацилювання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UA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проходять за участю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гетероатомів</a:t>
            </a:r>
            <a:r>
              <a:rPr lang="ru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UA" altLang="ru-UA" dirty="0"/>
          </a:p>
        </p:txBody>
      </p:sp>
      <p:pic>
        <p:nvPicPr>
          <p:cNvPr id="4101" name="Рисунок 562">
            <a:extLst>
              <a:ext uri="{FF2B5EF4-FFF2-40B4-BE49-F238E27FC236}">
                <a16:creationId xmlns:a16="http://schemas.microsoft.com/office/drawing/2014/main" id="{94A813C6-6033-4F92-8BB8-024C49FCE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293" y="2995464"/>
            <a:ext cx="6485364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В работе\Химия\HimiaPrint2.jpg">
            <a:extLst>
              <a:ext uri="{FF2B5EF4-FFF2-40B4-BE49-F238E27FC236}">
                <a16:creationId xmlns:a16="http://schemas.microsoft.com/office/drawing/2014/main" id="{8C1DA3FB-DCEB-4264-8C87-CCD11673F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Объект 2">
            <a:extLst>
              <a:ext uri="{FF2B5EF4-FFF2-40B4-BE49-F238E27FC236}">
                <a16:creationId xmlns:a16="http://schemas.microsoft.com/office/drawing/2014/main" id="{AEDFB4A2-4D38-41C1-B71E-DE3C42B61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5" y="188640"/>
            <a:ext cx="7056783" cy="6437585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Нітрування 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сульфуванн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 іде переважно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положеннях 4 та 5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імідазольного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циклу.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Ці реакції проходять внаслідок утворення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кислому середовищі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малоактивного катіона </a:t>
            </a:r>
            <a:r>
              <a:rPr lang="uk-UA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імідазолію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altLang="ru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5" name="Рисунок 561">
            <a:extLst>
              <a:ext uri="{FF2B5EF4-FFF2-40B4-BE49-F238E27FC236}">
                <a16:creationId xmlns:a16="http://schemas.microsoft.com/office/drawing/2014/main" id="{DCE5A6E7-AB5B-45F8-A5B5-6B1F26D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08920"/>
            <a:ext cx="6233063" cy="334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CCFF28E-DE84-4C13-8A3D-07CCF6C84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1401" y="0"/>
            <a:ext cx="1742225" cy="692696"/>
          </a:xfrm>
        </p:spPr>
        <p:txBody>
          <a:bodyPr/>
          <a:lstStyle/>
          <a:p>
            <a:r>
              <a:rPr lang="ru-UA" altLang="ru-UA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Імідазол</a:t>
            </a:r>
            <a:endParaRPr lang="ru-UA" altLang="ru-UA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3B1DB97-6D93-41DF-9C13-806287880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680" y="130324"/>
            <a:ext cx="7272783" cy="6597352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 </a:t>
            </a: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бромом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воді, хлороформі або ефірі та йодом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водному розчині лугу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імідазол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легко утворює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2,4,5-тригалогенопохідні.</a:t>
            </a:r>
            <a:endParaRPr lang="ru-UA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Імідазольний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цикл доволі стійкий до дії окисників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кисню, калій перманганату та ін.) і відновників.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Проте під дією пероксидів відбувається 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руйнування циклу з утворенням </a:t>
            </a:r>
            <a:r>
              <a:rPr lang="uk-UA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оксаміду</a:t>
            </a:r>
            <a:r>
              <a:rPr lang="uk-UA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U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UA" dirty="0"/>
          </a:p>
        </p:txBody>
      </p:sp>
      <p:pic>
        <p:nvPicPr>
          <p:cNvPr id="7170" name="Рисунок 560">
            <a:extLst>
              <a:ext uri="{FF2B5EF4-FFF2-40B4-BE49-F238E27FC236}">
                <a16:creationId xmlns:a16="http://schemas.microsoft.com/office/drawing/2014/main" id="{3D176843-3457-45CF-ADAF-4F3F6F5AF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16832"/>
            <a:ext cx="5930629" cy="190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FF0A7A83-8B89-498F-933C-014486BD3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0528" y="0"/>
            <a:ext cx="1742225" cy="692696"/>
          </a:xfrm>
        </p:spPr>
        <p:txBody>
          <a:bodyPr/>
          <a:lstStyle/>
          <a:p>
            <a:r>
              <a:rPr lang="ru-UA" altLang="ru-UA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Імідазол</a:t>
            </a:r>
            <a:endParaRPr lang="ru-UA" altLang="ru-UA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72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ProPowerPoint\Шаблоны\В работе\Химия\HimiaPrint.jpg">
            <a:extLst>
              <a:ext uri="{FF2B5EF4-FFF2-40B4-BE49-F238E27FC236}">
                <a16:creationId xmlns:a16="http://schemas.microsoft.com/office/drawing/2014/main" id="{F8D4AF14-68E9-4411-9848-3524E8F63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Заголовок 1">
            <a:extLst>
              <a:ext uri="{FF2B5EF4-FFF2-40B4-BE49-F238E27FC236}">
                <a16:creationId xmlns:a16="http://schemas.microsoft.com/office/drawing/2014/main" id="{D28FE0E4-3D46-4FB1-8CF9-35ACD481E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742" y="-22820"/>
            <a:ext cx="6851650" cy="720725"/>
          </a:xfrm>
        </p:spPr>
        <p:txBody>
          <a:bodyPr/>
          <a:lstStyle/>
          <a:p>
            <a:r>
              <a:rPr lang="ru-UA" altLang="ru-UA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Тіазол</a:t>
            </a:r>
            <a:endParaRPr lang="ru-UA" altLang="ru-UA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Объект 2">
            <a:extLst>
              <a:ext uri="{FF2B5EF4-FFF2-40B4-BE49-F238E27FC236}">
                <a16:creationId xmlns:a16="http://schemas.microsoft.com/office/drawing/2014/main" id="{D0BD7F73-4EF4-40FD-AB36-2C1C609D3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742" y="1083469"/>
            <a:ext cx="6923087" cy="5543550"/>
          </a:xfrm>
        </p:spPr>
        <p:txBody>
          <a:bodyPr/>
          <a:lstStyle/>
          <a:p>
            <a:pPr marL="0" indent="0">
              <a:buNone/>
            </a:pPr>
            <a:endParaRPr lang="ru-UA" altLang="ru-UA" dirty="0"/>
          </a:p>
          <a:p>
            <a:pPr marL="0" indent="0">
              <a:buNone/>
            </a:pPr>
            <a:endParaRPr lang="ru-UA" altLang="ru-UA" dirty="0"/>
          </a:p>
          <a:p>
            <a:pPr marL="0" indent="0">
              <a:buNone/>
            </a:pPr>
            <a:endParaRPr lang="ru-UA" altLang="ru-UA" dirty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хімічною будовою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тіазол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(1,3-тіазол)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можна розглядати як аналог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тіофену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в молекулі якого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група СН у положенні 3 заміщена на атом Нітрогену.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UA" altLang="ru-UA" dirty="0"/>
          </a:p>
        </p:txBody>
      </p:sp>
      <p:pic>
        <p:nvPicPr>
          <p:cNvPr id="8194" name="Рисунок 559">
            <a:extLst>
              <a:ext uri="{FF2B5EF4-FFF2-40B4-BE49-F238E27FC236}">
                <a16:creationId xmlns:a16="http://schemas.microsoft.com/office/drawing/2014/main" id="{5496D6B1-F760-4CF4-A062-D3AE1FBDC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592" y="1414661"/>
            <a:ext cx="885552" cy="1008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15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AD8960-D765-4D2A-9B3D-EBA1203B9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404"/>
            <a:ext cx="1584176" cy="1143000"/>
          </a:xfrm>
        </p:spPr>
        <p:txBody>
          <a:bodyPr/>
          <a:lstStyle/>
          <a:p>
            <a:r>
              <a:rPr lang="ru-UA" altLang="ru-UA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Тіазол</a:t>
            </a:r>
            <a:endParaRPr lang="ru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8ADAC0-85FA-4E82-91C5-A14BD726B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696" y="188640"/>
            <a:ext cx="6923087" cy="506888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Способи добування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природі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тіазол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вільному стані не знайдено,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але його ядро входить до складу багатьох природних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сполук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(вітамін В</a:t>
            </a:r>
            <a:r>
              <a:rPr lang="uk-UA" sz="18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пеніциліни та ін.).</a:t>
            </a: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айважливіши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й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метод синтезу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тіазолу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та його похідних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взаємодія α-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галогенозаміщених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карбонільних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сполук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 амідами тіокислот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(синтез 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Ганча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 </a:t>
            </a: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іазол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добувають з хлороцтового альдегіду та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тіоформаміду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альдегід вступає в реакцію в </a:t>
            </a:r>
            <a:r>
              <a:rPr lang="ru-UA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є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нольній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а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тіоформамід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тіольній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таутомерних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форма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х.</a:t>
            </a:r>
            <a:endParaRPr lang="ru-UA" altLang="ru-UA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pic>
        <p:nvPicPr>
          <p:cNvPr id="4" name="Рисунок 829">
            <a:extLst>
              <a:ext uri="{FF2B5EF4-FFF2-40B4-BE49-F238E27FC236}">
                <a16:creationId xmlns:a16="http://schemas.microsoft.com/office/drawing/2014/main" id="{C8299497-E43B-4804-BD4F-D07F69291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212976"/>
            <a:ext cx="2844316" cy="3251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62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В работе\Химия\HimiaPrint2.jpg">
            <a:extLst>
              <a:ext uri="{FF2B5EF4-FFF2-40B4-BE49-F238E27FC236}">
                <a16:creationId xmlns:a16="http://schemas.microsoft.com/office/drawing/2014/main" id="{8C1DA3FB-DCEB-4264-8C87-CCD11673F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Объект 2">
            <a:extLst>
              <a:ext uri="{FF2B5EF4-FFF2-40B4-BE49-F238E27FC236}">
                <a16:creationId xmlns:a16="http://schemas.microsoft.com/office/drawing/2014/main" id="{AEDFB4A2-4D38-41C1-B71E-DE3C42B61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5" y="260648"/>
            <a:ext cx="7056783" cy="636557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Фізичні властивості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Тіазол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‒ безбарвна рідина з неприємним запахом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(т. кип. 117 </a:t>
            </a:r>
            <a:r>
              <a:rPr lang="uk-UA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С),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добре розчинна у воді та органічних розчинниках.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Хімічні властивості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Тіазол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є слабкою основою.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мінеральними кислотами він утворює солі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тіазолію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дії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галогеналканів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іде алкілування по атому Нітрогену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 утворенням 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четвертинних N-</a:t>
            </a:r>
            <a:r>
              <a:rPr lang="uk-UA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алкілтіазолієвих</a:t>
            </a:r>
            <a:r>
              <a:rPr lang="uk-U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солей.</a:t>
            </a:r>
            <a:endParaRPr lang="ru-UA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altLang="ru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CCFF28E-DE84-4C13-8A3D-07CCF6C84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1401" y="0"/>
            <a:ext cx="1742225" cy="692696"/>
          </a:xfrm>
        </p:spPr>
        <p:txBody>
          <a:bodyPr/>
          <a:lstStyle/>
          <a:p>
            <a:r>
              <a:rPr lang="ru-UA" altLang="ru-UA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Тіазол</a:t>
            </a:r>
            <a:endParaRPr lang="ru-UA" altLang="ru-UA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828">
            <a:extLst>
              <a:ext uri="{FF2B5EF4-FFF2-40B4-BE49-F238E27FC236}">
                <a16:creationId xmlns:a16="http://schemas.microsoft.com/office/drawing/2014/main" id="{94752389-210B-407A-8359-A2EC35D113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90" y="4365104"/>
            <a:ext cx="7056783" cy="1531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03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AD8960-D765-4D2A-9B3D-EBA1203B9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404"/>
            <a:ext cx="1584176" cy="1143000"/>
          </a:xfrm>
        </p:spPr>
        <p:txBody>
          <a:bodyPr/>
          <a:lstStyle/>
          <a:p>
            <a:r>
              <a:rPr lang="ru-UA" altLang="ru-UA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Тіазол</a:t>
            </a:r>
            <a:endParaRPr lang="ru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8ADAC0-85FA-4E82-91C5-A14BD726B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696" y="188640"/>
            <a:ext cx="6923087" cy="655272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Наявність у молекулі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тіазолу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атома Нітрогену піридинового типу приводить до зменшення електронної густини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тіазольному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кільці, що, з одного боку,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утруднює проходження реакцій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 (нітрування, сульфування), а з іншого створює умови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нуклеофільного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Електрофільне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заміщення відбувається у положенні 5,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нуклеофільне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 положенні 2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тіазольного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ядра.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ри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нагріванні 4-метилтіазолу з натрі</a:t>
            </a:r>
            <a:r>
              <a:rPr lang="ru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й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амідом утворюється 2-аміно-4-метилтіазол.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  <p:pic>
        <p:nvPicPr>
          <p:cNvPr id="6" name="Рисунок 827">
            <a:extLst>
              <a:ext uri="{FF2B5EF4-FFF2-40B4-BE49-F238E27FC236}">
                <a16:creationId xmlns:a16="http://schemas.microsoft.com/office/drawing/2014/main" id="{41ADC7A8-FA19-4BBD-BE65-A7F0B5D4D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693" y="4077072"/>
            <a:ext cx="680161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621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В работе\Химия\HimiaPrint2.jpg">
            <a:extLst>
              <a:ext uri="{FF2B5EF4-FFF2-40B4-BE49-F238E27FC236}">
                <a16:creationId xmlns:a16="http://schemas.microsoft.com/office/drawing/2014/main" id="{8C1DA3FB-DCEB-4264-8C87-CCD11673F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Объект 2">
            <a:extLst>
              <a:ext uri="{FF2B5EF4-FFF2-40B4-BE49-F238E27FC236}">
                <a16:creationId xmlns:a16="http://schemas.microsoft.com/office/drawing/2014/main" id="{AEDFB4A2-4D38-41C1-B71E-DE3C42B61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5" y="260648"/>
            <a:ext cx="7056783" cy="636557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Тіазол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досить стійкий до дії відновників. 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присутності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пероксикислот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тіазоли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окиснюються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 утворенням N-оксидів, наприклад:</a:t>
            </a: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UA" altLang="ru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CCFF28E-DE84-4C13-8A3D-07CCF6C84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1401" y="0"/>
            <a:ext cx="1742225" cy="692696"/>
          </a:xfrm>
        </p:spPr>
        <p:txBody>
          <a:bodyPr/>
          <a:lstStyle/>
          <a:p>
            <a:r>
              <a:rPr lang="ru-UA" altLang="ru-UA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Тіазол</a:t>
            </a:r>
            <a:endParaRPr lang="ru-UA" altLang="ru-UA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826">
            <a:extLst>
              <a:ext uri="{FF2B5EF4-FFF2-40B4-BE49-F238E27FC236}">
                <a16:creationId xmlns:a16="http://schemas.microsoft.com/office/drawing/2014/main" id="{0CC586A4-07BF-4388-8261-5FC329BDB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89" y="1844824"/>
            <a:ext cx="694821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9675340"/>
      </p:ext>
    </p:extLst>
  </p:cSld>
  <p:clrMapOvr>
    <a:masterClrMapping/>
  </p:clrMapOvr>
</p:sld>
</file>

<file path=ppt/theme/theme1.xml><?xml version="1.0" encoding="utf-8"?>
<a:theme xmlns:a="http://schemas.openxmlformats.org/drawingml/2006/main" name="Himi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Himia</Template>
  <TotalTime>74</TotalTime>
  <Words>520</Words>
  <Application>Microsoft Office PowerPoint</Application>
  <PresentationFormat>Экран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Ariston</vt:lpstr>
      <vt:lpstr>Calibri</vt:lpstr>
      <vt:lpstr>Himia</vt:lpstr>
      <vt:lpstr>П‘ятичленні гетероциклічні сполуки з двома гетероатомами</vt:lpstr>
      <vt:lpstr>Імідазол</vt:lpstr>
      <vt:lpstr>Імідазол</vt:lpstr>
      <vt:lpstr>Імідазол</vt:lpstr>
      <vt:lpstr>Тіазол</vt:lpstr>
      <vt:lpstr>Тіазол</vt:lpstr>
      <vt:lpstr>Тіазол</vt:lpstr>
      <vt:lpstr>Тіазол</vt:lpstr>
      <vt:lpstr>Тіазол</vt:lpstr>
      <vt:lpstr>Оксазол</vt:lpstr>
      <vt:lpstr>Ізоксазол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П‘ятичленні гетероцикли  з двома гетероатомами</dc:title>
  <dc:creator>Viktoriia Gencheva</dc:creator>
  <dc:description>http://propowerpoint.ru - Бесплатные шаблоны для презентаций. Полезные советы и уроки  PowerPoint .</dc:description>
  <cp:lastModifiedBy>Viktoriia Gencheva</cp:lastModifiedBy>
  <cp:revision>4</cp:revision>
  <dcterms:created xsi:type="dcterms:W3CDTF">2021-10-19T20:23:20Z</dcterms:created>
  <dcterms:modified xsi:type="dcterms:W3CDTF">2021-11-07T13:45:51Z</dcterms:modified>
</cp:coreProperties>
</file>