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C7E0D-D52D-4DD8-A929-35E8B496F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D8BDEB-5F5A-4C98-B73C-55D2EF59B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A2C307-F9CB-49B2-A19E-66C36684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8B74E3-5559-43AD-9CE4-D3336453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07678E-3AA7-478B-AA73-5C9C150B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9F6611-BA2F-4985-9ADB-CA854E6D2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19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E1C6C-E08D-416C-9FF4-A0CCDB75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4E378F-EC92-4814-94D6-755F68664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D66E7-C43B-46BD-95F4-B172001B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C3BA72-54C1-4998-A325-86039F8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A21DD2-05EE-4D73-9160-182CD554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5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EACF24-9B5C-43DE-AE8C-DF3BEA42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925114-458D-441F-B294-00C37A434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DA34A9-915A-470F-8EA2-C23AA4E5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495F5-4FDD-4892-9948-26768D88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D9F1E-ADC4-46D2-AC68-4B7FA66B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6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269A1-2BC3-4F8B-A5D5-66B6C182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6729FD-FFDD-4CF2-B736-EBCF1011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543296-A781-44F0-AE3D-38351543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E14A82-63C5-49C8-86FD-5D253C1C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5BEF71-4328-41B4-A0F2-27503BDD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96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17D62-04A3-4D0F-839B-D3654BAC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0032F1-322B-4EF7-B40A-BAB7A0DC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94E43-2570-4897-8DD7-ED8565FD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E565DE-20C9-4F81-956F-4FA376E4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961F1-6158-41A8-B762-00528D42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87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BCF97-5077-43B9-9638-64E3A8BF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BAD9D-727C-4C5D-B694-592F5B128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968E41-A31D-431F-88AA-F946379D6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9BA6C3-F124-496D-B51C-8D528EF5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0F382B-8810-423D-A0CA-BAF58EE1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55C407-2DD7-4DD4-8F25-F93533C1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0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18C0A-D7DF-4EA0-BD7A-E7694CCB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FED22D-5401-4200-B015-524C3CCD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5962A3-4557-4920-803E-BA59D07FD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52FEB2-4F69-4D93-8EF7-3FB66A4CA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642940-CDA3-4E1F-A9B7-6D9CDD9DD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928EE2-501C-4495-B4F5-64FC07C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BB7832-AAA5-4D86-9D64-5F46F239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83160D-479B-40D8-B4D4-5ED206D5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36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959F6-2FDC-4941-91BA-7BD911E3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F7FD7E9-41A5-4FE4-9F88-F2726062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FF4A8B-1E83-447A-AC2A-65F9966C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94AF18-E769-4F3E-BD67-80EEBE6A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3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0B71D9-1A89-4394-9598-BBA4C7A6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919A23-75AD-44B7-A0B7-C8BA2EE5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A29934-E47A-4560-9DC6-A4AE5481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23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E4B15-EB61-4C37-A18D-0EE9BBD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BDF27C-A457-4894-BF79-F4AC3AD3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BA9A81-9381-4450-8449-3D146622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61642C-B5A6-4A54-8E1D-DC05C102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85B789-3072-44EB-A2D2-696E0B9A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AF2F31-A96C-4AE5-89C7-62DC677D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18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7F809D-5ED0-421B-8AB0-AD45DA23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6F71651-02A9-47BD-9DA6-528C97741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F9A42B-C6C2-46CB-B4C8-A0C32895E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14F963-D508-4F3C-8464-F2DF8295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D8DBF3-289A-4D12-8186-91E7C8A8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5217D1-C272-4AE0-9B54-07F149F4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31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297F8-A196-451C-BACD-2F99292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611F88-D755-43C1-9317-9933041D4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E39707-423D-4894-A07D-31080781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8920-5BF1-4896-9F26-0823A00A0CC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B09DD4-6D8F-4D95-B5A7-437CCD58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43A2A1-5F49-49E2-BBA8-07655167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B298-584C-47B3-907B-4E59A88D98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A4A102-3F38-4DAE-91CA-3D884B95C6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58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7A079D-F30D-4D3D-8A4B-123B12F20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686" y="1577789"/>
            <a:ext cx="5100917" cy="23666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p3d extrusionH="57150">
              <a:bevelT w="38100" h="38100" prst="convex"/>
            </a:sp3d>
          </a:bodyPr>
          <a:lstStyle/>
          <a:p>
            <a:r>
              <a:rPr lang="ru-RU" sz="5400" dirty="0" err="1" smtClean="0">
                <a:solidFill>
                  <a:srgbClr val="1967D2"/>
                </a:solidFill>
                <a:latin typeface="Google Sans"/>
              </a:rPr>
              <a:t>Е</a:t>
            </a:r>
            <a:r>
              <a:rPr lang="ru-RU" sz="5400" b="0" i="0" dirty="0" err="1" smtClean="0">
                <a:solidFill>
                  <a:srgbClr val="1967D2"/>
                </a:solidFill>
                <a:effectLst/>
                <a:latin typeface="Google Sans"/>
              </a:rPr>
              <a:t>коморфи</a:t>
            </a:r>
            <a:endParaRPr lang="ru-RU" sz="5400" b="0" i="0" dirty="0">
              <a:solidFill>
                <a:srgbClr val="1967D2"/>
              </a:solidFill>
              <a:effectLst/>
              <a:latin typeface="Google San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4F8B6C-35B9-4C6E-8119-180A8E6E2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6836" y="4026909"/>
            <a:ext cx="4830619" cy="1655762"/>
          </a:xfrm>
        </p:spPr>
        <p:txBody>
          <a:bodyPr/>
          <a:lstStyle/>
          <a:p>
            <a:r>
              <a:rPr lang="uk-UA" dirty="0" smtClean="0"/>
              <a:t>Виконала учениця 10-Б класу </a:t>
            </a:r>
          </a:p>
          <a:p>
            <a:r>
              <a:rPr lang="uk-UA" dirty="0" smtClean="0"/>
              <a:t>Коломієць Варвара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3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647" y="268958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Ацидофіти</a:t>
            </a:r>
            <a:r>
              <a:rPr lang="ru-RU" dirty="0" smtClean="0"/>
              <a:t> -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/>
              <a:t>кислих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Нейтрофіти</a:t>
            </a:r>
            <a:r>
              <a:rPr lang="ru-RU" dirty="0" smtClean="0"/>
              <a:t> -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/>
              <a:t>нейтральних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Базофіти</a:t>
            </a:r>
            <a:r>
              <a:rPr lang="ru-RU" dirty="0" smtClean="0"/>
              <a:t> -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/>
              <a:t>лужних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024" y="1819617"/>
            <a:ext cx="3567953" cy="262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Ссубдомен</a:t>
            </a:r>
            <a:r>
              <a:rPr lang="uk-UA" dirty="0" smtClean="0"/>
              <a:t>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магнолієцвіті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Магнолійові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Магнолія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Магнолія </a:t>
            </a:r>
            <a:r>
              <a:rPr lang="ru-RU" dirty="0" err="1"/>
              <a:t>віргінська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645" y="1450285"/>
            <a:ext cx="214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Магнолія </a:t>
            </a:r>
            <a:r>
              <a:rPr lang="ru-RU" i="1" dirty="0" err="1">
                <a:solidFill>
                  <a:srgbClr val="FF0000"/>
                </a:solidFill>
              </a:rPr>
              <a:t>віргінська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4617383"/>
            <a:ext cx="2619375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00682" y="656202"/>
            <a:ext cx="3325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Перечноцветние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Перцеві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Перець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Перець </a:t>
            </a:r>
            <a:r>
              <a:rPr lang="ru-RU" dirty="0" err="1"/>
              <a:t>чорний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4070" y="268958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Перець </a:t>
            </a:r>
            <a:r>
              <a:rPr lang="ru-RU" i="1" dirty="0" err="1">
                <a:solidFill>
                  <a:srgbClr val="002060"/>
                </a:solidFill>
              </a:rPr>
              <a:t>чорний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58" y="3509402"/>
            <a:ext cx="2046754" cy="30701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63789" y="1851462"/>
            <a:ext cx="4043082" cy="268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/>
              <a:t>Еукаріоти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/>
              <a:t>Діафоретікі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ломикаменецвіті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крижовніковий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Смородина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Смородина </a:t>
            </a:r>
            <a:r>
              <a:rPr lang="ru-RU" dirty="0" err="1"/>
              <a:t>криваво-червона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63705" y="1450285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Смородина </a:t>
            </a:r>
            <a:r>
              <a:rPr lang="ru-RU" i="1" dirty="0" err="1">
                <a:solidFill>
                  <a:srgbClr val="7030A0"/>
                </a:solidFill>
              </a:rPr>
              <a:t>криваво-червона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618" y="46173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1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6131" y="169440"/>
            <a:ext cx="274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458" y="656255"/>
            <a:ext cx="6096000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Кріофіли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холодолюбивих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при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температурах </a:t>
            </a:r>
            <a:r>
              <a:rPr lang="ru-RU" dirty="0" err="1"/>
              <a:t>повітря</a:t>
            </a:r>
            <a:r>
              <a:rPr lang="ru-RU" dirty="0"/>
              <a:t> і води.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тканинні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переохолоджуватися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411" y="30637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Птахи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Пінгвінообразние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пінгвінових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Імператорські</a:t>
            </a:r>
            <a:r>
              <a:rPr lang="ru-RU" dirty="0"/>
              <a:t> </a:t>
            </a:r>
            <a:r>
              <a:rPr lang="ru-RU" dirty="0" err="1"/>
              <a:t>пінгвіни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Імператорський </a:t>
            </a:r>
            <a:r>
              <a:rPr lang="ru-RU" dirty="0" err="1"/>
              <a:t>пінгвін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411" y="2413991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Імператорський </a:t>
            </a:r>
            <a:r>
              <a:rPr lang="ru-RU" i="1" dirty="0" err="1"/>
              <a:t>пінгвін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58" y="2667280"/>
            <a:ext cx="2600325" cy="3800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21910" y="954693"/>
            <a:ext cx="3188890" cy="291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Хижі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Парвотряд</a:t>
            </a:r>
            <a:r>
              <a:rPr lang="ru-RU" dirty="0"/>
              <a:t>: Ластоногие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моржеву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Моржі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Морж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71196" y="53877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Морж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211" y="4087889"/>
            <a:ext cx="3144494" cy="23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9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753" y="277923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Термофіли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теплолюбні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пристосований</a:t>
            </a:r>
            <a:r>
              <a:rPr lang="ru-RU" dirty="0"/>
              <a:t> до </a:t>
            </a:r>
            <a:r>
              <a:rPr lang="ru-RU" dirty="0" err="1"/>
              <a:t>проживання</a:t>
            </a:r>
            <a:r>
              <a:rPr lang="ru-RU" dirty="0"/>
              <a:t> в жарких </a:t>
            </a:r>
            <a:r>
              <a:rPr lang="ru-RU" dirty="0" err="1"/>
              <a:t>умовах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павуки</a:t>
            </a:r>
            <a:r>
              <a:rPr lang="ru-RU" dirty="0"/>
              <a:t> і </a:t>
            </a:r>
            <a:r>
              <a:rPr lang="ru-RU" dirty="0" err="1"/>
              <a:t>комахи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799" y="1922711"/>
            <a:ext cx="30659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Вищі</a:t>
            </a:r>
            <a:r>
              <a:rPr lang="ru-RU" dirty="0"/>
              <a:t> раки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Десятиногі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Омари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Homarus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Європейський омар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187" y="137731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Європейський омар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58" y="4612248"/>
            <a:ext cx="2619375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63820" y="1826434"/>
            <a:ext cx="3182470" cy="288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Плазуни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Скарбу: </a:t>
            </a:r>
            <a:r>
              <a:rPr lang="ru-RU" dirty="0" err="1"/>
              <a:t>Архозаври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Крокодили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алігаторова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Алігатори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Міссісіпскій </a:t>
            </a:r>
            <a:r>
              <a:rPr lang="ru-RU" dirty="0" err="1"/>
              <a:t>алігатор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76566" y="1377316"/>
            <a:ext cx="229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Міссісіпскій </a:t>
            </a:r>
            <a:r>
              <a:rPr lang="ru-RU" i="1" dirty="0" err="1"/>
              <a:t>алігатор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193" y="4712260"/>
            <a:ext cx="26098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9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694" y="281953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Гомойотермниє</a:t>
            </a:r>
            <a:r>
              <a:rPr lang="ru-RU" dirty="0"/>
              <a:t>.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переносити</a:t>
            </a:r>
            <a:r>
              <a:rPr lang="ru-RU" dirty="0"/>
              <a:t> як спеку, так і холод.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632" y="1614596"/>
            <a:ext cx="3316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Однопрохідні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качкодзьобові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Качкодзьоби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Качконіс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4860" y="1139604"/>
            <a:ext cx="102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Качконіс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0" y="4305579"/>
            <a:ext cx="3620059" cy="24089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70494" y="161459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Кажани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Американські</a:t>
            </a:r>
            <a:r>
              <a:rPr lang="ru-RU" dirty="0"/>
              <a:t> листоносов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Desmodus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Звичайний </a:t>
            </a:r>
            <a:r>
              <a:rPr lang="ru-RU" dirty="0" err="1"/>
              <a:t>вампір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68573" y="1089466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Звичайний </a:t>
            </a:r>
            <a:r>
              <a:rPr lang="ru-RU" i="1" dirty="0" err="1"/>
              <a:t>вампір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759" y="4219014"/>
            <a:ext cx="26193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6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458" y="421626"/>
            <a:ext cx="60960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Стенотермні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Ця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біоорганізмів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жити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лише</a:t>
            </a:r>
            <a:r>
              <a:rPr lang="ru-RU" sz="1600" dirty="0">
                <a:solidFill>
                  <a:srgbClr val="000000"/>
                </a:solidFill>
              </a:rPr>
              <a:t> при </a:t>
            </a:r>
            <a:r>
              <a:rPr lang="ru-RU" sz="1600" dirty="0" err="1">
                <a:solidFill>
                  <a:srgbClr val="000000"/>
                </a:solidFill>
              </a:rPr>
              <a:t>незначних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коливаннях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зовнішньої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температури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Стенотермні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тварини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можуть</a:t>
            </a:r>
            <a:r>
              <a:rPr lang="ru-RU" sz="1600" dirty="0">
                <a:solidFill>
                  <a:srgbClr val="000000"/>
                </a:solidFill>
              </a:rPr>
              <a:t> бути як </a:t>
            </a:r>
            <a:r>
              <a:rPr lang="ru-RU" sz="1600" dirty="0" err="1">
                <a:solidFill>
                  <a:srgbClr val="000000"/>
                </a:solidFill>
              </a:rPr>
              <a:t>теплолюбними</a:t>
            </a:r>
            <a:r>
              <a:rPr lang="ru-RU" sz="1600" dirty="0">
                <a:solidFill>
                  <a:srgbClr val="000000"/>
                </a:solidFill>
              </a:rPr>
              <a:t>, так і </a:t>
            </a:r>
            <a:r>
              <a:rPr lang="ru-RU" sz="1600" dirty="0" err="1">
                <a:solidFill>
                  <a:srgbClr val="000000"/>
                </a:solidFill>
              </a:rPr>
              <a:t>холодолюбивих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342" y="2017646"/>
            <a:ext cx="26714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Субдомен:Аморфеї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Плазуни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клювоголових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Клінозубие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 smtClean="0"/>
              <a:t>гаттерій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гатерія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700" y="1513843"/>
            <a:ext cx="100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Гатерія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33" y="4191654"/>
            <a:ext cx="3143250" cy="2352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05112" y="1513843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Атлантичний</a:t>
            </a:r>
            <a:r>
              <a:rPr lang="ru-RU" i="1" dirty="0"/>
              <a:t> лосось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92458" y="1883175"/>
            <a:ext cx="3397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променепері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лососеобразних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лососеві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Лососі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Атлантичний</a:t>
            </a:r>
            <a:r>
              <a:rPr lang="ru-RU" dirty="0"/>
              <a:t> лосось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51" y="4612027"/>
            <a:ext cx="3892301" cy="17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4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4376" y="282859"/>
            <a:ext cx="60960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Пойкілотермні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виживати</a:t>
            </a:r>
            <a:r>
              <a:rPr lang="ru-RU" dirty="0"/>
              <a:t> при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коливаннях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У них слабо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терморегуляція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4376" y="1783087"/>
            <a:ext cx="17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Медична</a:t>
            </a:r>
            <a:r>
              <a:rPr lang="ru-RU" i="1" dirty="0"/>
              <a:t> </a:t>
            </a:r>
            <a:r>
              <a:rPr lang="ru-RU" i="1" dirty="0" err="1"/>
              <a:t>п'явка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894" y="2152419"/>
            <a:ext cx="3048000" cy="261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Кільчасті</a:t>
            </a:r>
            <a:r>
              <a:rPr lang="ru-RU" dirty="0"/>
              <a:t> черви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Поясковие</a:t>
            </a:r>
            <a:r>
              <a:rPr lang="ru-RU" dirty="0"/>
              <a:t> черви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бесхоботних</a:t>
            </a:r>
            <a:r>
              <a:rPr lang="ru-RU" dirty="0"/>
              <a:t> </a:t>
            </a:r>
            <a:r>
              <a:rPr lang="ru-RU" dirty="0" err="1"/>
              <a:t>п'явки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en-US" dirty="0" err="1"/>
              <a:t>Hirudinidae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Hirudo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п'явка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82" y="4763346"/>
            <a:ext cx="2619375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64101" y="1783087"/>
            <a:ext cx="1781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Polycarpa</a:t>
            </a:r>
            <a:r>
              <a:rPr lang="en-US" i="1" dirty="0"/>
              <a:t> </a:t>
            </a:r>
            <a:r>
              <a:rPr lang="en-US" i="1" dirty="0" err="1"/>
              <a:t>aurata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79" y="4958608"/>
            <a:ext cx="2609850" cy="1571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96279" y="2184988"/>
            <a:ext cx="2877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Асцидії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en-US" dirty="0" err="1"/>
              <a:t>Stolidobranchia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en-US" dirty="0" err="1"/>
              <a:t>Styelidae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Polycarpa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en-US" dirty="0" err="1"/>
              <a:t>Polycarpa</a:t>
            </a:r>
            <a:r>
              <a:rPr lang="en-US" dirty="0"/>
              <a:t> </a:t>
            </a:r>
            <a:r>
              <a:rPr lang="en-US" dirty="0" err="1"/>
              <a:t>aurata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1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48" y="295853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Гігрофіли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на </a:t>
            </a:r>
            <a:r>
              <a:rPr lang="ru-RU" dirty="0" err="1"/>
              <a:t>ділянках</a:t>
            </a:r>
            <a:r>
              <a:rPr lang="ru-RU" dirty="0"/>
              <a:t> з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вологістю</a:t>
            </a:r>
            <a:r>
              <a:rPr lang="ru-RU" dirty="0"/>
              <a:t>, в </a:t>
            </a:r>
            <a:r>
              <a:rPr lang="ru-RU" dirty="0" err="1"/>
              <a:t>заболочених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по берегах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5254" y="1505181"/>
            <a:ext cx="190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Звичайний бобер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8" y="4619642"/>
            <a:ext cx="2619375" cy="2038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4048" y="1884367"/>
            <a:ext cx="3137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Гризуни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Бобер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Бобри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Звичайний бобер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35039" y="1445950"/>
            <a:ext cx="170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Звичайна</a:t>
            </a:r>
            <a:r>
              <a:rPr lang="ru-RU" i="1" dirty="0"/>
              <a:t> жаба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93859" y="1874513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Земноводні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Безхвості</a:t>
            </a:r>
            <a:r>
              <a:rPr lang="ru-RU" dirty="0"/>
              <a:t> </a:t>
            </a:r>
            <a:r>
              <a:rPr lang="ru-RU" dirty="0" err="1"/>
              <a:t>земноводні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Жаби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Жаби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Звичайна</a:t>
            </a:r>
            <a:r>
              <a:rPr lang="ru-RU" dirty="0"/>
              <a:t> жаба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048" y="4695842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3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5558" y="366744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Мезофіли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найчисленніша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група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Мезофіли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воліють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жити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умовах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середньої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вологості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063" y="1325887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Барибал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292" y="1695219"/>
            <a:ext cx="2752165" cy="264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Хижі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Ведмежі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Ведмеді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Барибал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089" y="3018612"/>
            <a:ext cx="2619375" cy="3543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2737" y="132588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Вовк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0685" y="1695219"/>
            <a:ext cx="28418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Хижі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Псові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Вовки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Вовк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14" y="4438090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1294" y="309754"/>
            <a:ext cx="60960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Ксерофіли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біоорганізми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в сухих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в </a:t>
            </a:r>
            <a:r>
              <a:rPr lang="ru-RU" dirty="0" err="1"/>
              <a:t>пустельних</a:t>
            </a:r>
            <a:r>
              <a:rPr lang="ru-RU" dirty="0"/>
              <a:t> і </a:t>
            </a:r>
            <a:r>
              <a:rPr lang="ru-RU" dirty="0" err="1"/>
              <a:t>степових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зонах. </a:t>
            </a:r>
            <a:r>
              <a:rPr lang="ru-RU" dirty="0" err="1"/>
              <a:t>Тварини</a:t>
            </a:r>
            <a:r>
              <a:rPr lang="ru-RU" dirty="0"/>
              <a:t> добре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у них </a:t>
            </a:r>
            <a:r>
              <a:rPr lang="ru-RU" dirty="0" err="1"/>
              <a:t>зменшено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води з </a:t>
            </a:r>
            <a:r>
              <a:rPr lang="ru-RU" dirty="0" err="1"/>
              <a:t>шкіри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5898" y="1630687"/>
            <a:ext cx="21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Двогорбий</a:t>
            </a:r>
            <a:r>
              <a:rPr lang="ru-RU" i="1" dirty="0"/>
              <a:t> верблюд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869" y="2009873"/>
            <a:ext cx="36038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Кітопарнокопитние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верблюдових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Верблюди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Двогорбий</a:t>
            </a:r>
            <a:r>
              <a:rPr lang="ru-RU" dirty="0"/>
              <a:t> верблюд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88" y="4585342"/>
            <a:ext cx="2619375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60941" y="1640541"/>
            <a:ext cx="237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Африканський</a:t>
            </a:r>
            <a:r>
              <a:rPr lang="ru-RU" i="1" dirty="0"/>
              <a:t> страус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89974" y="2000019"/>
            <a:ext cx="3316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Птахи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Страусоподібні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Страусові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Африканські</a:t>
            </a:r>
            <a:r>
              <a:rPr lang="ru-RU" dirty="0"/>
              <a:t> </a:t>
            </a:r>
            <a:r>
              <a:rPr lang="ru-RU" dirty="0" err="1"/>
              <a:t>страуси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Африканський</a:t>
            </a:r>
            <a:r>
              <a:rPr lang="ru-RU" dirty="0"/>
              <a:t> страус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03" y="48044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8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7482" y="295852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>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різновиду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Вони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при денному </a:t>
            </a:r>
            <a:r>
              <a:rPr lang="ru-RU" dirty="0" err="1"/>
              <a:t>світлі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заходу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сну.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7691" y="1433464"/>
            <a:ext cx="145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Білий</a:t>
            </a:r>
            <a:r>
              <a:rPr lang="ru-RU" i="1" dirty="0"/>
              <a:t> </a:t>
            </a:r>
            <a:r>
              <a:rPr lang="ru-RU" i="1" dirty="0" err="1"/>
              <a:t>лелека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7153" y="1802796"/>
            <a:ext cx="28866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Птахи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Лелекоподібні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Аїстова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Лелеки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лелека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936" y="3009613"/>
            <a:ext cx="2619375" cy="3495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53701" y="1433464"/>
            <a:ext cx="88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Собака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3082" y="1802795"/>
            <a:ext cx="2716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Хижі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Псові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Вовки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Собака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82" y="4388118"/>
            <a:ext cx="2619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5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165" y="97897"/>
            <a:ext cx="327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Екологчні</a:t>
            </a:r>
            <a:r>
              <a:rPr lang="ru-RU" b="1" i="1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b="1" i="1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групи</a:t>
            </a:r>
            <a:r>
              <a:rPr lang="ru-RU" b="1" i="1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b="1" i="1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рослин</a:t>
            </a:r>
            <a:r>
              <a:rPr lang="ru-RU" b="1" i="1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013" y="986433"/>
            <a:ext cx="6096000" cy="203132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Ксерофіти</a:t>
            </a:r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засушливих</a:t>
            </a:r>
            <a:r>
              <a:rPr lang="ru-RU" dirty="0"/>
              <a:t> </a:t>
            </a:r>
            <a:r>
              <a:rPr lang="ru-RU" dirty="0" err="1"/>
              <a:t>місцевостях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високо,ї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повітряної</a:t>
            </a:r>
            <a:r>
              <a:rPr lang="ru-RU" dirty="0"/>
              <a:t> та </a:t>
            </a:r>
            <a:r>
              <a:rPr lang="ru-RU" dirty="0" err="1"/>
              <a:t>ґрунтової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(</a:t>
            </a:r>
            <a:r>
              <a:rPr lang="ru-RU" dirty="0" err="1"/>
              <a:t>маслини</a:t>
            </a:r>
            <a:r>
              <a:rPr lang="ru-RU" dirty="0"/>
              <a:t>, сорго, </a:t>
            </a:r>
            <a:r>
              <a:rPr lang="ru-RU" dirty="0" err="1"/>
              <a:t>ковила</a:t>
            </a:r>
            <a:r>
              <a:rPr lang="ru-RU" dirty="0"/>
              <a:t>, саксаул, </a:t>
            </a:r>
            <a:r>
              <a:rPr lang="ru-RU" dirty="0" err="1"/>
              <a:t>цукрова</a:t>
            </a:r>
            <a:r>
              <a:rPr lang="ru-RU" dirty="0"/>
              <a:t> тростина, алое, </a:t>
            </a:r>
            <a:r>
              <a:rPr lang="ru-RU" dirty="0" err="1"/>
              <a:t>пальмові</a:t>
            </a:r>
            <a:r>
              <a:rPr lang="ru-RU" dirty="0"/>
              <a:t>). </a:t>
            </a:r>
            <a:r>
              <a:rPr lang="ru-RU" dirty="0" err="1"/>
              <a:t>Типовими</a:t>
            </a:r>
            <a:r>
              <a:rPr lang="ru-RU" dirty="0"/>
              <a:t> </a:t>
            </a:r>
            <a:r>
              <a:rPr lang="ru-RU" dirty="0" err="1"/>
              <a:t>ксерофітами</a:t>
            </a:r>
            <a:r>
              <a:rPr lang="ru-RU" dirty="0"/>
              <a:t> є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степів</a:t>
            </a:r>
            <a:r>
              <a:rPr lang="ru-RU" dirty="0"/>
              <a:t>, </a:t>
            </a:r>
            <a:r>
              <a:rPr lang="ru-RU" dirty="0" err="1"/>
              <a:t>напівпустель</a:t>
            </a:r>
            <a:r>
              <a:rPr lang="ru-RU" dirty="0"/>
              <a:t> та </a:t>
            </a:r>
            <a:r>
              <a:rPr lang="ru-RU" dirty="0" err="1"/>
              <a:t>пустель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</a:t>
            </a:r>
            <a:r>
              <a:rPr lang="ru-RU" dirty="0" err="1"/>
              <a:t>перебували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35" y="913719"/>
            <a:ext cx="2619375" cy="1962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4515" y="374896"/>
            <a:ext cx="292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000000"/>
                </a:solidFill>
                <a:latin typeface="Linux Libertine"/>
              </a:rPr>
              <a:t>Ешольція</a:t>
            </a:r>
            <a:r>
              <a:rPr lang="ru-RU" i="1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Linux Libertine"/>
              </a:rPr>
              <a:t>каліфорнійська</a:t>
            </a:r>
            <a:endParaRPr lang="ru-R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885" y="744228"/>
            <a:ext cx="37112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Домен: </a:t>
            </a:r>
            <a:r>
              <a:rPr lang="ru-RU" dirty="0" err="1" smtClean="0"/>
              <a:t>Еукаріоти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Царство: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Відділ</a:t>
            </a:r>
            <a:r>
              <a:rPr lang="ru-RU" dirty="0" smtClean="0"/>
              <a:t>: Ви</a:t>
            </a:r>
            <a:r>
              <a:rPr lang="uk-UA" dirty="0" err="1" smtClean="0"/>
              <a:t>сші</a:t>
            </a:r>
            <a:r>
              <a:rPr lang="uk-UA" dirty="0" smtClean="0"/>
              <a:t> рослини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Клас</a:t>
            </a:r>
            <a:r>
              <a:rPr lang="ru-RU" dirty="0" smtClean="0"/>
              <a:t>: </a:t>
            </a:r>
            <a:r>
              <a:rPr lang="ru-RU" dirty="0" err="1" smtClean="0"/>
              <a:t>Еудікоти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Порядок: </a:t>
            </a:r>
            <a:r>
              <a:rPr lang="ru-RU" dirty="0" err="1" smtClean="0"/>
              <a:t>Жовтецевоцвіті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Родина: </a:t>
            </a:r>
            <a:r>
              <a:rPr lang="ru-RU" dirty="0" err="1" smtClean="0"/>
              <a:t>Макові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Рід</a:t>
            </a:r>
            <a:r>
              <a:rPr lang="ru-RU" dirty="0" smtClean="0"/>
              <a:t>: </a:t>
            </a:r>
            <a:r>
              <a:rPr lang="ru-RU" dirty="0" err="1" smtClean="0"/>
              <a:t>Ешольція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Вид: </a:t>
            </a:r>
            <a:r>
              <a:rPr lang="ru-RU" dirty="0" err="1" smtClean="0"/>
              <a:t>Ешольція</a:t>
            </a:r>
            <a:r>
              <a:rPr lang="ru-RU" dirty="0" smtClean="0"/>
              <a:t> </a:t>
            </a:r>
            <a:r>
              <a:rPr lang="ru-RU" dirty="0" err="1"/>
              <a:t>каліфорнійська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2165" y="3338463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202122"/>
                </a:solidFill>
                <a:latin typeface="Arial" panose="020B0604020202020204" pitchFamily="34" charset="0"/>
              </a:rPr>
              <a:t>Ковила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340" y="3821703"/>
            <a:ext cx="30031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тонконогоцвіті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Злаки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 smtClean="0"/>
              <a:t>Ковила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Ковила звичайна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52" y="3821703"/>
            <a:ext cx="4504134" cy="25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0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466183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Нічні</a:t>
            </a:r>
            <a:r>
              <a:rPr lang="ru-RU" dirty="0"/>
              <a:t>.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сови</a:t>
            </a:r>
            <a:r>
              <a:rPr lang="ru-RU" dirty="0"/>
              <a:t> і </a:t>
            </a:r>
            <a:r>
              <a:rPr lang="ru-RU" dirty="0" err="1"/>
              <a:t>кажани</a:t>
            </a:r>
            <a:r>
              <a:rPr lang="ru-RU" dirty="0"/>
              <a:t>. Вдень вони </a:t>
            </a:r>
            <a:r>
              <a:rPr lang="ru-RU" dirty="0" err="1"/>
              <a:t>сплять</a:t>
            </a:r>
            <a:r>
              <a:rPr lang="ru-RU" dirty="0"/>
              <a:t>, а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у таких </a:t>
            </a:r>
            <a:r>
              <a:rPr lang="ru-RU" dirty="0" err="1"/>
              <a:t>тварин</a:t>
            </a:r>
            <a:r>
              <a:rPr lang="ru-RU" dirty="0"/>
              <a:t> добре </a:t>
            </a:r>
            <a:r>
              <a:rPr lang="ru-RU" dirty="0" err="1"/>
              <a:t>розвинений</a:t>
            </a:r>
            <a:r>
              <a:rPr lang="ru-RU" dirty="0"/>
              <a:t> слух.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8698" y="166654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Філін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476" y="2035878"/>
            <a:ext cx="26087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Птахи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совоподібних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Совині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Пугач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Філін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3905491"/>
            <a:ext cx="2619375" cy="2724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1204" y="466183"/>
            <a:ext cx="287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Гігантська</a:t>
            </a:r>
            <a:r>
              <a:rPr lang="ru-RU" i="1" dirty="0"/>
              <a:t> </a:t>
            </a:r>
            <a:r>
              <a:rPr lang="ru-RU" i="1" dirty="0" err="1"/>
              <a:t>летюча</a:t>
            </a:r>
            <a:r>
              <a:rPr lang="ru-RU" i="1" dirty="0"/>
              <a:t> </a:t>
            </a:r>
            <a:r>
              <a:rPr lang="ru-RU" i="1" dirty="0" err="1"/>
              <a:t>лисиця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07369" y="947575"/>
            <a:ext cx="3496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Кажани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криланових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Летючі</a:t>
            </a:r>
            <a:r>
              <a:rPr lang="ru-RU" dirty="0"/>
              <a:t> </a:t>
            </a:r>
            <a:r>
              <a:rPr lang="ru-RU" dirty="0" err="1"/>
              <a:t>лисиці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Гігантська</a:t>
            </a:r>
            <a:r>
              <a:rPr lang="ru-RU" dirty="0"/>
              <a:t> </a:t>
            </a:r>
            <a:r>
              <a:rPr lang="ru-RU" dirty="0" err="1"/>
              <a:t>летюча</a:t>
            </a:r>
            <a:r>
              <a:rPr lang="ru-RU" dirty="0"/>
              <a:t> </a:t>
            </a:r>
            <a:r>
              <a:rPr lang="ru-RU" dirty="0" err="1"/>
              <a:t>лисиця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851212"/>
            <a:ext cx="2533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2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695" y="353671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Сутінкові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на </a:t>
            </a:r>
            <a:r>
              <a:rPr lang="ru-RU" dirty="0" err="1"/>
              <a:t>світанку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вечірніх</a:t>
            </a:r>
            <a:r>
              <a:rPr lang="ru-RU" dirty="0"/>
              <a:t> </a:t>
            </a:r>
            <a:r>
              <a:rPr lang="ru-RU" dirty="0" err="1"/>
              <a:t>сутінків</a:t>
            </a:r>
            <a:r>
              <a:rPr lang="ru-RU" dirty="0"/>
              <a:t>, коли </a:t>
            </a:r>
            <a:r>
              <a:rPr lang="ru-RU" dirty="0" err="1"/>
              <a:t>освітленість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знижена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4376" y="1343816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Лісовий</a:t>
            </a:r>
            <a:r>
              <a:rPr lang="ru-RU" i="1" dirty="0"/>
              <a:t> </a:t>
            </a:r>
            <a:r>
              <a:rPr lang="ru-RU" i="1" dirty="0" err="1"/>
              <a:t>кіт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3695" y="1713148"/>
            <a:ext cx="3074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/>
              <a:t>Еукаріоти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Царство</a:t>
            </a:r>
            <a:r>
              <a:rPr lang="ru-RU" dirty="0"/>
              <a:t>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Хижі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Котячі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Рід</a:t>
            </a:r>
            <a:r>
              <a:rPr lang="ru-RU" dirty="0"/>
              <a:t>: </a:t>
            </a:r>
            <a:r>
              <a:rPr lang="ru-RU" dirty="0" err="1"/>
              <a:t>Кішки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Лісовий</a:t>
            </a:r>
            <a:r>
              <a:rPr lang="ru-RU" dirty="0"/>
              <a:t> </a:t>
            </a:r>
            <a:r>
              <a:rPr lang="ru-RU" dirty="0" err="1"/>
              <a:t>кіт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66" y="2644020"/>
            <a:ext cx="2696158" cy="40475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1232" y="370711"/>
            <a:ext cx="234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Східний</a:t>
            </a:r>
            <a:r>
              <a:rPr lang="ru-RU" i="1" dirty="0"/>
              <a:t> </a:t>
            </a:r>
            <a:r>
              <a:rPr lang="ru-RU" i="1" dirty="0" err="1"/>
              <a:t>сірий</a:t>
            </a:r>
            <a:r>
              <a:rPr lang="ru-RU" i="1" dirty="0"/>
              <a:t> кенгуру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12181" y="740043"/>
            <a:ext cx="34155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/>
              <a:t>Еукаріоти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 smtClean="0"/>
              <a:t>Аморфеї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Царство</a:t>
            </a:r>
            <a:r>
              <a:rPr lang="ru-RU" dirty="0"/>
              <a:t>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кускусоподібні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Кенгурові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Велетенські</a:t>
            </a:r>
            <a:r>
              <a:rPr lang="ru-RU" dirty="0"/>
              <a:t> кенгуру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Східний</a:t>
            </a:r>
            <a:r>
              <a:rPr lang="ru-RU" dirty="0"/>
              <a:t> </a:t>
            </a:r>
            <a:r>
              <a:rPr lang="ru-RU" dirty="0" err="1"/>
              <a:t>сірий</a:t>
            </a:r>
            <a:r>
              <a:rPr lang="ru-RU" dirty="0"/>
              <a:t> кенгуру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45" y="3436284"/>
            <a:ext cx="26098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1976" y="290917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Геобіонти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обителі</a:t>
            </a:r>
            <a:r>
              <a:rPr lang="ru-RU" dirty="0"/>
              <a:t> грунту. 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в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976" y="1245205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Європейський </a:t>
            </a:r>
            <a:r>
              <a:rPr lang="ru-RU" i="1" dirty="0" err="1"/>
              <a:t>кріт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894" y="1614537"/>
            <a:ext cx="30569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Комахоїдні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Кротячі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кроти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Європейський </a:t>
            </a:r>
            <a:r>
              <a:rPr lang="ru-RU" dirty="0" err="1"/>
              <a:t>кріт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59" y="4304739"/>
            <a:ext cx="3488112" cy="2156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21672" y="1245205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Лусочниця</a:t>
            </a:r>
            <a:r>
              <a:rPr lang="ru-RU" i="1" dirty="0" smtClean="0"/>
              <a:t> </a:t>
            </a:r>
            <a:r>
              <a:rPr lang="ru-RU" i="1" dirty="0" err="1"/>
              <a:t>звичайна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6589" y="1629328"/>
            <a:ext cx="33976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щетинохвістки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чешуйніци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чешуйніци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лусочниця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36" y="4401807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9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308847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Геофіли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літаючі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.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і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137628"/>
            <a:ext cx="2623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Бабка </a:t>
            </a:r>
            <a:r>
              <a:rPr lang="ru-RU" i="1" dirty="0" err="1"/>
              <a:t>жёлтопятністая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8847" y="1506960"/>
            <a:ext cx="3245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Бабки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Бабки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Зеленотелкі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Бабка </a:t>
            </a:r>
            <a:r>
              <a:rPr lang="ru-RU" dirty="0" err="1"/>
              <a:t>жёлтопятністая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77" y="4219855"/>
            <a:ext cx="2619375" cy="2219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36663" y="1137628"/>
            <a:ext cx="2639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Прямобрюх</a:t>
            </a:r>
            <a:r>
              <a:rPr lang="ru-RU" i="1" dirty="0"/>
              <a:t> </a:t>
            </a:r>
            <a:r>
              <a:rPr lang="ru-RU" i="1" dirty="0" err="1"/>
              <a:t>білохвостий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0485" y="1506960"/>
            <a:ext cx="3451412" cy="262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/>
              <a:t>Еукаріоти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 smtClean="0"/>
              <a:t>аморфеї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Царство</a:t>
            </a:r>
            <a:r>
              <a:rPr lang="ru-RU" dirty="0"/>
              <a:t>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Бабки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Справжні</a:t>
            </a:r>
            <a:r>
              <a:rPr lang="ru-RU" dirty="0"/>
              <a:t> бабки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Orthetrum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Прямобрюх</a:t>
            </a:r>
            <a:r>
              <a:rPr lang="ru-RU" dirty="0"/>
              <a:t> </a:t>
            </a:r>
            <a:r>
              <a:rPr lang="ru-RU" dirty="0" err="1"/>
              <a:t>білохвостий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55" y="4307524"/>
            <a:ext cx="3151642" cy="21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5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9906" y="272988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ЕОКС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наземний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але </a:t>
            </a:r>
            <a:r>
              <a:rPr lang="ru-RU" dirty="0" err="1"/>
              <a:t>використовують</a:t>
            </a:r>
            <a:r>
              <a:rPr lang="ru-RU" dirty="0"/>
              <a:t> грунт як </a:t>
            </a:r>
            <a:r>
              <a:rPr lang="ru-RU" dirty="0" err="1"/>
              <a:t>укриття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9906" y="1137628"/>
            <a:ext cx="268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Acanthosoma</a:t>
            </a:r>
            <a:r>
              <a:rPr lang="en-US" i="1" dirty="0"/>
              <a:t> </a:t>
            </a:r>
            <a:r>
              <a:rPr lang="en-US" i="1" dirty="0" err="1"/>
              <a:t>labiduroides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353" y="1506960"/>
            <a:ext cx="3989294" cy="26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Напівтвердокрилі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Дерев'яні</a:t>
            </a:r>
            <a:r>
              <a:rPr lang="ru-RU" dirty="0"/>
              <a:t> щитники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Acanthosoma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en-US" dirty="0" err="1"/>
              <a:t>Acanthosoma</a:t>
            </a:r>
            <a:r>
              <a:rPr lang="en-US" dirty="0"/>
              <a:t> </a:t>
            </a:r>
            <a:r>
              <a:rPr lang="en-US" dirty="0" err="1"/>
              <a:t>labiduroides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60" y="4436516"/>
            <a:ext cx="2619375" cy="1866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24751" y="1137628"/>
            <a:ext cx="247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Graphocephala</a:t>
            </a:r>
            <a:r>
              <a:rPr lang="en-US" i="1" dirty="0"/>
              <a:t> </a:t>
            </a:r>
            <a:r>
              <a:rPr lang="en-US" i="1" dirty="0" err="1"/>
              <a:t>coccinea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5177" y="1506960"/>
            <a:ext cx="34155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Напівтвердокрилі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Цикадки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Graphocephala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en-US" dirty="0" err="1"/>
              <a:t>Graphocephala</a:t>
            </a:r>
            <a:r>
              <a:rPr lang="en-US" dirty="0"/>
              <a:t> </a:t>
            </a:r>
            <a:r>
              <a:rPr lang="en-US" dirty="0" err="1"/>
              <a:t>coccinea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26" y="4126851"/>
            <a:ext cx="3210206" cy="25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9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7835" y="246094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Псаммофіли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належать </a:t>
            </a:r>
            <a:r>
              <a:rPr lang="ru-RU" dirty="0" err="1"/>
              <a:t>комахи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в </a:t>
            </a:r>
            <a:r>
              <a:rPr lang="ru-RU" dirty="0" err="1"/>
              <a:t>пісках</a:t>
            </a:r>
            <a:r>
              <a:rPr lang="ru-RU" dirty="0"/>
              <a:t> </a:t>
            </a:r>
            <a:r>
              <a:rPr lang="ru-RU" dirty="0" err="1" smtClean="0"/>
              <a:t>пустелі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6614" y="1173487"/>
            <a:ext cx="285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Звичайний </a:t>
            </a:r>
            <a:r>
              <a:rPr lang="ru-RU" i="1" dirty="0" err="1"/>
              <a:t>мурашиний</a:t>
            </a:r>
            <a:r>
              <a:rPr lang="ru-RU" i="1" dirty="0"/>
              <a:t> лев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05" y="1542819"/>
            <a:ext cx="3881718" cy="258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Сітчастокрилі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en-US" dirty="0" err="1"/>
              <a:t>Myrmeleontidae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en-US" dirty="0" err="1"/>
              <a:t>Myrmeleon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Звичайний </a:t>
            </a:r>
            <a:r>
              <a:rPr lang="ru-RU" dirty="0" err="1"/>
              <a:t>мурашиний</a:t>
            </a:r>
            <a:r>
              <a:rPr lang="ru-RU" dirty="0"/>
              <a:t> лев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78" y="2834835"/>
            <a:ext cx="2524125" cy="381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45865" y="1173487"/>
            <a:ext cx="200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Хрущ </a:t>
            </a:r>
            <a:r>
              <a:rPr lang="ru-RU" i="1" dirty="0" err="1"/>
              <a:t>мармуровий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85847" y="1541529"/>
            <a:ext cx="3325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Членистоногі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Комахи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твердокрилі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пластинчатовусих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Мармурові</a:t>
            </a:r>
            <a:r>
              <a:rPr lang="ru-RU" dirty="0"/>
              <a:t> </a:t>
            </a:r>
            <a:r>
              <a:rPr lang="ru-RU" dirty="0" err="1"/>
              <a:t>хрущі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Хрущ </a:t>
            </a:r>
            <a:r>
              <a:rPr lang="ru-RU" dirty="0" err="1"/>
              <a:t>мармуровий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30" y="4494894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9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3341" y="290918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Хіонофоби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переміщатися</a:t>
            </a:r>
            <a:r>
              <a:rPr lang="ru-RU" dirty="0"/>
              <a:t> і </a:t>
            </a:r>
            <a:r>
              <a:rPr lang="ru-RU" dirty="0" err="1"/>
              <a:t>добувати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при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глибокому</a:t>
            </a:r>
            <a:r>
              <a:rPr lang="ru-RU" dirty="0"/>
              <a:t> </a:t>
            </a:r>
            <a:r>
              <a:rPr lang="ru-RU" dirty="0" err="1"/>
              <a:t>сніговому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3341" y="1209346"/>
            <a:ext cx="214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Європейська</a:t>
            </a:r>
            <a:r>
              <a:rPr lang="ru-RU" i="1" dirty="0"/>
              <a:t> </a:t>
            </a:r>
            <a:r>
              <a:rPr lang="ru-RU" i="1" dirty="0" smtClean="0"/>
              <a:t>косуля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7177" y="1578678"/>
            <a:ext cx="3352800" cy="267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Кітопарнокопитние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Оленева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Козулі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козуля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47" y="4252358"/>
            <a:ext cx="3829611" cy="22142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54836" y="1209346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Жираф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4801" y="1667035"/>
            <a:ext cx="30659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Кітопарнокопитние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жирафових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Жирафи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Жираф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28" y="2017058"/>
            <a:ext cx="2619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0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8517" y="326777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Хіонофіли</a:t>
            </a:r>
            <a:r>
              <a:rPr lang="ru-RU" dirty="0"/>
              <a:t>.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ховаються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хижаків</a:t>
            </a:r>
            <a:r>
              <a:rPr lang="ru-RU" dirty="0"/>
              <a:t> і </a:t>
            </a:r>
            <a:r>
              <a:rPr lang="ru-RU" dirty="0" err="1"/>
              <a:t>погану</a:t>
            </a:r>
            <a:r>
              <a:rPr lang="ru-RU" dirty="0"/>
              <a:t> погоду.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8517" y="1155557"/>
            <a:ext cx="189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Звичайна</a:t>
            </a:r>
            <a:r>
              <a:rPr lang="ru-RU" i="1" dirty="0"/>
              <a:t> </a:t>
            </a:r>
            <a:r>
              <a:rPr lang="ru-RU" i="1" dirty="0" err="1"/>
              <a:t>полівка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8517" y="1638344"/>
            <a:ext cx="3021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Гризуни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Хомякова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Сірі</a:t>
            </a:r>
            <a:r>
              <a:rPr lang="ru-RU" dirty="0"/>
              <a:t> </a:t>
            </a:r>
            <a:r>
              <a:rPr lang="ru-RU" dirty="0" err="1"/>
              <a:t>полівки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Звичайна</a:t>
            </a:r>
            <a:r>
              <a:rPr lang="ru-RU" dirty="0"/>
              <a:t> </a:t>
            </a:r>
            <a:r>
              <a:rPr lang="ru-RU" dirty="0" err="1"/>
              <a:t>полівка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83" y="4337122"/>
            <a:ext cx="2619375" cy="2162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82857" y="1155557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Індійська</a:t>
            </a:r>
            <a:r>
              <a:rPr lang="ru-RU" i="1" dirty="0"/>
              <a:t> </a:t>
            </a:r>
            <a:r>
              <a:rPr lang="ru-RU" i="1" dirty="0" err="1"/>
              <a:t>тупайя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8635" y="1638343"/>
            <a:ext cx="2871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Субдомен</a:t>
            </a:r>
            <a:r>
              <a:rPr lang="uk-UA" dirty="0" smtClean="0"/>
              <a:t>: </a:t>
            </a:r>
            <a:r>
              <a:rPr lang="uk-UA" dirty="0" err="1" smtClean="0"/>
              <a:t>аморфеї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Тварини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Тип: </a:t>
            </a:r>
            <a:r>
              <a:rPr lang="ru-RU" dirty="0" err="1"/>
              <a:t>Хордові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Ссавці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Загін</a:t>
            </a:r>
            <a:r>
              <a:rPr lang="ru-RU" dirty="0"/>
              <a:t>: </a:t>
            </a:r>
            <a:r>
              <a:rPr lang="ru-RU" dirty="0" err="1"/>
              <a:t>Тупайї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Тупайевие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Індійські</a:t>
            </a:r>
            <a:r>
              <a:rPr lang="ru-RU" dirty="0"/>
              <a:t> </a:t>
            </a:r>
            <a:r>
              <a:rPr lang="ru-RU" dirty="0" err="1"/>
              <a:t>тупайі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Індійська</a:t>
            </a:r>
            <a:r>
              <a:rPr lang="ru-RU" dirty="0"/>
              <a:t> </a:t>
            </a:r>
            <a:r>
              <a:rPr lang="ru-RU" dirty="0" err="1"/>
              <a:t>тупайя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15" y="4459466"/>
            <a:ext cx="3411631" cy="19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319431"/>
            <a:ext cx="10515600" cy="1325563"/>
          </a:xfrm>
        </p:spPr>
        <p:txBody>
          <a:bodyPr>
            <a:noAutofit/>
          </a:bodyPr>
          <a:lstStyle/>
          <a:p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6718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428109"/>
            <a:ext cx="6096000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Мезофіти</a:t>
            </a:r>
            <a:r>
              <a:rPr lang="ru-RU" dirty="0" smtClean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для нормального росту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помірного</a:t>
            </a:r>
            <a:r>
              <a:rPr lang="ru-RU" dirty="0"/>
              <a:t> </a:t>
            </a:r>
            <a:r>
              <a:rPr lang="ru-RU" dirty="0" err="1"/>
              <a:t>зволоження</a:t>
            </a:r>
            <a:r>
              <a:rPr lang="ru-RU" dirty="0"/>
              <a:t>. До </a:t>
            </a:r>
            <a:r>
              <a:rPr lang="ru-RU" dirty="0" err="1"/>
              <a:t>мезофітів</a:t>
            </a:r>
            <a:r>
              <a:rPr lang="ru-RU" dirty="0"/>
              <a:t> належать </a:t>
            </a:r>
            <a:r>
              <a:rPr lang="ru-RU" dirty="0" err="1"/>
              <a:t>рослини</a:t>
            </a:r>
            <a:r>
              <a:rPr lang="ru-RU" dirty="0"/>
              <a:t> лук, </a:t>
            </a:r>
            <a:r>
              <a:rPr lang="ru-RU" dirty="0" err="1"/>
              <a:t>пасовищ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/>
              <a:t>хлібні</a:t>
            </a:r>
            <a:r>
              <a:rPr lang="ru-RU" dirty="0"/>
              <a:t> </a:t>
            </a:r>
            <a:r>
              <a:rPr lang="ru-RU" dirty="0" smtClean="0"/>
              <a:t>злаки,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деревні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776" y="2859793"/>
            <a:ext cx="30569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Царство</a:t>
            </a:r>
            <a:r>
              <a:rPr lang="ru-RU" dirty="0"/>
              <a:t>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 smtClean="0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тонконогоцвіті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Злаки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Пшениця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Вид: Пшениця м</a:t>
            </a:r>
            <a:r>
              <a:rPr lang="uk-UA" dirty="0" smtClean="0"/>
              <a:t>’яка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021" y="2197949"/>
            <a:ext cx="168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Пшениця </a:t>
            </a:r>
            <a:r>
              <a:rPr lang="ru-RU" i="1" dirty="0" err="1"/>
              <a:t>м’яка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85" y="2567281"/>
            <a:ext cx="2619375" cy="3648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06029" y="2839310"/>
            <a:ext cx="3003177" cy="260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айстроцвіті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Айстрові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Ромашка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Ромашка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2111" y="428109"/>
            <a:ext cx="109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Ромашка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916" y="880163"/>
            <a:ext cx="26193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6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153" y="333526"/>
            <a:ext cx="6096000" cy="1200329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Гідрофіти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занурені</a:t>
            </a:r>
            <a:r>
              <a:rPr lang="ru-RU" dirty="0"/>
              <a:t> у воду, </a:t>
            </a:r>
            <a:r>
              <a:rPr lang="ru-RU" dirty="0" err="1"/>
              <a:t>прикріплюючись</a:t>
            </a:r>
            <a:r>
              <a:rPr lang="ru-RU" dirty="0"/>
              <a:t> до дна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завислі</a:t>
            </a:r>
            <a:r>
              <a:rPr lang="ru-RU" dirty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 </a:t>
            </a:r>
            <a:r>
              <a:rPr lang="ru-RU" dirty="0" err="1" smtClean="0"/>
              <a:t>Гідрофіти</a:t>
            </a:r>
            <a:r>
              <a:rPr lang="ru-RU" dirty="0" smtClean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вимогливі</a:t>
            </a:r>
            <a:r>
              <a:rPr lang="ru-RU" dirty="0"/>
              <a:t> до </a:t>
            </a:r>
            <a:r>
              <a:rPr lang="ru-RU" dirty="0" err="1"/>
              <a:t>забезпечення</a:t>
            </a:r>
            <a:r>
              <a:rPr lang="ru-RU" dirty="0"/>
              <a:t> водою.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48410" y="333526"/>
            <a:ext cx="199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Жовтець</a:t>
            </a:r>
            <a:r>
              <a:rPr lang="ru-RU" i="1" dirty="0"/>
              <a:t> </a:t>
            </a:r>
            <a:r>
              <a:rPr lang="ru-RU" i="1" dirty="0" err="1"/>
              <a:t>водяний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410" y="3272118"/>
            <a:ext cx="3524531" cy="26455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48410" y="702858"/>
            <a:ext cx="3101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лютікоцветних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Жовтецеві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Лютик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en-US" dirty="0"/>
              <a:t>Ranunculus </a:t>
            </a:r>
            <a:r>
              <a:rPr lang="en-US" dirty="0" err="1"/>
              <a:t>aquatilis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56" y="2772335"/>
            <a:ext cx="3395383" cy="33953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94092" y="2296094"/>
            <a:ext cx="179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Водяний</a:t>
            </a:r>
            <a:r>
              <a:rPr lang="ru-RU" i="1" dirty="0"/>
              <a:t> </a:t>
            </a:r>
            <a:r>
              <a:rPr lang="ru-RU" i="1" dirty="0" err="1"/>
              <a:t>різак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9270" y="2888243"/>
            <a:ext cx="2859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частухоцвіті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водокрасових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 smtClean="0"/>
              <a:t>Тілоріз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Водяний різак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0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941" y="309754"/>
            <a:ext cx="4921624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Мегатермофіти</a:t>
            </a:r>
            <a:r>
              <a:rPr lang="ru-RU" dirty="0" smtClean="0"/>
              <a:t> - </a:t>
            </a:r>
            <a:r>
              <a:rPr lang="ru-RU" dirty="0" err="1" smtClean="0"/>
              <a:t>жаростійкі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/>
              <a:t> (</a:t>
            </a:r>
            <a:r>
              <a:rPr lang="ru-RU" dirty="0" smtClean="0"/>
              <a:t>Лантана, Солано, </a:t>
            </a:r>
            <a:r>
              <a:rPr lang="ru-RU" dirty="0" err="1" smtClean="0"/>
              <a:t>Сукуленти</a:t>
            </a:r>
            <a:r>
              <a:rPr lang="ru-RU" dirty="0" smtClean="0"/>
              <a:t>, </a:t>
            </a:r>
            <a:r>
              <a:rPr lang="ru-RU" dirty="0" err="1" smtClean="0"/>
              <a:t>Ароматичний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Мезотермофіти</a:t>
            </a:r>
            <a:r>
              <a:rPr lang="ru-RU" dirty="0" smtClean="0"/>
              <a:t> - </a:t>
            </a:r>
            <a:r>
              <a:rPr lang="ru-RU" dirty="0" err="1" smtClean="0"/>
              <a:t>теплолюбні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Мікротермофіти</a:t>
            </a:r>
            <a:r>
              <a:rPr lang="ru-RU" dirty="0" smtClean="0"/>
              <a:t> - </a:t>
            </a:r>
            <a:r>
              <a:rPr lang="ru-RU" dirty="0" err="1" smtClean="0"/>
              <a:t>холодостійкі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Гекістотермофіти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холодостійкі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6901" y="44734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Очиток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56" y="958378"/>
            <a:ext cx="3857625" cy="2895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0485" y="3975168"/>
            <a:ext cx="2904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ломикаменецвіті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 smtClean="0"/>
              <a:t>Товстолисті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Очиток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</a:t>
            </a:r>
            <a:r>
              <a:rPr lang="uk-UA" dirty="0" err="1" smtClean="0"/>
              <a:t>Очиток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85" y="3444179"/>
            <a:ext cx="2619375" cy="1962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3753" y="2834108"/>
            <a:ext cx="3034553" cy="260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холодкоцвіті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асфоделових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Алое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Алое </a:t>
            </a:r>
            <a:r>
              <a:rPr lang="ru-RU" dirty="0" err="1"/>
              <a:t>деревоподібна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0941" y="2064614"/>
            <a:ext cx="221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Алое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деревоподібна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65" y="279866"/>
            <a:ext cx="2619375" cy="298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9068" y="573623"/>
            <a:ext cx="33886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частухоцвіті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Ароїдні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Монстера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Монстера </a:t>
            </a:r>
            <a:r>
              <a:rPr lang="ru-RU" dirty="0" err="1"/>
              <a:t>делікатесна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068" y="204291"/>
            <a:ext cx="255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Монстера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делікатесна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601" y="3452703"/>
            <a:ext cx="2360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4">
                    <a:lumMod val="75000"/>
                  </a:schemeClr>
                </a:solidFill>
                <a:latin typeface="Roboto"/>
              </a:rPr>
              <a:t>Ваніль</a:t>
            </a:r>
            <a:r>
              <a:rPr lang="ru-RU" sz="1600" i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 плосколистная</a:t>
            </a:r>
            <a:endParaRPr lang="ru-RU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068" y="3881536"/>
            <a:ext cx="33457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холодкоцвіті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орхідних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Ваніль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</a:t>
            </a:r>
            <a:r>
              <a:rPr lang="ru-RU" dirty="0" err="1"/>
              <a:t>Ваніль</a:t>
            </a:r>
            <a:r>
              <a:rPr lang="ru-RU" dirty="0"/>
              <a:t> плосколистная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65" y="3983781"/>
            <a:ext cx="2619375" cy="20288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89611" y="695876"/>
            <a:ext cx="3576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ru-RU" dirty="0" smtClean="0"/>
              <a:t>А</a:t>
            </a:r>
            <a:r>
              <a:rPr lang="uk-UA" dirty="0" err="1" smtClean="0"/>
              <a:t>морфеї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Гриби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Аскоміцети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Леканороміцети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Леканоровие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 smtClean="0"/>
              <a:t>Пармеліеві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уснея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уснея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квітуча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70923" y="388957"/>
            <a:ext cx="230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Усне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майже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квітуча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437" y="1148206"/>
            <a:ext cx="2619375" cy="17430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93583" y="3791257"/>
            <a:ext cx="26912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r>
              <a:rPr lang="ru-RU" dirty="0"/>
              <a:t>Порядок: </a:t>
            </a:r>
            <a:r>
              <a:rPr lang="ru-RU" dirty="0" err="1"/>
              <a:t>Самшітоцветние</a:t>
            </a:r>
            <a:endParaRPr lang="ru-RU" dirty="0"/>
          </a:p>
          <a:p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Самшитові</a:t>
            </a:r>
            <a:endParaRPr lang="ru-RU" dirty="0"/>
          </a:p>
          <a:p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Самшит</a:t>
            </a:r>
          </a:p>
          <a:p>
            <a:r>
              <a:rPr lang="uk-UA" dirty="0" smtClean="0"/>
              <a:t>Вид: Самшит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70923" y="3452703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Самшит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711" y="4384301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197240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Сциофіти</a:t>
            </a:r>
            <a:r>
              <a:rPr lang="ru-RU" dirty="0" smtClean="0"/>
              <a:t> - </a:t>
            </a:r>
            <a:r>
              <a:rPr lang="ru-RU" dirty="0" err="1" smtClean="0"/>
              <a:t>тіньолюбні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  <a:p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Сциогеліофіти</a:t>
            </a:r>
            <a:r>
              <a:rPr lang="ru-RU" dirty="0" smtClean="0"/>
              <a:t> - </a:t>
            </a:r>
            <a:r>
              <a:rPr lang="ru-RU" dirty="0" err="1" smtClean="0"/>
              <a:t>тіньовитривалі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Геліофіти</a:t>
            </a:r>
            <a:r>
              <a:rPr lang="ru-RU" dirty="0" smtClean="0"/>
              <a:t> -</a:t>
            </a:r>
            <a:r>
              <a:rPr lang="ru-RU" dirty="0" err="1" smtClean="0"/>
              <a:t>світлолюбні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659" y="2044006"/>
            <a:ext cx="31735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мальвоцвіті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Мальвові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Липа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Вид:Липа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1318" y="139762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Липа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4748493"/>
            <a:ext cx="2619375" cy="1771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1646" y="2043116"/>
            <a:ext cx="3451412" cy="256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Папоротніковідние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хвощових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хвощових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хвощових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Хвощ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Хвощ </a:t>
            </a:r>
            <a:r>
              <a:rPr lang="ru-RU" dirty="0" err="1"/>
              <a:t>польовий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7747" y="1398512"/>
            <a:ext cx="1679571" cy="36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Хвощ </a:t>
            </a:r>
            <a:r>
              <a:rPr lang="ru-RU" i="1" dirty="0" err="1"/>
              <a:t>польовий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74" y="4653243"/>
            <a:ext cx="2619375" cy="19621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13058" y="636580"/>
            <a:ext cx="3092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айстроцвіті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Айстрові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Пижмо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Пижмо </a:t>
            </a:r>
            <a:r>
              <a:rPr lang="ru-RU" dirty="0" err="1"/>
              <a:t>звичайне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23380" y="250156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Пижмо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звичайне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36" y="3326110"/>
            <a:ext cx="2043673" cy="34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3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930" y="206205"/>
            <a:ext cx="609600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Оліготрофи</a:t>
            </a:r>
            <a:r>
              <a:rPr lang="ru-RU" dirty="0" err="1" smtClean="0"/>
              <a:t>-рослини</a:t>
            </a:r>
            <a:r>
              <a:rPr lang="ru-RU" dirty="0" smtClean="0"/>
              <a:t> </a:t>
            </a:r>
            <a:r>
              <a:rPr lang="ru-RU" dirty="0" err="1"/>
              <a:t>бідних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  <a:p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Мезотрофи</a:t>
            </a:r>
            <a:r>
              <a:rPr lang="ru-RU" dirty="0" err="1" smtClean="0"/>
              <a:t>-рослини</a:t>
            </a:r>
            <a:r>
              <a:rPr lang="ru-RU" dirty="0" smtClean="0"/>
              <a:t>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родючих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Еутрофи</a:t>
            </a:r>
            <a:r>
              <a:rPr lang="ru-RU" dirty="0" err="1" smtClean="0"/>
              <a:t>-рослини</a:t>
            </a:r>
            <a:r>
              <a:rPr lang="ru-RU" dirty="0" smtClean="0"/>
              <a:t> </a:t>
            </a:r>
            <a:r>
              <a:rPr lang="ru-RU" dirty="0" err="1"/>
              <a:t>родючих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02601" y="650831"/>
            <a:ext cx="2689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Хвойні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Хвойні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Соснові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Соснові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Сосна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сосна </a:t>
            </a:r>
            <a:r>
              <a:rPr lang="ru-RU" dirty="0" err="1"/>
              <a:t>гірська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0" y="206205"/>
            <a:ext cx="155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Сосна </a:t>
            </a:r>
            <a:r>
              <a:rPr lang="ru-RU" i="1" dirty="0" err="1"/>
              <a:t>гірська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536" y="3588447"/>
            <a:ext cx="2323540" cy="31008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2705" y="2081992"/>
            <a:ext cx="3137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вересоцвіті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Вересові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err="1"/>
              <a:t>Вакцініум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Чорниця </a:t>
            </a:r>
            <a:r>
              <a:rPr lang="ru-RU" dirty="0" err="1"/>
              <a:t>звичайна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442" y="1487252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Чорниця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звичайна</a:t>
            </a: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2" y="4644357"/>
            <a:ext cx="2304770" cy="20449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94731" y="1800332"/>
            <a:ext cx="33438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 smtClean="0"/>
              <a:t>Бурачнікоцветні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 smtClean="0"/>
              <a:t>Бурачнікові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Рід</a:t>
            </a:r>
            <a:r>
              <a:rPr lang="ru-RU" dirty="0"/>
              <a:t>: Медуниця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Медуниця неясна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25516" y="1421097"/>
            <a:ext cx="193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Медуниця неясна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214" y="3589086"/>
            <a:ext cx="2082838" cy="31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8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117" y="317811"/>
            <a:ext cx="60960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Глікофіти</a:t>
            </a: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 err="1" smtClean="0"/>
              <a:t>рослини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не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засолення</a:t>
            </a:r>
            <a:endParaRPr lang="ru-RU" dirty="0"/>
          </a:p>
          <a:p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Галофіти</a:t>
            </a: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 err="1" smtClean="0"/>
              <a:t>солестійкі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2" y="4491734"/>
            <a:ext cx="2104531" cy="22193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043" y="1530766"/>
            <a:ext cx="3128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Дводольні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гвоздикоцвіті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Амарантові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солерос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солерос </a:t>
            </a:r>
            <a:r>
              <a:rPr lang="ru-RU" dirty="0" err="1"/>
              <a:t>європейський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043" y="1062788"/>
            <a:ext cx="23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Солерос </a:t>
            </a:r>
            <a:r>
              <a:rPr lang="ru-RU" i="1" dirty="0" err="1" smtClean="0">
                <a:solidFill>
                  <a:srgbClr val="FFC000"/>
                </a:solidFill>
              </a:rPr>
              <a:t>європейський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2531" y="1530766"/>
            <a:ext cx="2844787" cy="260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Субдомен: </a:t>
            </a:r>
            <a:r>
              <a:rPr lang="uk-UA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Квіткові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Однодольні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частухоцвіті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камкові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взморник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Вид: взморник </a:t>
            </a:r>
            <a:r>
              <a:rPr lang="ru-RU" dirty="0" err="1"/>
              <a:t>морської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32531" y="1062788"/>
            <a:ext cx="213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Взморник </a:t>
            </a:r>
            <a:r>
              <a:rPr lang="ru-RU" i="1" dirty="0" err="1">
                <a:solidFill>
                  <a:srgbClr val="FFC000"/>
                </a:solidFill>
              </a:rPr>
              <a:t>морської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64" y="4208887"/>
            <a:ext cx="1683519" cy="25021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9647" y="1432120"/>
            <a:ext cx="3469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Домен: </a:t>
            </a:r>
            <a:r>
              <a:rPr lang="ru-RU" dirty="0" err="1" smtClean="0"/>
              <a:t>Еукаріоти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Субдомен</a:t>
            </a:r>
            <a:r>
              <a:rPr lang="ru-RU" dirty="0"/>
              <a:t>: </a:t>
            </a:r>
            <a:r>
              <a:rPr lang="ru-RU" dirty="0" err="1" smtClean="0"/>
              <a:t>діафоретики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Царство: </a:t>
            </a:r>
            <a:r>
              <a:rPr lang="ru-RU" dirty="0" err="1"/>
              <a:t>Рослини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Відділ</a:t>
            </a:r>
            <a:r>
              <a:rPr lang="ru-RU" dirty="0"/>
              <a:t>: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водорості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Ульвофіціевие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Порядок: </a:t>
            </a:r>
            <a:r>
              <a:rPr lang="ru-RU" dirty="0" err="1"/>
              <a:t>Ульвовие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Сімейство</a:t>
            </a:r>
            <a:r>
              <a:rPr lang="ru-RU" dirty="0"/>
              <a:t>: </a:t>
            </a:r>
            <a:r>
              <a:rPr lang="ru-RU" dirty="0" err="1"/>
              <a:t>Ульвовие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Рід</a:t>
            </a:r>
            <a:r>
              <a:rPr lang="ru-RU" dirty="0"/>
              <a:t>: </a:t>
            </a:r>
            <a:r>
              <a:rPr lang="ru-RU" dirty="0" smtClean="0"/>
              <a:t>Ульва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Вид: ульва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92972" y="1062788"/>
            <a:ext cx="74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Ульва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74" y="4208887"/>
            <a:ext cx="2923335" cy="21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9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2323</Words>
  <Application>Microsoft Office PowerPoint</Application>
  <PresentationFormat>Произвольный</PresentationFormat>
  <Paragraphs>623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Екоморфи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Виктория</cp:lastModifiedBy>
  <cp:revision>38</cp:revision>
  <dcterms:created xsi:type="dcterms:W3CDTF">2021-06-25T10:09:08Z</dcterms:created>
  <dcterms:modified xsi:type="dcterms:W3CDTF">2021-10-21T12:29:32Z</dcterms:modified>
</cp:coreProperties>
</file>