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3" r:id="rId2"/>
    <p:sldId id="274" r:id="rId3"/>
    <p:sldId id="275" r:id="rId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30A7AEE-498F-49E9-9CCA-E98367EB6284}" type="datetimeFigureOut">
              <a:rPr lang="uk-UA" smtClean="0"/>
              <a:t>21.10.2021</a:t>
            </a:fld>
            <a:endParaRPr lang="uk-UA"/>
          </a:p>
        </p:txBody>
      </p:sp>
      <p:sp>
        <p:nvSpPr>
          <p:cNvPr id="5" name="Footer Placeholder 4"/>
          <p:cNvSpPr>
            <a:spLocks noGrp="1"/>
          </p:cNvSpPr>
          <p:nvPr>
            <p:ph type="ftr" sz="quarter" idx="11"/>
          </p:nvPr>
        </p:nvSpPr>
        <p:spPr>
          <a:xfrm>
            <a:off x="5332412" y="5883275"/>
            <a:ext cx="4324044" cy="365125"/>
          </a:xfrm>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91377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0A7AEE-498F-49E9-9CCA-E98367EB6284}" type="datetimeFigureOut">
              <a:rPr lang="uk-UA" smtClean="0"/>
              <a:t>21.10.2021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1424381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80973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424192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574180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870420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37404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0A7AEE-498F-49E9-9CCA-E98367EB6284}"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139041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0A7AEE-498F-49E9-9CCA-E98367EB6284}"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391646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0A7AEE-498F-49E9-9CCA-E98367EB6284}"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10951856" y="5867131"/>
            <a:ext cx="551167" cy="365125"/>
          </a:xfrm>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564728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21.10.2021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98263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30A7AEE-498F-49E9-9CCA-E98367EB6284}" type="datetimeFigureOut">
              <a:rPr lang="uk-UA" smtClean="0"/>
              <a:t>21.10.2021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142275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30A7AEE-498F-49E9-9CCA-E98367EB6284}" type="datetimeFigureOut">
              <a:rPr lang="uk-UA" smtClean="0"/>
              <a:t>21.10.2021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148402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30A7AEE-498F-49E9-9CCA-E98367EB6284}" type="datetimeFigureOut">
              <a:rPr lang="uk-UA" smtClean="0"/>
              <a:t>21.10.2021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49088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A7AEE-498F-49E9-9CCA-E98367EB6284}" type="datetimeFigureOut">
              <a:rPr lang="uk-UA" smtClean="0"/>
              <a:t>21.10.2021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851504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0A7AEE-498F-49E9-9CCA-E98367EB6284}" type="datetimeFigureOut">
              <a:rPr lang="uk-UA" smtClean="0"/>
              <a:t>21.10.2021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61240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0A7AEE-498F-49E9-9CCA-E98367EB6284}" type="datetimeFigureOut">
              <a:rPr lang="uk-UA" smtClean="0"/>
              <a:t>21.10.2021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156714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30A7AEE-498F-49E9-9CCA-E98367EB6284}" type="datetimeFigureOut">
              <a:rPr lang="uk-UA" smtClean="0"/>
              <a:t>21.10.2021</a:t>
            </a:fld>
            <a:endParaRPr lang="uk-U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uk-U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F8D159-8232-468A-BD04-486BB313B093}" type="slidenum">
              <a:rPr lang="uk-UA" smtClean="0"/>
              <a:t>‹#›</a:t>
            </a:fld>
            <a:endParaRPr lang="uk-UA"/>
          </a:p>
        </p:txBody>
      </p:sp>
    </p:spTree>
    <p:extLst>
      <p:ext uri="{BB962C8B-B14F-4D97-AF65-F5344CB8AC3E}">
        <p14:creationId xmlns:p14="http://schemas.microsoft.com/office/powerpoint/2010/main" val="16417421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40556" y="259882"/>
            <a:ext cx="9567512" cy="6285297"/>
          </a:xfrm>
        </p:spPr>
        <p:txBody>
          <a:bodyPr>
            <a:normAutofit/>
          </a:bodyPr>
          <a:lstStyle/>
          <a:p>
            <a:pPr indent="0" algn="just">
              <a:spcAft>
                <a:spcPts val="0"/>
              </a:spcAft>
              <a:buNone/>
            </a:pPr>
            <a:r>
              <a:rPr lang="uk-UA" b="1" dirty="0" smtClean="0">
                <a:latin typeface="Times New Roman" panose="02020603050405020304" pitchFamily="18" charset="0"/>
                <a:ea typeface="Times New Roman" panose="02020603050405020304" pitchFamily="18" charset="0"/>
              </a:rPr>
              <a:t>Існує </a:t>
            </a:r>
            <a:r>
              <a:rPr lang="uk-UA" b="1" dirty="0">
                <a:latin typeface="Times New Roman" panose="02020603050405020304" pitchFamily="18" charset="0"/>
                <a:ea typeface="Times New Roman" panose="02020603050405020304" pitchFamily="18" charset="0"/>
              </a:rPr>
              <a:t>типова методика проведення прогностичного дослідження. Структурно вона містить такі етапи: </a:t>
            </a:r>
            <a:endParaRPr lang="uk-UA" sz="2000" dirty="0">
              <a:latin typeface="Times New Roman" panose="02020603050405020304" pitchFamily="18" charset="0"/>
              <a:ea typeface="Times New Roman" panose="02020603050405020304" pitchFamily="18" charset="0"/>
            </a:endParaRPr>
          </a:p>
          <a:p>
            <a:pPr marL="0" lvl="0" indent="0" algn="just">
              <a:spcAft>
                <a:spcPts val="0"/>
              </a:spcAft>
              <a:buNone/>
              <a:tabLst>
                <a:tab pos="540385" algn="l"/>
              </a:tabLst>
            </a:pPr>
            <a:r>
              <a:rPr lang="uk-UA" b="1" dirty="0" smtClean="0">
                <a:latin typeface="Times New Roman" panose="02020603050405020304" pitchFamily="18" charset="0"/>
                <a:ea typeface="Times New Roman" panose="02020603050405020304" pitchFamily="18" charset="0"/>
              </a:rPr>
              <a:t>Перед-прогнозна </a:t>
            </a:r>
            <a:r>
              <a:rPr lang="uk-UA" b="1" dirty="0">
                <a:latin typeface="Times New Roman" panose="02020603050405020304" pitchFamily="18" charset="0"/>
                <a:ea typeface="Times New Roman" panose="02020603050405020304" pitchFamily="18" charset="0"/>
              </a:rPr>
              <a:t>орієнтація полягає у визначенні:</a:t>
            </a:r>
            <a:endParaRPr lang="uk-UA" sz="2000" dirty="0">
              <a:latin typeface="Times New Roman" panose="02020603050405020304" pitchFamily="18" charset="0"/>
              <a:ea typeface="Times New Roman" panose="02020603050405020304" pitchFamily="18" charset="0"/>
            </a:endParaRPr>
          </a:p>
          <a:p>
            <a:pPr marL="457200" lvl="1" indent="0" algn="just">
              <a:spcAft>
                <a:spcPts val="0"/>
              </a:spcAft>
              <a:buNone/>
              <a:tabLst>
                <a:tab pos="540385" algn="l"/>
              </a:tabLst>
            </a:pPr>
            <a:r>
              <a:rPr lang="uk-UA" b="1" dirty="0" smtClean="0">
                <a:latin typeface="Times New Roman" panose="02020603050405020304" pitchFamily="18" charset="0"/>
                <a:ea typeface="Times New Roman" panose="02020603050405020304" pitchFamily="18" charset="0"/>
              </a:rPr>
              <a:t>- об’єкта</a:t>
            </a:r>
            <a:r>
              <a:rPr lang="uk-UA" dirty="0" smtClean="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в даному випадку потрібно чітко визначити територію розвиток якої ви будете прогнозувати, </a:t>
            </a:r>
            <a:endParaRPr lang="uk-UA" sz="1800" dirty="0">
              <a:latin typeface="Times New Roman" panose="02020603050405020304" pitchFamily="18" charset="0"/>
              <a:ea typeface="Times New Roman" panose="02020603050405020304" pitchFamily="18" charset="0"/>
            </a:endParaRPr>
          </a:p>
          <a:p>
            <a:pPr marL="457200" lvl="1" indent="0" algn="just">
              <a:spcAft>
                <a:spcPts val="0"/>
              </a:spcAft>
              <a:buNone/>
              <a:tabLst>
                <a:tab pos="540385" algn="l"/>
              </a:tabLst>
            </a:pPr>
            <a:r>
              <a:rPr lang="uk-UA" b="1" dirty="0" smtClean="0">
                <a:latin typeface="Times New Roman" panose="02020603050405020304" pitchFamily="18" charset="0"/>
                <a:ea typeface="Times New Roman" panose="02020603050405020304" pitchFamily="18" charset="0"/>
              </a:rPr>
              <a:t>- суб’єктів</a:t>
            </a:r>
            <a:r>
              <a:rPr lang="uk-UA" dirty="0" smtClean="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визначаються так звані </a:t>
            </a:r>
            <a:r>
              <a:rPr lang="uk-UA" dirty="0" err="1">
                <a:latin typeface="Times New Roman" panose="02020603050405020304" pitchFamily="18" charset="0"/>
                <a:ea typeface="Times New Roman" panose="02020603050405020304" pitchFamily="18" charset="0"/>
              </a:rPr>
              <a:t>стейкхолдери</a:t>
            </a:r>
            <a:r>
              <a:rPr lang="uk-UA" dirty="0">
                <a:latin typeface="Times New Roman" panose="02020603050405020304" pitchFamily="18" charset="0"/>
                <a:ea typeface="Times New Roman" panose="02020603050405020304" pitchFamily="18" charset="0"/>
              </a:rPr>
              <a:t>, тобто зацікавлені сторони і учасники. Наприклад, фізичні особи, команди, організації чи їх класи, які мають інтерес у системі. Фізичні особи, група осіб або організація, які можуть впливати на систему чи на яких може вплинути система. Люди, їх групи чи організації, які можуть впливати, на яких можуть вплинути чи які можуть вважати себе під впливом рішення, операції чи результату проекту. Люди чи організації, які можуть впливати на діяльність або прийняття рішень, бути підданими їх впливу чи сприймати себе такими. Зацікавлені сторони можуть бути як позитивними (що підтримують діяльність), так і негативними (що творять опір діяльності, або матимуть свій зиск із атак на таку діяльність). У даному випадку як </a:t>
            </a:r>
            <a:r>
              <a:rPr lang="uk-UA" dirty="0" err="1">
                <a:latin typeface="Times New Roman" panose="02020603050405020304" pitchFamily="18" charset="0"/>
                <a:ea typeface="Times New Roman" panose="02020603050405020304" pitchFamily="18" charset="0"/>
              </a:rPr>
              <a:t>стейкхолдери</a:t>
            </a:r>
            <a:r>
              <a:rPr lang="uk-UA" dirty="0">
                <a:latin typeface="Times New Roman" panose="02020603050405020304" pitchFamily="18" charset="0"/>
                <a:ea typeface="Times New Roman" panose="02020603050405020304" pitchFamily="18" charset="0"/>
              </a:rPr>
              <a:t> можуть розглядатись представники органів державної влади та самоврядування, громадські організації, засоби масової інформації, місцеві підприємства, організації, заклади та установи, інвестори і </a:t>
            </a:r>
            <a:r>
              <a:rPr lang="uk-UA" dirty="0" err="1">
                <a:latin typeface="Times New Roman" panose="02020603050405020304" pitchFamily="18" charset="0"/>
                <a:ea typeface="Times New Roman" panose="02020603050405020304" pitchFamily="18" charset="0"/>
              </a:rPr>
              <a:t>т.д</a:t>
            </a:r>
            <a:r>
              <a:rPr lang="uk-UA" dirty="0">
                <a:latin typeface="Times New Roman" panose="02020603050405020304" pitchFamily="18" charset="0"/>
                <a:ea typeface="Times New Roman" panose="02020603050405020304" pitchFamily="18" charset="0"/>
              </a:rPr>
              <a:t>.</a:t>
            </a:r>
            <a:endParaRPr lang="uk-UA" sz="1800" dirty="0">
              <a:latin typeface="Times New Roman" panose="02020603050405020304" pitchFamily="18" charset="0"/>
              <a:ea typeface="Times New Roman" panose="02020603050405020304" pitchFamily="18" charset="0"/>
            </a:endParaRPr>
          </a:p>
          <a:p>
            <a:pPr marL="0" indent="0" algn="just">
              <a:lnSpc>
                <a:spcPct val="107000"/>
              </a:lnSpc>
              <a:spcAft>
                <a:spcPts val="800"/>
              </a:spcAft>
              <a:buNone/>
            </a:pP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192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40556" y="269507"/>
            <a:ext cx="9567512" cy="6285297"/>
          </a:xfrm>
        </p:spPr>
        <p:txBody>
          <a:bodyPr>
            <a:normAutofit/>
          </a:bodyPr>
          <a:lstStyle/>
          <a:p>
            <a:pPr marL="457200" lvl="1" indent="0" algn="just">
              <a:spcAft>
                <a:spcPts val="0"/>
              </a:spcAft>
              <a:buNone/>
              <a:tabLst>
                <a:tab pos="540385" algn="l"/>
              </a:tabLst>
            </a:pPr>
            <a:r>
              <a:rPr lang="uk-UA" b="1" dirty="0">
                <a:latin typeface="Times New Roman" panose="02020603050405020304" pitchFamily="18" charset="0"/>
                <a:ea typeface="Times New Roman" panose="02020603050405020304" pitchFamily="18" charset="0"/>
              </a:rPr>
              <a:t>проблеми - </a:t>
            </a:r>
            <a:r>
              <a:rPr lang="uk-UA" dirty="0">
                <a:latin typeface="Times New Roman" panose="02020603050405020304" pitchFamily="18" charset="0"/>
                <a:ea typeface="Times New Roman" panose="02020603050405020304" pitchFamily="18" charset="0"/>
              </a:rPr>
              <a:t>Соціальною проблемою прийнято називати поставлену самим життям суперечливу ситуацію, що носить масовий характер і зачіпає інтереси тих чи інших соціальних спільнот та інститутів. Соціальна проблема виступає як свого роду стан «знання про не знання» певних сторін, кількісних і якісних змін характеристик будь-якого соціального явища або тенденцій соціального процесу. Соціальну проблему можна визначити такими способами:</a:t>
            </a:r>
            <a:endParaRPr lang="uk-UA" sz="18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540385" algn="l"/>
              </a:tabLst>
            </a:pPr>
            <a:r>
              <a:rPr lang="uk-UA" dirty="0">
                <a:latin typeface="Times New Roman" panose="02020603050405020304" pitchFamily="18" charset="0"/>
                <a:ea typeface="Times New Roman" panose="02020603050405020304" pitchFamily="18" charset="0"/>
              </a:rPr>
              <a:t>це може бути незнання причин або наслідків певного явища або процесу, або нестача інформації;</a:t>
            </a:r>
            <a:endParaRPr lang="uk-UA" sz="20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540385" algn="l"/>
              </a:tabLst>
            </a:pPr>
            <a:r>
              <a:rPr lang="uk-UA" dirty="0">
                <a:latin typeface="Times New Roman" panose="02020603050405020304" pitchFamily="18" charset="0"/>
                <a:ea typeface="Times New Roman" panose="02020603050405020304" pitchFamily="18" charset="0"/>
              </a:rPr>
              <a:t>розрив між бажаним і дійсним станом;</a:t>
            </a:r>
            <a:endParaRPr lang="uk-UA" sz="2000" dirty="0">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540385" algn="l"/>
              </a:tabLst>
            </a:pPr>
            <a:r>
              <a:rPr lang="uk-UA" dirty="0">
                <a:latin typeface="Times New Roman" panose="02020603050405020304" pitchFamily="18" charset="0"/>
                <a:ea typeface="Times New Roman" panose="02020603050405020304" pitchFamily="18" charset="0"/>
              </a:rPr>
              <a:t>соціальний конфлікт.</a:t>
            </a:r>
            <a:endParaRPr lang="uk-UA" sz="2000" dirty="0">
              <a:latin typeface="Times New Roman" panose="02020603050405020304" pitchFamily="18" charset="0"/>
              <a:ea typeface="Times New Roman" panose="02020603050405020304" pitchFamily="18" charset="0"/>
            </a:endParaRPr>
          </a:p>
          <a:p>
            <a:pPr marL="457200" lvl="1" indent="0" algn="just">
              <a:spcAft>
                <a:spcPts val="0"/>
              </a:spcAft>
              <a:buNone/>
              <a:tabLst>
                <a:tab pos="540385" algn="l"/>
              </a:tabLst>
            </a:pPr>
            <a:r>
              <a:rPr lang="uk-UA" b="1" dirty="0">
                <a:latin typeface="Times New Roman" panose="02020603050405020304" pitchFamily="18" charset="0"/>
                <a:ea typeface="Times New Roman" panose="02020603050405020304" pitchFamily="18" charset="0"/>
              </a:rPr>
              <a:t>мети і завдань – </a:t>
            </a:r>
            <a:r>
              <a:rPr lang="uk-UA" dirty="0">
                <a:latin typeface="Times New Roman" panose="02020603050405020304" pitchFamily="18" charset="0"/>
                <a:ea typeface="Times New Roman" panose="02020603050405020304" pitchFamily="18" charset="0"/>
              </a:rPr>
              <a:t>у даному випадку метою буде всебічний аналіз розвитку конкретної території. Завдання завжди конкретизують мету і можуть стосуватись дослідження і аналізу певних сфер або напрямків розвитку території (наприклад, - провести аналіз соціально-демографічних показників території, - здійснити аналіз економічного розвитку території, - </a:t>
            </a:r>
            <a:r>
              <a:rPr lang="uk-UA" dirty="0" err="1">
                <a:latin typeface="Times New Roman" panose="02020603050405020304" pitchFamily="18" charset="0"/>
                <a:ea typeface="Times New Roman" panose="02020603050405020304" pitchFamily="18" charset="0"/>
              </a:rPr>
              <a:t>зясувати</a:t>
            </a:r>
            <a:r>
              <a:rPr lang="uk-UA" dirty="0">
                <a:latin typeface="Times New Roman" panose="02020603050405020304" pitchFamily="18" charset="0"/>
                <a:ea typeface="Times New Roman" panose="02020603050405020304" pitchFamily="18" charset="0"/>
              </a:rPr>
              <a:t> рівень туристичної привабливості території і </a:t>
            </a:r>
            <a:r>
              <a:rPr lang="uk-UA" dirty="0" err="1">
                <a:latin typeface="Times New Roman" panose="02020603050405020304" pitchFamily="18" charset="0"/>
                <a:ea typeface="Times New Roman" panose="02020603050405020304" pitchFamily="18" charset="0"/>
              </a:rPr>
              <a:t>т.д</a:t>
            </a:r>
            <a:r>
              <a:rPr lang="uk-UA" dirty="0">
                <a:latin typeface="Times New Roman" panose="02020603050405020304" pitchFamily="18" charset="0"/>
                <a:ea typeface="Times New Roman" panose="02020603050405020304" pitchFamily="18" charset="0"/>
              </a:rPr>
              <a:t>.).</a:t>
            </a:r>
            <a:endParaRPr lang="uk-UA" sz="1800" dirty="0">
              <a:latin typeface="Times New Roman" panose="02020603050405020304" pitchFamily="18" charset="0"/>
              <a:ea typeface="Times New Roman" panose="02020603050405020304" pitchFamily="18" charset="0"/>
            </a:endParaRPr>
          </a:p>
          <a:p>
            <a:pPr marL="0" indent="0" algn="just">
              <a:lnSpc>
                <a:spcPct val="107000"/>
              </a:lnSpc>
              <a:spcAft>
                <a:spcPts val="800"/>
              </a:spcAft>
              <a:buNone/>
            </a:pP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2280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40556" y="259882"/>
            <a:ext cx="9567512" cy="6285297"/>
          </a:xfrm>
        </p:spPr>
        <p:txBody>
          <a:bodyPr>
            <a:normAutofit/>
          </a:bodyPr>
          <a:lstStyle/>
          <a:p>
            <a:pPr marL="457200" lvl="1" indent="0" algn="just">
              <a:spcAft>
                <a:spcPts val="0"/>
              </a:spcAft>
              <a:buNone/>
              <a:tabLst>
                <a:tab pos="540385" algn="l"/>
              </a:tabLst>
            </a:pPr>
            <a:r>
              <a:rPr lang="uk-UA" b="1" dirty="0">
                <a:latin typeface="Times New Roman" panose="02020603050405020304" pitchFamily="18" charset="0"/>
                <a:ea typeface="Times New Roman" panose="02020603050405020304" pitchFamily="18" charset="0"/>
              </a:rPr>
              <a:t>робочих гіпотез – </a:t>
            </a:r>
            <a:r>
              <a:rPr lang="uk-UA" dirty="0">
                <a:latin typeface="Times New Roman" panose="02020603050405020304" pitchFamily="18" charset="0"/>
                <a:ea typeface="Times New Roman" panose="02020603050405020304" pitchFamily="18" charset="0"/>
              </a:rPr>
              <a:t>гіпотезою в даному випадку буде науково обґрунтоване припущення щодо розвитку даної території.</a:t>
            </a:r>
            <a:endParaRPr lang="uk-UA" sz="1800" dirty="0">
              <a:latin typeface="Times New Roman" panose="02020603050405020304" pitchFamily="18" charset="0"/>
              <a:ea typeface="Times New Roman" panose="02020603050405020304" pitchFamily="18" charset="0"/>
            </a:endParaRPr>
          </a:p>
          <a:p>
            <a:pPr marL="457200" lvl="1" indent="0" algn="just">
              <a:spcAft>
                <a:spcPts val="0"/>
              </a:spcAft>
              <a:buNone/>
              <a:tabLst>
                <a:tab pos="540385" algn="l"/>
              </a:tabLst>
            </a:pPr>
            <a:r>
              <a:rPr lang="uk-UA" b="1" dirty="0" smtClean="0">
                <a:latin typeface="Times New Roman" panose="02020603050405020304" pitchFamily="18" charset="0"/>
                <a:ea typeface="Times New Roman" panose="02020603050405020304" pitchFamily="18" charset="0"/>
              </a:rPr>
              <a:t>методів </a:t>
            </a:r>
            <a:r>
              <a:rPr lang="uk-UA" b="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зазначаються методи які будуть використовуватись в процесі прогнозування. Найбільш розповсюдженими є наступні: експертні оцінки, метод аналогії, екстраполяція, математичне моделювання, статистичний аналіз даних, сценарний підхід і </a:t>
            </a:r>
            <a:r>
              <a:rPr lang="uk-UA" dirty="0" err="1">
                <a:latin typeface="Times New Roman" panose="02020603050405020304" pitchFamily="18" charset="0"/>
                <a:ea typeface="Times New Roman" panose="02020603050405020304" pitchFamily="18" charset="0"/>
              </a:rPr>
              <a:t>т.д</a:t>
            </a:r>
            <a:r>
              <a:rPr lang="uk-UA" dirty="0">
                <a:latin typeface="Times New Roman" panose="02020603050405020304" pitchFamily="18" charset="0"/>
                <a:ea typeface="Times New Roman" panose="02020603050405020304" pitchFamily="18" charset="0"/>
              </a:rPr>
              <a:t>.)</a:t>
            </a:r>
            <a:endParaRPr lang="uk-UA" sz="1800" dirty="0">
              <a:latin typeface="Times New Roman" panose="02020603050405020304" pitchFamily="18" charset="0"/>
              <a:ea typeface="Times New Roman" panose="02020603050405020304" pitchFamily="18" charset="0"/>
            </a:endParaRPr>
          </a:p>
          <a:p>
            <a:pPr marL="457200" lvl="1" indent="0" algn="just">
              <a:spcAft>
                <a:spcPts val="0"/>
              </a:spcAft>
              <a:buNone/>
              <a:tabLst>
                <a:tab pos="540385" algn="l"/>
              </a:tabLst>
            </a:pPr>
            <a:r>
              <a:rPr lang="uk-UA" b="1" dirty="0">
                <a:latin typeface="Times New Roman" panose="02020603050405020304" pitchFamily="18" charset="0"/>
                <a:ea typeface="Times New Roman" panose="02020603050405020304" pitchFamily="18" charset="0"/>
              </a:rPr>
              <a:t>о</a:t>
            </a:r>
            <a:r>
              <a:rPr lang="uk-UA" b="1" dirty="0" smtClean="0">
                <a:latin typeface="Times New Roman" panose="02020603050405020304" pitchFamily="18" charset="0"/>
                <a:ea typeface="Times New Roman" panose="02020603050405020304" pitchFamily="18" charset="0"/>
              </a:rPr>
              <a:t>рганізаційних аспектів </a:t>
            </a:r>
            <a:r>
              <a:rPr lang="uk-UA" b="1" dirty="0">
                <a:latin typeface="Times New Roman" panose="02020603050405020304" pitchFamily="18" charset="0"/>
                <a:ea typeface="Times New Roman" panose="02020603050405020304" pitchFamily="18" charset="0"/>
              </a:rPr>
              <a:t>дослідження</a:t>
            </a:r>
            <a:r>
              <a:rPr lang="uk-UA" dirty="0">
                <a:latin typeface="Times New Roman" panose="02020603050405020304" pitchFamily="18" charset="0"/>
                <a:ea typeface="Times New Roman" panose="02020603050405020304" pitchFamily="18" charset="0"/>
              </a:rPr>
              <a:t> – визначаються основні організаційні моменти дослідження, виконавці, часові рамки, ресурси, необхідна інформація і </a:t>
            </a:r>
            <a:r>
              <a:rPr lang="uk-UA" dirty="0" err="1">
                <a:latin typeface="Times New Roman" panose="02020603050405020304" pitchFamily="18" charset="0"/>
                <a:ea typeface="Times New Roman" panose="02020603050405020304" pitchFamily="18" charset="0"/>
              </a:rPr>
              <a:t>т.д</a:t>
            </a:r>
            <a:r>
              <a:rPr lang="uk-UA" dirty="0" smtClean="0">
                <a:latin typeface="Times New Roman" panose="02020603050405020304" pitchFamily="18" charset="0"/>
                <a:ea typeface="Times New Roman" panose="02020603050405020304" pitchFamily="18" charset="0"/>
              </a:rPr>
              <a:t>.</a:t>
            </a:r>
          </a:p>
          <a:p>
            <a:pPr marL="457200" lvl="1" indent="0" algn="just">
              <a:spcAft>
                <a:spcPts val="0"/>
              </a:spcAft>
              <a:buNone/>
              <a:tabLst>
                <a:tab pos="540385" algn="l"/>
              </a:tabLst>
            </a:pPr>
            <a:endParaRPr lang="uk-UA" sz="1800" dirty="0">
              <a:latin typeface="Times New Roman" panose="02020603050405020304" pitchFamily="18" charset="0"/>
              <a:ea typeface="Times New Roman" panose="02020603050405020304" pitchFamily="18" charset="0"/>
            </a:endParaRPr>
          </a:p>
          <a:p>
            <a:pPr marL="457200" lvl="1" indent="0" algn="just">
              <a:spcAft>
                <a:spcPts val="0"/>
              </a:spcAft>
              <a:buNone/>
              <a:tabLst>
                <a:tab pos="540385" algn="l"/>
              </a:tabLst>
            </a:pPr>
            <a:r>
              <a:rPr lang="uk-UA" sz="1800" b="1" dirty="0" smtClean="0">
                <a:latin typeface="Arial Black" panose="020B0A04020102020204" pitchFamily="34" charset="0"/>
                <a:ea typeface="Times New Roman" panose="02020603050405020304" pitchFamily="18" charset="0"/>
              </a:rPr>
              <a:t>Завдання: сформулюйте тему власного прогнозу та здійсніть </a:t>
            </a:r>
            <a:r>
              <a:rPr lang="uk-UA" sz="1800" b="1" dirty="0" err="1" smtClean="0">
                <a:latin typeface="Arial Black" panose="020B0A04020102020204" pitchFamily="34" charset="0"/>
                <a:ea typeface="Times New Roman" panose="02020603050405020304" pitchFamily="18" charset="0"/>
              </a:rPr>
              <a:t>передпрогнозну</a:t>
            </a:r>
            <a:r>
              <a:rPr lang="uk-UA" sz="1800" b="1" dirty="0" smtClean="0">
                <a:latin typeface="Arial Black" panose="020B0A04020102020204" pitchFamily="34" charset="0"/>
                <a:ea typeface="Times New Roman" panose="02020603050405020304" pitchFamily="18" charset="0"/>
              </a:rPr>
              <a:t> орієнтацію за наведеним прикладом.</a:t>
            </a:r>
            <a:endParaRPr lang="uk-UA" sz="1800" b="1" dirty="0">
              <a:latin typeface="Arial Black" panose="020B0A04020102020204" pitchFamily="34" charset="0"/>
              <a:ea typeface="Times New Roman" panose="02020603050405020304" pitchFamily="18" charset="0"/>
            </a:endParaRPr>
          </a:p>
          <a:p>
            <a:pPr marL="0" indent="0" algn="just">
              <a:lnSpc>
                <a:spcPct val="107000"/>
              </a:lnSpc>
              <a:spcAft>
                <a:spcPts val="800"/>
              </a:spcAft>
              <a:buNone/>
            </a:pP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66502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Параллакс</Template>
  <TotalTime>126</TotalTime>
  <Words>436</Words>
  <Application>Microsoft Office PowerPoint</Application>
  <PresentationFormat>Широкоэкранный</PresentationFormat>
  <Paragraphs>14</Paragraphs>
  <Slides>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vt:i4>
      </vt:variant>
    </vt:vector>
  </HeadingPairs>
  <TitlesOfParts>
    <vt:vector size="9" baseType="lpstr">
      <vt:lpstr>Arial</vt:lpstr>
      <vt:lpstr>Arial Black</vt:lpstr>
      <vt:lpstr>Calibri</vt:lpstr>
      <vt:lpstr>Corbel</vt:lpstr>
      <vt:lpstr>Times New Roman</vt:lpstr>
      <vt:lpstr>Параллакс</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Кейс стаді</dc:title>
  <dc:creator>Тая</dc:creator>
  <cp:lastModifiedBy>Тая</cp:lastModifiedBy>
  <cp:revision>7</cp:revision>
  <dcterms:created xsi:type="dcterms:W3CDTF">2021-10-20T09:31:36Z</dcterms:created>
  <dcterms:modified xsi:type="dcterms:W3CDTF">2021-10-21T13:20:01Z</dcterms:modified>
</cp:coreProperties>
</file>