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69" d="100"/>
          <a:sy n="69" d="100"/>
        </p:scale>
        <p:origin x="-284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4235362"/>
          </a:xfrm>
        </p:spPr>
        <p:txBody>
          <a:bodyPr/>
          <a:lstStyle/>
          <a:p>
            <a:r>
              <a:rPr lang="uk-UA" dirty="0" smtClean="0"/>
              <a:t>Проблеми й перспективи правового регулювання </a:t>
            </a:r>
            <a:r>
              <a:rPr lang="uk-UA" dirty="0" smtClean="0"/>
              <a:t>діяльності </a:t>
            </a:r>
            <a:r>
              <a:rPr lang="uk-UA" dirty="0" smtClean="0"/>
              <a:t>ГО у сучасних демократичних країнах</a:t>
            </a:r>
            <a:br>
              <a:rPr lang="uk-UA" dirty="0" smtClean="0"/>
            </a:br>
            <a:r>
              <a:rPr lang="uk-UA" dirty="0" smtClean="0"/>
              <a:t>(на прикладі Азербайджану </a:t>
            </a:r>
            <a:r>
              <a:rPr lang="uk-UA" smtClean="0"/>
              <a:t>і Португалії)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381328"/>
            <a:ext cx="21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Запоріжжя 2019  рік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4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2257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Форма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парламентська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Правове</a:t>
            </a:r>
            <a:r>
              <a:rPr lang="ru-RU" dirty="0" smtClean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smtClean="0"/>
              <a:t>Португалии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2420888"/>
            <a:ext cx="4932040" cy="3082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8" y="2420888"/>
            <a:ext cx="4191922" cy="3082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5798" y="5670491"/>
            <a:ext cx="16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err="1" smtClean="0"/>
              <a:t>Флаг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255771" y="5670491"/>
            <a:ext cx="1584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Герб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7995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20672" y="476672"/>
            <a:ext cx="1306488" cy="534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059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ізновид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парламенту.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парламентській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перед парламентом, а не перед президентом.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6228184" cy="4770120"/>
          </a:xfrm>
        </p:spPr>
      </p:pic>
    </p:spTree>
    <p:extLst>
      <p:ext uri="{BB962C8B-B14F-4D97-AF65-F5344CB8AC3E}">
        <p14:creationId xmlns="" xmlns:p14="http://schemas.microsoft.com/office/powerpoint/2010/main" val="1124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644008" cy="522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Законодавчий</a:t>
            </a:r>
            <a:r>
              <a:rPr lang="ru-RU" dirty="0"/>
              <a:t> орган - </a:t>
            </a:r>
            <a:r>
              <a:rPr lang="ru-RU" dirty="0" err="1"/>
              <a:t>Асамблея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355976" cy="5124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252520" cy="27762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Однопалатный </a:t>
            </a:r>
            <a:r>
              <a:rPr lang="ru-RU" dirty="0"/>
              <a:t>парламент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57700"/>
            <a:ext cx="4320480" cy="2700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7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Свобода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право на </a:t>
            </a:r>
            <a:r>
              <a:rPr lang="ru-RU" dirty="0" err="1"/>
              <a:t>створення</a:t>
            </a:r>
            <a:r>
              <a:rPr lang="ru-RU" dirty="0"/>
              <a:t> і на членство в </a:t>
            </a:r>
            <a:r>
              <a:rPr lang="ru-RU" dirty="0" err="1"/>
              <a:t>об'єднаннях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партіях</a:t>
            </a:r>
            <a:r>
              <a:rPr lang="ru-RU" dirty="0"/>
              <a:t> і </a:t>
            </a:r>
            <a:r>
              <a:rPr lang="ru-RU" dirty="0" err="1"/>
              <a:t>демократичне</a:t>
            </a:r>
            <a:r>
              <a:rPr lang="ru-RU" dirty="0"/>
              <a:t> </a:t>
            </a:r>
            <a:r>
              <a:rPr lang="ru-RU" dirty="0" err="1"/>
              <a:t>суперництво</a:t>
            </a:r>
            <a:r>
              <a:rPr lang="ru-RU" dirty="0"/>
              <a:t> при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одночасно</a:t>
            </a:r>
            <a:r>
              <a:rPr lang="ru-RU" dirty="0"/>
              <a:t> членом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позбавлений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права на членство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з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засновані</a:t>
            </a:r>
            <a:r>
              <a:rPr lang="ru-RU" dirty="0"/>
              <a:t> </a:t>
            </a:r>
            <a:r>
              <a:rPr lang="ru-RU" dirty="0" err="1"/>
              <a:t>законним</a:t>
            </a:r>
            <a:r>
              <a:rPr lang="ru-RU" dirty="0"/>
              <a:t> чином.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без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філософським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ідеологічним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принципам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назвах</a:t>
            </a:r>
            <a:r>
              <a:rPr lang="ru-RU" dirty="0"/>
              <a:t> слова і </a:t>
            </a:r>
            <a:r>
              <a:rPr lang="ru-RU" dirty="0" err="1"/>
              <a:t>вирази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церкви,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емблеми</a:t>
            </a:r>
            <a:r>
              <a:rPr lang="ru-RU" dirty="0"/>
              <a:t>,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національними</a:t>
            </a:r>
            <a:r>
              <a:rPr lang="ru-RU" dirty="0"/>
              <a:t> і </a:t>
            </a:r>
            <a:r>
              <a:rPr lang="ru-RU" dirty="0" err="1"/>
              <a:t>релігійними</a:t>
            </a:r>
            <a:r>
              <a:rPr lang="ru-RU" dirty="0"/>
              <a:t> символами.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засновувати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характер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принципами </a:t>
            </a:r>
            <a:r>
              <a:rPr lang="ru-RU" dirty="0" err="1"/>
              <a:t>відкритості</a:t>
            </a:r>
            <a:r>
              <a:rPr lang="ru-RU" dirty="0"/>
              <a:t>, демократичного </a:t>
            </a:r>
            <a:r>
              <a:rPr lang="ru-RU" dirty="0" err="1"/>
              <a:t>врядування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6. Закон </a:t>
            </a:r>
            <a:r>
              <a:rPr lang="ru-RU" dirty="0" err="1"/>
              <a:t>встановлює</a:t>
            </a:r>
            <a:r>
              <a:rPr lang="ru-RU" dirty="0"/>
              <a:t> правила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і рамок державного </a:t>
            </a:r>
            <a:r>
              <a:rPr lang="ru-RU" dirty="0" err="1"/>
              <a:t>фінансування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публічності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майна та </a:t>
            </a:r>
            <a:r>
              <a:rPr lang="ru-RU" dirty="0" err="1"/>
              <a:t>звітності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Стаття</a:t>
            </a:r>
            <a:r>
              <a:rPr lang="ru-RU" dirty="0"/>
              <a:t> 51.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9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1210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Португалії</a:t>
            </a:r>
            <a:r>
              <a:rPr lang="ru-RU" dirty="0"/>
              <a:t> для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підписи</a:t>
            </a:r>
            <a:r>
              <a:rPr lang="ru-RU" dirty="0"/>
              <a:t> 7.500 </a:t>
            </a:r>
            <a:r>
              <a:rPr lang="ru-RU" dirty="0" err="1"/>
              <a:t>громадян</a:t>
            </a:r>
            <a:r>
              <a:rPr lang="ru-RU" dirty="0"/>
              <a:t>, а </a:t>
            </a:r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проводиться </a:t>
            </a:r>
            <a:r>
              <a:rPr lang="ru-RU" dirty="0" err="1"/>
              <a:t>Конституційним</a:t>
            </a:r>
            <a:r>
              <a:rPr lang="ru-RU" dirty="0"/>
              <a:t> Судом </a:t>
            </a:r>
            <a:r>
              <a:rPr lang="ru-RU" dirty="0" err="1"/>
              <a:t>Португалії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88824" y="-99392"/>
            <a:ext cx="586408" cy="5402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114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прямого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виборчого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представництвом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виборами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43385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Португалії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підписів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висунення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коаліцією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списку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виборчої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кандидата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округу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8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Партугаліі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правило </a:t>
            </a:r>
            <a:r>
              <a:rPr lang="ru-RU" dirty="0" err="1"/>
              <a:t>часткового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по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і </a:t>
            </a:r>
            <a:r>
              <a:rPr lang="ru-RU" dirty="0" err="1"/>
              <a:t>оформлені</a:t>
            </a:r>
            <a:r>
              <a:rPr lang="ru-RU" dirty="0"/>
              <a:t> в документах,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направляються</a:t>
            </a:r>
            <a:r>
              <a:rPr lang="ru-RU" dirty="0"/>
              <a:t> в </a:t>
            </a:r>
            <a:r>
              <a:rPr lang="ru-RU" dirty="0" err="1"/>
              <a:t>Виборче</a:t>
            </a:r>
            <a:r>
              <a:rPr lang="ru-RU" dirty="0"/>
              <a:t> </a:t>
            </a:r>
            <a:r>
              <a:rPr lang="ru-RU" dirty="0" err="1"/>
              <a:t>відомство</a:t>
            </a:r>
            <a:r>
              <a:rPr lang="ru-RU" dirty="0"/>
              <a:t>. Система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розрахована</a:t>
            </a:r>
            <a:r>
              <a:rPr lang="ru-RU" dirty="0"/>
              <a:t> на </a:t>
            </a:r>
            <a:r>
              <a:rPr lang="ru-RU" dirty="0" err="1"/>
              <a:t>ті</a:t>
            </a:r>
            <a:r>
              <a:rPr lang="ru-RU" dirty="0"/>
              <a:t> з них,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підтримкою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 - </a:t>
            </a:r>
            <a:r>
              <a:rPr lang="ru-RU" dirty="0" err="1"/>
              <a:t>отримали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2% </a:t>
            </a:r>
            <a:r>
              <a:rPr lang="ru-RU" dirty="0" err="1"/>
              <a:t>голосів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взяли участь в </a:t>
            </a:r>
            <a:r>
              <a:rPr lang="ru-RU" dirty="0" err="1"/>
              <a:t>голосуванні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5% </a:t>
            </a:r>
            <a:r>
              <a:rPr lang="ru-RU" dirty="0" err="1"/>
              <a:t>голосів</a:t>
            </a:r>
            <a:r>
              <a:rPr lang="ru-RU" dirty="0"/>
              <a:t> - у </a:t>
            </a:r>
            <a:r>
              <a:rPr lang="ru-RU" dirty="0" err="1"/>
              <a:t>виборчих</a:t>
            </a:r>
            <a:r>
              <a:rPr lang="ru-RU" dirty="0"/>
              <a:t> округах,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зареєстрована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виставляла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. При </a:t>
            </a:r>
            <a:r>
              <a:rPr lang="ru-RU" dirty="0" err="1"/>
              <a:t>досягненні</a:t>
            </a:r>
            <a:r>
              <a:rPr lang="ru-RU" dirty="0"/>
              <a:t> таких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розраховувати</a:t>
            </a:r>
            <a:r>
              <a:rPr lang="ru-RU" dirty="0"/>
              <a:t> на </a:t>
            </a:r>
            <a:r>
              <a:rPr lang="ru-RU" dirty="0" err="1"/>
              <a:t>покриття</a:t>
            </a:r>
            <a:r>
              <a:rPr lang="ru-RU" dirty="0"/>
              <a:t> до 60%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Фінансування політичних парті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064000" cy="2520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Правове регулювання діяльності політичних партій </a:t>
            </a:r>
            <a:r>
              <a:rPr lang="uk-UA" dirty="0" err="1" smtClean="0"/>
              <a:t>Азербайджана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805263"/>
            <a:ext cx="1365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11" y="2924944"/>
            <a:ext cx="2445822" cy="2646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9095" y="5805264"/>
            <a:ext cx="1287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981" y="1844824"/>
            <a:ext cx="809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Форма правління – президентська республіка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4320480" cy="5832648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Президентська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роллю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президента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зосередженням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руках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уряду.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дуалістичної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республікою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підкреслюючи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самим факт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влад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зосередження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руках президента,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законодавчої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в руках парламенту.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11960" cy="5184576"/>
          </a:xfrm>
        </p:spPr>
      </p:pic>
      <p:sp>
        <p:nvSpPr>
          <p:cNvPr id="7" name="TextBox 6"/>
          <p:cNvSpPr txBox="1"/>
          <p:nvPr/>
        </p:nvSpPr>
        <p:spPr>
          <a:xfrm>
            <a:off x="5076056" y="5517232"/>
            <a:ext cx="380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Столиця - Баку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Орган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законодавчу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в </a:t>
            </a:r>
            <a:r>
              <a:rPr lang="ru-RU" dirty="0" err="1"/>
              <a:t>Азербайджанській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Азербайджану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4" y="2564903"/>
            <a:ext cx="5327575" cy="4293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3816424" cy="4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1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Правоцентристська</a:t>
            </a:r>
            <a:r>
              <a:rPr lang="ru-RU" dirty="0" smtClean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в </a:t>
            </a:r>
            <a:r>
              <a:rPr lang="ru-RU" dirty="0" err="1"/>
              <a:t>Азербайджані</a:t>
            </a:r>
            <a:r>
              <a:rPr lang="ru-RU" dirty="0"/>
              <a:t>. Є </a:t>
            </a:r>
            <a:r>
              <a:rPr lang="ru-RU" dirty="0" err="1"/>
              <a:t>правлячою</a:t>
            </a:r>
            <a:r>
              <a:rPr lang="ru-RU" dirty="0"/>
              <a:t> </a:t>
            </a:r>
            <a:r>
              <a:rPr lang="ru-RU" dirty="0" err="1"/>
              <a:t>пропрезидентською</a:t>
            </a:r>
            <a:r>
              <a:rPr lang="ru-RU" dirty="0"/>
              <a:t> </a:t>
            </a:r>
            <a:r>
              <a:rPr lang="ru-RU" dirty="0" err="1"/>
              <a:t>партією</a:t>
            </a:r>
            <a:r>
              <a:rPr lang="ru-RU" dirty="0"/>
              <a:t>, яка </a:t>
            </a:r>
            <a:r>
              <a:rPr lang="ru-RU" dirty="0" err="1"/>
              <a:t>налічує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рядах до 2018 року, за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725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«Новый Азербайджан»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478"/>
            <a:ext cx="3033432" cy="3545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88" y="3288162"/>
            <a:ext cx="2716112" cy="3551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43" y="3280700"/>
            <a:ext cx="2919775" cy="3545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6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 err="1"/>
              <a:t>Стаття</a:t>
            </a:r>
            <a:r>
              <a:rPr lang="ru-RU" sz="2000" dirty="0"/>
              <a:t> 4.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 </a:t>
            </a:r>
            <a:r>
              <a:rPr lang="ru-RU" sz="2000" dirty="0" err="1"/>
              <a:t>будуються</a:t>
            </a:r>
            <a:r>
              <a:rPr lang="ru-RU" sz="2000" dirty="0"/>
              <a:t> за </a:t>
            </a:r>
            <a:r>
              <a:rPr lang="ru-RU" sz="2000" dirty="0" err="1"/>
              <a:t>територіальною</a:t>
            </a:r>
            <a:r>
              <a:rPr lang="ru-RU" sz="2000" dirty="0"/>
              <a:t> </a:t>
            </a:r>
            <a:r>
              <a:rPr lang="ru-RU" sz="2000" dirty="0" err="1"/>
              <a:t>ознакою</a:t>
            </a:r>
            <a:r>
              <a:rPr lang="ru-RU" sz="2000" dirty="0"/>
              <a:t>. Не </a:t>
            </a:r>
            <a:r>
              <a:rPr lang="ru-RU" sz="2000" dirty="0" err="1"/>
              <a:t>допускається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первинних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, </a:t>
            </a:r>
            <a:r>
              <a:rPr lang="ru-RU" sz="2000" dirty="0" err="1"/>
              <a:t>комітетів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організаційних</a:t>
            </a:r>
            <a:r>
              <a:rPr lang="ru-RU" sz="2000" dirty="0"/>
              <a:t> структур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 в </a:t>
            </a:r>
            <a:r>
              <a:rPr lang="ru-RU" sz="2000" dirty="0" err="1"/>
              <a:t>державних</a:t>
            </a:r>
            <a:r>
              <a:rPr lang="ru-RU" sz="2000" dirty="0"/>
              <a:t> органах </a:t>
            </a:r>
            <a:r>
              <a:rPr lang="ru-RU" sz="2000" dirty="0" err="1"/>
              <a:t>Азербайджанської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Ініціатори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політичної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 </a:t>
            </a:r>
            <a:r>
              <a:rPr lang="ru-RU" sz="2000" dirty="0" err="1"/>
              <a:t>скликають</a:t>
            </a:r>
            <a:r>
              <a:rPr lang="ru-RU" sz="2000" dirty="0"/>
              <a:t> </a:t>
            </a:r>
            <a:r>
              <a:rPr lang="ru-RU" sz="2000" dirty="0" err="1"/>
              <a:t>установчий</a:t>
            </a:r>
            <a:r>
              <a:rPr lang="ru-RU" sz="2000" dirty="0"/>
              <a:t> </a:t>
            </a:r>
            <a:r>
              <a:rPr lang="ru-RU" sz="2000" dirty="0" err="1"/>
              <a:t>з'їзд</a:t>
            </a:r>
            <a:r>
              <a:rPr lang="ru-RU" sz="2000" dirty="0"/>
              <a:t> (</a:t>
            </a:r>
            <a:r>
              <a:rPr lang="ru-RU" sz="2000" dirty="0" err="1"/>
              <a:t>конференцію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збори</a:t>
            </a:r>
            <a:r>
              <a:rPr lang="ru-RU" sz="2000" dirty="0"/>
              <a:t>, на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приймається</a:t>
            </a:r>
            <a:r>
              <a:rPr lang="ru-RU" sz="2000" dirty="0"/>
              <a:t> статут і </a:t>
            </a:r>
            <a:r>
              <a:rPr lang="ru-RU" sz="2000" dirty="0" err="1"/>
              <a:t>утворюються</a:t>
            </a:r>
            <a:r>
              <a:rPr lang="ru-RU" sz="2000" dirty="0"/>
              <a:t> </a:t>
            </a:r>
            <a:r>
              <a:rPr lang="ru-RU" sz="2000" dirty="0" err="1"/>
              <a:t>керівні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Політична</a:t>
            </a:r>
            <a:r>
              <a:rPr lang="ru-RU" sz="2000" dirty="0"/>
              <a:t> </a:t>
            </a:r>
            <a:r>
              <a:rPr lang="ru-RU" sz="2000" dirty="0" err="1"/>
              <a:t>партія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бути </a:t>
            </a:r>
            <a:r>
              <a:rPr lang="ru-RU" sz="2000" dirty="0" err="1"/>
              <a:t>зареєстрованою</a:t>
            </a:r>
            <a:r>
              <a:rPr lang="ru-RU" sz="2000" dirty="0"/>
              <a:t>, повинна </a:t>
            </a:r>
            <a:r>
              <a:rPr lang="ru-RU" sz="2000" dirty="0" err="1"/>
              <a:t>мати</a:t>
            </a:r>
            <a:r>
              <a:rPr lang="ru-RU" sz="2000" dirty="0"/>
              <a:t>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щонайменше</a:t>
            </a:r>
            <a:r>
              <a:rPr lang="ru-RU" sz="2000" dirty="0"/>
              <a:t> 1000 </a:t>
            </a:r>
            <a:r>
              <a:rPr lang="ru-RU" sz="2000" dirty="0" err="1"/>
              <a:t>громадян</a:t>
            </a:r>
            <a:r>
              <a:rPr lang="ru-RU" sz="2000" dirty="0"/>
              <a:t> </a:t>
            </a:r>
            <a:r>
              <a:rPr lang="ru-RU" sz="2000" dirty="0" err="1"/>
              <a:t>Азербайджанської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Не </a:t>
            </a:r>
            <a:r>
              <a:rPr lang="ru-RU" sz="2000" dirty="0" err="1"/>
              <a:t>допускаються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і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методом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повалення</a:t>
            </a:r>
            <a:r>
              <a:rPr lang="ru-RU" sz="2000" dirty="0"/>
              <a:t>, </a:t>
            </a:r>
            <a:r>
              <a:rPr lang="ru-RU" sz="2000" dirty="0" err="1"/>
              <a:t>насильницьку</a:t>
            </a:r>
            <a:r>
              <a:rPr lang="ru-RU" sz="2000" dirty="0"/>
              <a:t> </a:t>
            </a:r>
            <a:r>
              <a:rPr lang="ru-RU" sz="2000" dirty="0" err="1"/>
              <a:t>зміну</a:t>
            </a:r>
            <a:r>
              <a:rPr lang="ru-RU" sz="2000" dirty="0"/>
              <a:t> </a:t>
            </a:r>
            <a:r>
              <a:rPr lang="ru-RU" sz="2000" dirty="0" err="1"/>
              <a:t>конституційного</a:t>
            </a:r>
            <a:r>
              <a:rPr lang="ru-RU" sz="2000" dirty="0"/>
              <a:t> ладу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територіальної</a:t>
            </a:r>
            <a:r>
              <a:rPr lang="ru-RU" sz="2000" dirty="0"/>
              <a:t> </a:t>
            </a:r>
            <a:r>
              <a:rPr lang="ru-RU" sz="2000" dirty="0" err="1"/>
              <a:t>цілісності</a:t>
            </a:r>
            <a:r>
              <a:rPr lang="ru-RU" sz="2000" dirty="0"/>
              <a:t> </a:t>
            </a:r>
            <a:r>
              <a:rPr lang="ru-RU" sz="2000" dirty="0" err="1"/>
              <a:t>Азербайджанської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, пропаганду </a:t>
            </a:r>
            <a:r>
              <a:rPr lang="ru-RU" sz="2000" dirty="0" err="1"/>
              <a:t>війни</a:t>
            </a:r>
            <a:r>
              <a:rPr lang="ru-RU" sz="2000" dirty="0"/>
              <a:t>, </a:t>
            </a:r>
            <a:r>
              <a:rPr lang="ru-RU" sz="2000" dirty="0" err="1"/>
              <a:t>насильства</a:t>
            </a:r>
            <a:r>
              <a:rPr lang="ru-RU" sz="2000" dirty="0"/>
              <a:t> і </a:t>
            </a:r>
            <a:r>
              <a:rPr lang="ru-RU" sz="2000" dirty="0" err="1"/>
              <a:t>жорстокості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розпалювання</a:t>
            </a:r>
            <a:r>
              <a:rPr lang="ru-RU" sz="2000" dirty="0"/>
              <a:t> </a:t>
            </a:r>
            <a:r>
              <a:rPr lang="ru-RU" sz="2000" dirty="0" err="1"/>
              <a:t>расової</a:t>
            </a:r>
            <a:r>
              <a:rPr lang="ru-RU" sz="2000" dirty="0"/>
              <a:t>, </a:t>
            </a:r>
            <a:r>
              <a:rPr lang="ru-RU" sz="2000" dirty="0" err="1"/>
              <a:t>національної</a:t>
            </a:r>
            <a:r>
              <a:rPr lang="ru-RU" sz="2000" dirty="0"/>
              <a:t> та </a:t>
            </a:r>
            <a:r>
              <a:rPr lang="ru-RU" sz="2000" dirty="0" err="1"/>
              <a:t>релігійної</a:t>
            </a:r>
            <a:r>
              <a:rPr lang="ru-RU" sz="2000" dirty="0"/>
              <a:t> </a:t>
            </a:r>
            <a:r>
              <a:rPr lang="ru-RU" sz="2000" dirty="0" err="1"/>
              <a:t>ворожнечі</a:t>
            </a:r>
            <a:r>
              <a:rPr lang="ru-RU" sz="2000" dirty="0"/>
              <a:t>, </a:t>
            </a:r>
            <a:r>
              <a:rPr lang="ru-RU" sz="2000" dirty="0" err="1"/>
              <a:t>вчинення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суперечать</a:t>
            </a:r>
            <a:r>
              <a:rPr lang="ru-RU" sz="2000" dirty="0"/>
              <a:t> </a:t>
            </a:r>
            <a:r>
              <a:rPr lang="ru-RU" sz="2000" dirty="0" err="1"/>
              <a:t>конституційному</a:t>
            </a:r>
            <a:r>
              <a:rPr lang="ru-RU" sz="2000" dirty="0"/>
              <a:t> ладу </a:t>
            </a:r>
            <a:r>
              <a:rPr lang="ru-RU" sz="2000" dirty="0" err="1"/>
              <a:t>Азербайджанської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 і </a:t>
            </a:r>
            <a:r>
              <a:rPr lang="ru-RU" sz="2000" dirty="0" err="1"/>
              <a:t>несумісних</a:t>
            </a:r>
            <a:r>
              <a:rPr lang="ru-RU" sz="2000" dirty="0"/>
              <a:t> з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міжнародно-правових</a:t>
            </a:r>
            <a:r>
              <a:rPr lang="ru-RU" sz="2000" dirty="0"/>
              <a:t> </a:t>
            </a:r>
            <a:r>
              <a:rPr lang="ru-RU" sz="2000" dirty="0" err="1"/>
              <a:t>зобов'язань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Азербайджанської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 не </a:t>
            </a:r>
            <a:r>
              <a:rPr lang="ru-RU" sz="2000" dirty="0" err="1"/>
              <a:t>допускається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і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політичних</a:t>
            </a:r>
            <a:r>
              <a:rPr lang="ru-RU" sz="2000" dirty="0"/>
              <a:t> </a:t>
            </a:r>
            <a:r>
              <a:rPr lang="ru-RU" sz="2000" dirty="0" err="1"/>
              <a:t>партій</a:t>
            </a:r>
            <a:r>
              <a:rPr lang="ru-RU" sz="2000" dirty="0"/>
              <a:t> </a:t>
            </a:r>
            <a:r>
              <a:rPr lang="ru-RU" sz="2000" dirty="0" err="1"/>
              <a:t>зарубіжних</a:t>
            </a:r>
            <a:r>
              <a:rPr lang="ru-RU" sz="2000" dirty="0"/>
              <a:t> держав,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підрозділів</a:t>
            </a:r>
            <a:r>
              <a:rPr lang="ru-RU" sz="2000" dirty="0"/>
              <a:t> та </a:t>
            </a:r>
            <a:r>
              <a:rPr lang="ru-RU" sz="2000" dirty="0" err="1"/>
              <a:t>організацій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Закон </a:t>
            </a:r>
            <a:r>
              <a:rPr lang="ru-RU" sz="3200" dirty="0" err="1"/>
              <a:t>Азербайджанської</a:t>
            </a:r>
            <a:r>
              <a:rPr lang="ru-RU" sz="3200" dirty="0"/>
              <a:t> </a:t>
            </a:r>
            <a:r>
              <a:rPr lang="ru-RU" sz="3200" dirty="0" err="1" smtClean="0"/>
              <a:t>Республіки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«Про </a:t>
            </a:r>
            <a:r>
              <a:rPr lang="ru-RU" sz="3200" dirty="0" err="1"/>
              <a:t>політичні</a:t>
            </a:r>
            <a:r>
              <a:rPr lang="ru-RU" sz="3200" dirty="0"/>
              <a:t> </a:t>
            </a:r>
            <a:r>
              <a:rPr lang="ru-RU" sz="3200" dirty="0" err="1" smtClean="0"/>
              <a:t>партії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46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проходить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r>
              <a:rPr lang="ru-RU" dirty="0"/>
              <a:t> у </a:t>
            </a:r>
            <a:r>
              <a:rPr lang="ru-RU" dirty="0" err="1"/>
              <a:t>відповідному</a:t>
            </a:r>
            <a:r>
              <a:rPr lang="ru-RU" dirty="0"/>
              <a:t> </a:t>
            </a:r>
            <a:r>
              <a:rPr lang="ru-RU" dirty="0" err="1"/>
              <a:t>органі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Для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в </a:t>
            </a:r>
            <a:r>
              <a:rPr lang="ru-RU" dirty="0" err="1"/>
              <a:t>місячний</a:t>
            </a:r>
            <a:r>
              <a:rPr lang="ru-RU" dirty="0"/>
              <a:t> строк з дня </a:t>
            </a:r>
            <a:r>
              <a:rPr lang="ru-RU" dirty="0" err="1"/>
              <a:t>прийняття</a:t>
            </a:r>
            <a:r>
              <a:rPr lang="ru-RU" dirty="0"/>
              <a:t> статуту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заява</a:t>
            </a:r>
            <a:r>
              <a:rPr lang="ru-RU" dirty="0"/>
              <a:t>, </a:t>
            </a:r>
            <a:r>
              <a:rPr lang="ru-RU" dirty="0" err="1"/>
              <a:t>підписана</a:t>
            </a:r>
            <a:r>
              <a:rPr lang="ru-RU" dirty="0"/>
              <a:t> членами </a:t>
            </a:r>
            <a:r>
              <a:rPr lang="ru-RU" dirty="0" err="1"/>
              <a:t>керівного</a:t>
            </a:r>
            <a:r>
              <a:rPr lang="ru-RU" dirty="0"/>
              <a:t> органу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кожного з них. До заяви </a:t>
            </a:r>
            <a:r>
              <a:rPr lang="ru-RU" dirty="0" err="1"/>
              <a:t>додаються</a:t>
            </a:r>
            <a:r>
              <a:rPr lang="ru-RU" dirty="0"/>
              <a:t> статут, протокол </a:t>
            </a:r>
            <a:r>
              <a:rPr lang="ru-RU" dirty="0" err="1"/>
              <a:t>прийняв</a:t>
            </a:r>
            <a:r>
              <a:rPr lang="ru-RU" dirty="0"/>
              <a:t> статут </a:t>
            </a:r>
            <a:r>
              <a:rPr lang="ru-RU" dirty="0" err="1"/>
              <a:t>установчого</a:t>
            </a:r>
            <a:r>
              <a:rPr lang="ru-RU" dirty="0"/>
              <a:t> </a:t>
            </a:r>
            <a:r>
              <a:rPr lang="ru-RU" dirty="0" err="1"/>
              <a:t>з'їзду</a:t>
            </a:r>
            <a:r>
              <a:rPr lang="ru-RU" dirty="0"/>
              <a:t> (</a:t>
            </a:r>
            <a:r>
              <a:rPr lang="ru-RU" dirty="0" err="1"/>
              <a:t>конференції</a:t>
            </a:r>
            <a:r>
              <a:rPr lang="ru-RU" dirty="0"/>
              <a:t>),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 smtClean="0"/>
              <a:t>.</a:t>
            </a:r>
          </a:p>
          <a:p>
            <a:r>
              <a:rPr lang="ru-RU" dirty="0"/>
              <a:t>З дня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Азербайджанської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Стаття</a:t>
            </a:r>
            <a:r>
              <a:rPr lang="ru-RU" sz="3600" dirty="0"/>
              <a:t> 14.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Державна</a:t>
            </a:r>
            <a:r>
              <a:rPr lang="ru-RU" sz="3600" dirty="0" smtClean="0"/>
              <a:t> </a:t>
            </a:r>
            <a:r>
              <a:rPr lang="ru-RU" sz="3600" dirty="0" err="1"/>
              <a:t>реєстрація</a:t>
            </a:r>
            <a:r>
              <a:rPr lang="ru-RU" sz="3600" dirty="0"/>
              <a:t> </a:t>
            </a:r>
            <a:r>
              <a:rPr lang="ru-RU" sz="3600" dirty="0" err="1"/>
              <a:t>політичної</a:t>
            </a:r>
            <a:r>
              <a:rPr lang="ru-RU" sz="3600" dirty="0"/>
              <a:t> </a:t>
            </a:r>
            <a:r>
              <a:rPr lang="ru-RU" sz="3600" dirty="0" err="1"/>
              <a:t>партії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640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фінансується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без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асигнувань</a:t>
            </a:r>
            <a:r>
              <a:rPr lang="ru-RU" dirty="0"/>
              <a:t> з державного бюджету,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виборчих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про </a:t>
            </a:r>
            <a:r>
              <a:rPr lang="ru-RU" dirty="0" err="1"/>
              <a:t>вибори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 smtClean="0"/>
              <a:t>.</a:t>
            </a:r>
          </a:p>
          <a:p>
            <a:r>
              <a:rPr lang="ru-RU" dirty="0"/>
              <a:t>Заборонено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державами,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 </a:t>
            </a:r>
            <a:r>
              <a:rPr lang="ru-RU" dirty="0" err="1"/>
              <a:t>іноземних</a:t>
            </a:r>
            <a:r>
              <a:rPr lang="ru-RU" dirty="0"/>
              <a:t> держав.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Стаття</a:t>
            </a:r>
            <a:r>
              <a:rPr lang="ru-RU" sz="3200" dirty="0"/>
              <a:t> 17.</a:t>
            </a:r>
            <a:br>
              <a:rPr lang="ru-RU" sz="3200" dirty="0"/>
            </a:br>
            <a:r>
              <a:rPr lang="ru-RU" sz="3200" dirty="0" err="1"/>
              <a:t>Фінансування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</a:t>
            </a:r>
            <a:r>
              <a:rPr lang="ru-RU" sz="3200" dirty="0" err="1"/>
              <a:t>політичних</a:t>
            </a:r>
            <a:r>
              <a:rPr lang="ru-RU" sz="3200" dirty="0"/>
              <a:t> </a:t>
            </a:r>
            <a:r>
              <a:rPr lang="ru-RU" sz="3200" dirty="0" err="1"/>
              <a:t>партій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2706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Доходами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є </a:t>
            </a:r>
            <a:r>
              <a:rPr lang="ru-RU" dirty="0" err="1"/>
              <a:t>надходження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грошей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грошовий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. Доходом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загальноприйнятих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. Доходами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 smtClean="0"/>
              <a:t>вважаються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членські</a:t>
            </a:r>
            <a:r>
              <a:rPr lang="ru-RU" dirty="0"/>
              <a:t> </a:t>
            </a:r>
            <a:r>
              <a:rPr lang="ru-RU" dirty="0" err="1"/>
              <a:t>внески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доходи </a:t>
            </a:r>
            <a:r>
              <a:rPr lang="ru-RU" dirty="0" err="1"/>
              <a:t>від</a:t>
            </a:r>
            <a:r>
              <a:rPr lang="ru-RU" dirty="0"/>
              <a:t> майна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доходи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і </a:t>
            </a:r>
            <a:r>
              <a:rPr lang="ru-RU" dirty="0" err="1"/>
              <a:t>публікацій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аналогічної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пов'язаної</a:t>
            </a:r>
            <a:r>
              <a:rPr lang="ru-RU" dirty="0"/>
              <a:t> </a:t>
            </a:r>
            <a:r>
              <a:rPr lang="ru-RU" dirty="0" err="1" smtClean="0"/>
              <a:t>здоходами</a:t>
            </a:r>
            <a:r>
              <a:rPr lang="ru-RU" dirty="0"/>
              <a:t>; доходи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пожертвувань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надходження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виборчі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Стаття</a:t>
            </a:r>
            <a:r>
              <a:rPr lang="ru-RU" dirty="0"/>
              <a:t> 18.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Доходи </a:t>
            </a:r>
            <a:r>
              <a:rPr lang="ru-RU" dirty="0"/>
              <a:t>і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8013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1401</TotalTime>
  <Words>883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Проблеми й перспективи правового регулювання діяльності ГО у сучасних демократичних країнах (на прикладі Азербайджану і Португалії)</vt:lpstr>
      <vt:lpstr>Правове регулювання діяльності політичних партій Азербайджана</vt:lpstr>
      <vt:lpstr>Президентська республіка характеризується значною роллю президента в системі державних органів, зосередженням в його руках повноважень глави держави і глави уряду. Її також називають дуалістичної республікою, підкреслюючи тим самим факт чіткого поділу двох влад: зосередження сильної виконавчої влади в руках президента, а законодавчої - в руках парламенту.</vt:lpstr>
      <vt:lpstr>Національні збори Азербайджану</vt:lpstr>
      <vt:lpstr>«Новый Азербайджан»</vt:lpstr>
      <vt:lpstr>  Закон Азербайджанської Республіки «Про політичні партії»</vt:lpstr>
      <vt:lpstr>Стаття 14.  Державна реєстрація політичної партії</vt:lpstr>
      <vt:lpstr>Стаття 17. Фінансування діяльності політичних партій</vt:lpstr>
      <vt:lpstr>Стаття 18.  Доходи і витрати політичних партій</vt:lpstr>
      <vt:lpstr>Правове регулювання партій Португалии</vt:lpstr>
      <vt:lpstr>Слайд 11</vt:lpstr>
      <vt:lpstr>Законодавчий орган - Асамблея</vt:lpstr>
      <vt:lpstr> Однопалатный парламент</vt:lpstr>
      <vt:lpstr>Стаття 51.  Об'єднання і політичні партії</vt:lpstr>
      <vt:lpstr>Слайд 15</vt:lpstr>
      <vt:lpstr>Фінансування політичних парті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2019-11-08T12:10:38Z</dcterms:created>
  <dcterms:modified xsi:type="dcterms:W3CDTF">2020-09-03T11:59:39Z</dcterms:modified>
</cp:coreProperties>
</file>