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23"/>
  </p:notesMasterIdLst>
  <p:sldIdLst>
    <p:sldId id="285" r:id="rId3"/>
    <p:sldId id="283" r:id="rId4"/>
    <p:sldId id="284" r:id="rId5"/>
    <p:sldId id="289" r:id="rId6"/>
    <p:sldId id="303" r:id="rId7"/>
    <p:sldId id="287" r:id="rId8"/>
    <p:sldId id="290" r:id="rId9"/>
    <p:sldId id="302" r:id="rId10"/>
    <p:sldId id="291" r:id="rId11"/>
    <p:sldId id="292" r:id="rId12"/>
    <p:sldId id="293" r:id="rId13"/>
    <p:sldId id="294" r:id="rId14"/>
    <p:sldId id="295" r:id="rId15"/>
    <p:sldId id="296" r:id="rId16"/>
    <p:sldId id="298" r:id="rId17"/>
    <p:sldId id="299" r:id="rId18"/>
    <p:sldId id="300" r:id="rId19"/>
    <p:sldId id="301" r:id="rId20"/>
    <p:sldId id="297" r:id="rId21"/>
    <p:sldId id="30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8E86EDB7-05E9-4479-8D4B-00811071A0D1}">
          <p14:sldIdLst>
            <p14:sldId id="285"/>
          </p14:sldIdLst>
        </p14:section>
        <p14:section name="Раздел по умолчанию" id="{52C17798-9A17-4D3B-B09D-5470D232EF1C}">
          <p14:sldIdLst>
            <p14:sldId id="283"/>
            <p14:sldId id="284"/>
            <p14:sldId id="289"/>
            <p14:sldId id="303"/>
            <p14:sldId id="287"/>
            <p14:sldId id="290"/>
            <p14:sldId id="302"/>
            <p14:sldId id="291"/>
            <p14:sldId id="292"/>
            <p14:sldId id="293"/>
            <p14:sldId id="294"/>
            <p14:sldId id="295"/>
            <p14:sldId id="296"/>
            <p14:sldId id="298"/>
            <p14:sldId id="299"/>
            <p14:sldId id="300"/>
            <p14:sldId id="301"/>
            <p14:sldId id="297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2476"/>
    <a:srgbClr val="D53509"/>
    <a:srgbClr val="CCFF99"/>
    <a:srgbClr val="102E70"/>
    <a:srgbClr val="1EDAEE"/>
    <a:srgbClr val="99CCFF"/>
    <a:srgbClr val="FF9900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&#1051;&#1100;&#1074;&#1110;&#1074;%20&#1089;&#1090;&#1088;&#1072;&#1090;&#1077;&#1075;&#1110;&#1103;\&#1057;&#1084;&#1072;&#1088;&#109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23761721620913E-3"/>
          <c:y val="0.10378583341435506"/>
          <c:w val="0.87422419363642334"/>
          <c:h val="0.90637099723464831"/>
        </c:manualLayout>
      </c:layout>
      <c:doughnutChart>
        <c:varyColors val="1"/>
        <c:ser>
          <c:idx val="1"/>
          <c:order val="0"/>
          <c:spPr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explosion val="2"/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1-2B9C-47EB-842E-16F79E322287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3-2B9C-47EB-842E-16F79E32228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5-2B9C-47EB-842E-16F79E322287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7-2B9C-47EB-842E-16F79E322287}"/>
              </c:ext>
            </c:extLst>
          </c:dPt>
          <c:dLbls>
            <c:dLbl>
              <c:idx val="0"/>
              <c:layout>
                <c:manualLayout>
                  <c:x val="1.8742786978633241E-2"/>
                  <c:y val="-4.749119356213884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9C-47EB-842E-16F79E3222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Лист1!$J$73:$J$76</c:f>
              <c:numCache>
                <c:formatCode>General</c:formatCode>
                <c:ptCount val="4"/>
                <c:pt idx="0">
                  <c:v>5.84</c:v>
                </c:pt>
                <c:pt idx="1">
                  <c:v>58.65</c:v>
                </c:pt>
                <c:pt idx="2">
                  <c:v>20.9</c:v>
                </c:pt>
                <c:pt idx="3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9C-47EB-842E-16F79E32228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97905-1105-4F78-A8A9-7A3283B0FE05}" type="datetimeFigureOut">
              <a:rPr lang="uk-UA" smtClean="0"/>
              <a:pPr/>
              <a:t>23.10.2021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72984-FA1E-4D92-BB6A-C26D44942C1B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014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72984-FA1E-4D92-BB6A-C26D44942C1B}" type="slidenum">
              <a:rPr lang="uk-UA" smtClean="0"/>
              <a:pPr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06523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72984-FA1E-4D92-BB6A-C26D44942C1B}" type="slidenum">
              <a:rPr lang="uk-UA" smtClean="0"/>
              <a:pPr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5853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B04-0C20-4D6B-B538-5F9DFC674DF1}" type="datetimeFigureOut">
              <a:rPr lang="uk-UA" smtClean="0"/>
              <a:pPr/>
              <a:t>23.10.2021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9FD9-173E-4AF3-8272-97C64084850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324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B04-0C20-4D6B-B538-5F9DFC674DF1}" type="datetimeFigureOut">
              <a:rPr lang="uk-UA" smtClean="0"/>
              <a:pPr/>
              <a:t>23.10.2021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9FD9-173E-4AF3-8272-97C64084850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556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B04-0C20-4D6B-B538-5F9DFC674DF1}" type="datetimeFigureOut">
              <a:rPr lang="uk-UA" smtClean="0"/>
              <a:pPr/>
              <a:t>23.10.2021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9FD9-173E-4AF3-8272-97C64084850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4682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11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B04-0C20-4D6B-B538-5F9DFC674DF1}" type="datetimeFigureOut">
              <a:rPr lang="uk-UA" smtClean="0"/>
              <a:pPr/>
              <a:t>23.10.2021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9FD9-173E-4AF3-8272-97C64084850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95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B04-0C20-4D6B-B538-5F9DFC674DF1}" type="datetimeFigureOut">
              <a:rPr lang="uk-UA" smtClean="0"/>
              <a:pPr/>
              <a:t>23.10.2021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9FD9-173E-4AF3-8272-97C64084850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89851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B04-0C20-4D6B-B538-5F9DFC674DF1}" type="datetimeFigureOut">
              <a:rPr lang="uk-UA" smtClean="0"/>
              <a:pPr/>
              <a:t>23.10.2021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9FD9-173E-4AF3-8272-97C64084850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8018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B04-0C20-4D6B-B538-5F9DFC674DF1}" type="datetimeFigureOut">
              <a:rPr lang="uk-UA" smtClean="0"/>
              <a:pPr/>
              <a:t>23.10.2021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9FD9-173E-4AF3-8272-97C64084850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846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B04-0C20-4D6B-B538-5F9DFC674DF1}" type="datetimeFigureOut">
              <a:rPr lang="uk-UA" smtClean="0"/>
              <a:pPr/>
              <a:t>23.10.2021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9FD9-173E-4AF3-8272-97C64084850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3686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B04-0C20-4D6B-B538-5F9DFC674DF1}" type="datetimeFigureOut">
              <a:rPr lang="uk-UA" smtClean="0"/>
              <a:pPr/>
              <a:t>23.10.2021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9FD9-173E-4AF3-8272-97C64084850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6580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B04-0C20-4D6B-B538-5F9DFC674DF1}" type="datetimeFigureOut">
              <a:rPr lang="uk-UA" smtClean="0"/>
              <a:pPr/>
              <a:t>23.10.2021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9FD9-173E-4AF3-8272-97C64084850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1918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B04-0C20-4D6B-B538-5F9DFC674DF1}" type="datetimeFigureOut">
              <a:rPr lang="uk-UA" smtClean="0"/>
              <a:pPr/>
              <a:t>23.10.2021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9FD9-173E-4AF3-8272-97C64084850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7730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B04-0C20-4D6B-B538-5F9DFC674DF1}" type="datetimeFigureOut">
              <a:rPr lang="uk-UA" smtClean="0"/>
              <a:pPr/>
              <a:t>23.10.2021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9FD9-173E-4AF3-8272-97C64084850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1545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B04-0C20-4D6B-B538-5F9DFC674DF1}" type="datetimeFigureOut">
              <a:rPr lang="uk-UA" smtClean="0"/>
              <a:pPr/>
              <a:t>23.10.2021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9FD9-173E-4AF3-8272-97C64084850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4848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B04-0C20-4D6B-B538-5F9DFC674DF1}" type="datetimeFigureOut">
              <a:rPr lang="uk-UA" smtClean="0"/>
              <a:pPr/>
              <a:t>23.10.2021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9FD9-173E-4AF3-8272-97C64084850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9954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B04-0C20-4D6B-B538-5F9DFC674DF1}" type="datetimeFigureOut">
              <a:rPr lang="uk-UA" smtClean="0"/>
              <a:pPr/>
              <a:t>23.10.2021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9FD9-173E-4AF3-8272-97C64084850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9889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63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B04-0C20-4D6B-B538-5F9DFC674DF1}" type="datetimeFigureOut">
              <a:rPr lang="uk-UA" smtClean="0"/>
              <a:pPr/>
              <a:t>23.10.2021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9FD9-173E-4AF3-8272-97C64084850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095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B04-0C20-4D6B-B538-5F9DFC674DF1}" type="datetimeFigureOut">
              <a:rPr lang="uk-UA" smtClean="0"/>
              <a:pPr/>
              <a:t>23.10.2021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9FD9-173E-4AF3-8272-97C64084850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49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B04-0C20-4D6B-B538-5F9DFC674DF1}" type="datetimeFigureOut">
              <a:rPr lang="uk-UA" smtClean="0"/>
              <a:pPr/>
              <a:t>23.10.2021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9FD9-173E-4AF3-8272-97C64084850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570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B04-0C20-4D6B-B538-5F9DFC674DF1}" type="datetimeFigureOut">
              <a:rPr lang="uk-UA" smtClean="0"/>
              <a:pPr/>
              <a:t>23.10.2021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9FD9-173E-4AF3-8272-97C64084850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715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B04-0C20-4D6B-B538-5F9DFC674DF1}" type="datetimeFigureOut">
              <a:rPr lang="uk-UA" smtClean="0"/>
              <a:pPr/>
              <a:t>23.10.2021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9FD9-173E-4AF3-8272-97C64084850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9331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B04-0C20-4D6B-B538-5F9DFC674DF1}" type="datetimeFigureOut">
              <a:rPr lang="uk-UA" smtClean="0"/>
              <a:pPr/>
              <a:t>23.10.2021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9FD9-173E-4AF3-8272-97C64084850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B04-0C20-4D6B-B538-5F9DFC674DF1}" type="datetimeFigureOut">
              <a:rPr lang="uk-UA" smtClean="0"/>
              <a:pPr/>
              <a:t>23.10.2021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9FD9-173E-4AF3-8272-97C64084850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8119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39B04-0C20-4D6B-B538-5F9DFC674DF1}" type="datetimeFigureOut">
              <a:rPr lang="uk-UA" smtClean="0"/>
              <a:pPr/>
              <a:t>23.10.2021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A9FD9-173E-4AF3-8272-97C64084850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3068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39B04-0C20-4D6B-B538-5F9DFC674DF1}" type="datetimeFigureOut">
              <a:rPr lang="uk-UA" smtClean="0"/>
              <a:pPr/>
              <a:t>23.10.2021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A9FD9-173E-4AF3-8272-97C64084850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653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6.png"/><Relationship Id="rId7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47.png"/><Relationship Id="rId10" Type="http://schemas.openxmlformats.org/officeDocument/2006/relationships/image" Target="../media/image51.jpeg"/><Relationship Id="rId4" Type="http://schemas.openxmlformats.org/officeDocument/2006/relationships/image" Target="../media/image46.jpeg"/><Relationship Id="rId9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3.png"/><Relationship Id="rId5" Type="http://schemas.openxmlformats.org/officeDocument/2006/relationships/image" Target="../media/image5.pn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.png"/><Relationship Id="rId7" Type="http://schemas.openxmlformats.org/officeDocument/2006/relationships/image" Target="../media/image61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.png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3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jpeg"/><Relationship Id="rId11" Type="http://schemas.openxmlformats.org/officeDocument/2006/relationships/image" Target="../media/image5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5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ADMIN\Desktop\РАБОЧАЯ\Картинка презентация\a9568bf2d3ed824cbb6e9450a1c3e6ab-0.jpg ти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67"/>
            <a:ext cx="12192000" cy="68521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16976" y="5738320"/>
            <a:ext cx="5486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latin typeface="Arial" panose="020B0604020202020204" pitchFamily="34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74853" y="1669480"/>
            <a:ext cx="8502399" cy="3323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uk-UA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Стратегія регіонального розвитку Запорізької області на період до 2027 року та План заходів на 2021-2023 роки </a:t>
            </a:r>
          </a:p>
          <a:p>
            <a:pPr algn="ctr"/>
            <a:r>
              <a:rPr lang="uk-UA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 її реалізації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2CE1C3-B124-47BE-9DB0-59806D748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84" t="46198" r="5776" b="28795"/>
          <a:stretch/>
        </p:blipFill>
        <p:spPr>
          <a:xfrm>
            <a:off x="2072636" y="621"/>
            <a:ext cx="10112041" cy="942626"/>
          </a:xfrm>
          <a:prstGeom prst="rect">
            <a:avLst/>
          </a:prstGeom>
        </p:spPr>
      </p:pic>
      <p:grpSp>
        <p:nvGrpSpPr>
          <p:cNvPr id="4" name="Группа 36">
            <a:extLst>
              <a:ext uri="{FF2B5EF4-FFF2-40B4-BE49-F238E27FC236}">
                <a16:creationId xmlns:a16="http://schemas.microsoft.com/office/drawing/2014/main" id="{9AD43A05-8262-44D2-8FF1-859F810F750F}"/>
              </a:ext>
            </a:extLst>
          </p:cNvPr>
          <p:cNvGrpSpPr/>
          <p:nvPr/>
        </p:nvGrpSpPr>
        <p:grpSpPr>
          <a:xfrm>
            <a:off x="-284647" y="-22286"/>
            <a:ext cx="12571535" cy="6687914"/>
            <a:chOff x="-186171" y="-241745"/>
            <a:chExt cx="12571535" cy="668791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1A445A-A768-4DF5-8057-5495837D018F}"/>
                </a:ext>
              </a:extLst>
            </p:cNvPr>
            <p:cNvSpPr txBox="1"/>
            <p:nvPr/>
          </p:nvSpPr>
          <p:spPr>
            <a:xfrm>
              <a:off x="961118" y="-241745"/>
              <a:ext cx="114242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0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Ціль 2</a:t>
              </a:r>
              <a:r>
                <a:rPr lang="uk-UA" sz="30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3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КОНКУРЕНТОСПРОМОЖНА ЕКОНОМІКА РЕГІОНУ</a:t>
              </a:r>
            </a:p>
            <a:p>
              <a:pPr algn="ctr"/>
              <a:r>
                <a:rPr lang="uk-UA" sz="3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У НАЦІОНАЛЬНОМУ ТА ГЛОБАЛЬНОМУ ПРОСТОРІ</a:t>
              </a:r>
              <a:endParaRPr lang="uk-UA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BE27FC0A-0E88-40CE-9E93-ADB8AAEFFC76}"/>
                </a:ext>
              </a:extLst>
            </p:cNvPr>
            <p:cNvSpPr/>
            <p:nvPr/>
          </p:nvSpPr>
          <p:spPr>
            <a:xfrm>
              <a:off x="2363489" y="1298609"/>
              <a:ext cx="8792323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just">
                <a:spcAft>
                  <a:spcPts val="0"/>
                </a:spcAft>
              </a:pPr>
              <a:r>
                <a:rPr lang="uk-UA" sz="28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2.1.</a:t>
              </a:r>
              <a:r>
                <a:rPr lang="uk-UA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lang="uk-UA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Індустріально-технологічний </a:t>
              </a:r>
              <a:r>
                <a:rPr lang="uk-UA" sz="3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розвиток </a:t>
              </a:r>
              <a:r>
                <a:rPr lang="uk-UA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економіки на інноваційних </a:t>
              </a:r>
              <a:r>
                <a:rPr lang="uk-UA" sz="3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засадах</a:t>
              </a:r>
            </a:p>
            <a:p>
              <a:pPr lvl="1" algn="just">
                <a:spcAft>
                  <a:spcPts val="0"/>
                </a:spcAft>
              </a:pPr>
              <a:r>
                <a:rPr lang="uk-UA" sz="3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(3 завдання)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C041F75-2A78-41F3-A4C7-8A5E6A50F358}"/>
                </a:ext>
              </a:extLst>
            </p:cNvPr>
            <p:cNvSpPr/>
            <p:nvPr/>
          </p:nvSpPr>
          <p:spPr>
            <a:xfrm>
              <a:off x="2593216" y="2748912"/>
              <a:ext cx="877824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spcAft>
                  <a:spcPts val="0"/>
                </a:spcAft>
              </a:pPr>
              <a:r>
                <a:rPr lang="uk-UA" sz="30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2.2.</a:t>
              </a:r>
              <a:r>
                <a:rPr lang="uk-UA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lang="uk-UA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Розвиток бізнес-екосистеми </a:t>
              </a:r>
              <a:r>
                <a:rPr lang="uk-UA" sz="3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регіону</a:t>
              </a:r>
            </a:p>
            <a:p>
              <a:pPr lvl="1">
                <a:spcAft>
                  <a:spcPts val="0"/>
                </a:spcAft>
              </a:pPr>
              <a:r>
                <a:rPr lang="uk-UA" sz="3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(5 завдань)</a:t>
              </a:r>
              <a:endParaRPr lang="uk-UA" sz="3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7EE027BE-0E61-4762-B75E-1B63D5C70882}"/>
                </a:ext>
              </a:extLst>
            </p:cNvPr>
            <p:cNvSpPr/>
            <p:nvPr/>
          </p:nvSpPr>
          <p:spPr>
            <a:xfrm>
              <a:off x="2393103" y="3760853"/>
              <a:ext cx="898381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just">
                <a:spcAft>
                  <a:spcPts val="0"/>
                </a:spcAft>
              </a:pPr>
              <a:r>
                <a:rPr lang="uk-UA" sz="30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2.3.</a:t>
              </a:r>
              <a:r>
                <a:rPr lang="uk-UA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lang="uk-UA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Нарощення туристично-рекреаційного </a:t>
              </a:r>
              <a:r>
                <a:rPr lang="uk-UA" sz="3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потенціалу </a:t>
              </a:r>
              <a:r>
                <a:rPr lang="uk-UA" sz="3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(3 завдання)</a:t>
              </a:r>
              <a:endParaRPr lang="uk-UA" sz="3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endParaRPr>
            </a:p>
          </p:txBody>
        </p:sp>
        <p:pic>
          <p:nvPicPr>
            <p:cNvPr id="24" name="Picture 8" descr="Результат пошуку зображень за запитом &quot;icon industry smart&quot;">
              <a:extLst>
                <a:ext uri="{FF2B5EF4-FFF2-40B4-BE49-F238E27FC236}">
                  <a16:creationId xmlns:a16="http://schemas.microsoft.com/office/drawing/2014/main" id="{B86A091A-D9D7-43A2-9743-54F8D273A4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5741" r="3114" b="11029"/>
            <a:stretch/>
          </p:blipFill>
          <p:spPr bwMode="auto">
            <a:xfrm>
              <a:off x="507060" y="1541539"/>
              <a:ext cx="1265574" cy="1200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AE6DEC8-8BDC-4741-B857-5D1AB14E2C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871" y="1014119"/>
              <a:ext cx="1949571" cy="2591950"/>
            </a:xfrm>
            <a:custGeom>
              <a:avLst/>
              <a:gdLst>
                <a:gd name="T0" fmla="*/ 25 w 51"/>
                <a:gd name="T1" fmla="*/ 0 h 56"/>
                <a:gd name="T2" fmla="*/ 50 w 51"/>
                <a:gd name="T3" fmla="*/ 25 h 56"/>
                <a:gd name="T4" fmla="*/ 25 w 51"/>
                <a:gd name="T5" fmla="*/ 56 h 56"/>
                <a:gd name="T6" fmla="*/ 0 w 51"/>
                <a:gd name="T7" fmla="*/ 25 h 56"/>
                <a:gd name="T8" fmla="*/ 25 w 51"/>
                <a:gd name="T9" fmla="*/ 0 h 56"/>
                <a:gd name="T10" fmla="*/ 25 w 51"/>
                <a:gd name="T11" fmla="*/ 7 h 56"/>
                <a:gd name="T12" fmla="*/ 43 w 51"/>
                <a:gd name="T13" fmla="*/ 25 h 56"/>
                <a:gd name="T14" fmla="*/ 25 w 51"/>
                <a:gd name="T15" fmla="*/ 42 h 56"/>
                <a:gd name="T16" fmla="*/ 7 w 51"/>
                <a:gd name="T17" fmla="*/ 25 h 56"/>
                <a:gd name="T18" fmla="*/ 25 w 51"/>
                <a:gd name="T19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6">
                  <a:moveTo>
                    <a:pt x="25" y="0"/>
                  </a:moveTo>
                  <a:cubicBezTo>
                    <a:pt x="39" y="0"/>
                    <a:pt x="50" y="11"/>
                    <a:pt x="50" y="25"/>
                  </a:cubicBezTo>
                  <a:cubicBezTo>
                    <a:pt x="51" y="45"/>
                    <a:pt x="26" y="56"/>
                    <a:pt x="25" y="56"/>
                  </a:cubicBezTo>
                  <a:cubicBezTo>
                    <a:pt x="24" y="56"/>
                    <a:pt x="0" y="43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lose/>
                  <a:moveTo>
                    <a:pt x="25" y="7"/>
                  </a:moveTo>
                  <a:cubicBezTo>
                    <a:pt x="35" y="7"/>
                    <a:pt x="43" y="15"/>
                    <a:pt x="43" y="25"/>
                  </a:cubicBezTo>
                  <a:cubicBezTo>
                    <a:pt x="43" y="34"/>
                    <a:pt x="35" y="42"/>
                    <a:pt x="25" y="42"/>
                  </a:cubicBezTo>
                  <a:cubicBezTo>
                    <a:pt x="15" y="42"/>
                    <a:pt x="7" y="34"/>
                    <a:pt x="7" y="25"/>
                  </a:cubicBezTo>
                  <a:cubicBezTo>
                    <a:pt x="7" y="15"/>
                    <a:pt x="15" y="7"/>
                    <a:pt x="25" y="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 smtClean="0"/>
            </a:p>
            <a:p>
              <a:endParaRPr lang="en-US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636FC67-626B-4CD4-8BEB-A1EB93677D98}"/>
                </a:ext>
              </a:extLst>
            </p:cNvPr>
            <p:cNvSpPr/>
            <p:nvPr/>
          </p:nvSpPr>
          <p:spPr>
            <a:xfrm>
              <a:off x="-186171" y="4968841"/>
              <a:ext cx="1170604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>
                <a:spcAft>
                  <a:spcPts val="0"/>
                </a:spcAft>
              </a:pPr>
              <a:r>
                <a:rPr lang="uk-UA" sz="3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2.4.</a:t>
              </a:r>
              <a:r>
                <a:rPr lang="uk-UA" sz="30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lang="uk-UA" sz="3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Модернізація транспортно-логістичної інфраструктури </a:t>
              </a:r>
              <a:r>
                <a:rPr lang="uk-UA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в умовах зовнішніх </a:t>
              </a:r>
              <a:r>
                <a:rPr lang="uk-UA" sz="3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викликів</a:t>
              </a:r>
            </a:p>
            <a:p>
              <a:pPr lvl="1" algn="ctr">
                <a:spcAft>
                  <a:spcPts val="0"/>
                </a:spcAft>
              </a:pPr>
              <a:r>
                <a:rPr lang="uk-UA" sz="3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(2 завдання)</a:t>
              </a:r>
              <a:endParaRPr lang="uk-UA" sz="3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endParaRPr>
            </a:p>
          </p:txBody>
        </p:sp>
        <p:pic>
          <p:nvPicPr>
            <p:cNvPr id="11270" name="Picture 6" descr="Результат пошуку зображень за запитом &quot;tourism icon&quot;">
              <a:extLst>
                <a:ext uri="{FF2B5EF4-FFF2-40B4-BE49-F238E27FC236}">
                  <a16:creationId xmlns:a16="http://schemas.microsoft.com/office/drawing/2014/main" id="{FD2735D7-1FD9-4A1F-A090-5265AB0DDE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8" t="60914" r="58363" b="15421"/>
            <a:stretch/>
          </p:blipFill>
          <p:spPr bwMode="auto">
            <a:xfrm>
              <a:off x="11242361" y="3742015"/>
              <a:ext cx="837095" cy="894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2" name="Picture 8" descr="Результат пошуку зображень за запитом &quot;tourism icon&quot;">
              <a:extLst>
                <a:ext uri="{FF2B5EF4-FFF2-40B4-BE49-F238E27FC236}">
                  <a16:creationId xmlns:a16="http://schemas.microsoft.com/office/drawing/2014/main" id="{64010886-3AB8-4721-9466-3E43F077DE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41" t="38063" r="42087" b="41452"/>
            <a:stretch/>
          </p:blipFill>
          <p:spPr bwMode="auto">
            <a:xfrm>
              <a:off x="11184088" y="4560776"/>
              <a:ext cx="867232" cy="872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4" name="Picture 10" descr="Результат пошуку зображень за запитом &quot;tourism icon&quot;">
              <a:extLst>
                <a:ext uri="{FF2B5EF4-FFF2-40B4-BE49-F238E27FC236}">
                  <a16:creationId xmlns:a16="http://schemas.microsoft.com/office/drawing/2014/main" id="{3F89DF98-3E4F-4B12-959F-3A89B988CF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39" t="59423" r="25569" b="19574"/>
            <a:stretch/>
          </p:blipFill>
          <p:spPr bwMode="auto">
            <a:xfrm>
              <a:off x="11200560" y="1890764"/>
              <a:ext cx="749030" cy="855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6" name="Picture 12" descr="Результат пошуку зображень за запитом &quot;tourism icon&quot;">
              <a:extLst>
                <a:ext uri="{FF2B5EF4-FFF2-40B4-BE49-F238E27FC236}">
                  <a16:creationId xmlns:a16="http://schemas.microsoft.com/office/drawing/2014/main" id="{E0D85D32-E6C5-4313-92B4-C91626DD8E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53" t="16432" r="40638" b="62565"/>
            <a:stretch/>
          </p:blipFill>
          <p:spPr bwMode="auto">
            <a:xfrm>
              <a:off x="11108091" y="2815763"/>
              <a:ext cx="985433" cy="934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8" name="Picture 14" descr="Результат пошуку зображень за запитом &quot;tourism icon&quot;">
              <a:extLst>
                <a:ext uri="{FF2B5EF4-FFF2-40B4-BE49-F238E27FC236}">
                  <a16:creationId xmlns:a16="http://schemas.microsoft.com/office/drawing/2014/main" id="{19EB6F0B-9CE7-4F62-BB2B-2393E63FF9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38" t="16985" r="59949" b="65393"/>
            <a:stretch/>
          </p:blipFill>
          <p:spPr bwMode="auto">
            <a:xfrm>
              <a:off x="11071720" y="1101080"/>
              <a:ext cx="902703" cy="774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80" name="Picture 16" descr="Результат пошуку зображень за запитом &quot;bridge icon&quot;">
              <a:extLst>
                <a:ext uri="{FF2B5EF4-FFF2-40B4-BE49-F238E27FC236}">
                  <a16:creationId xmlns:a16="http://schemas.microsoft.com/office/drawing/2014/main" id="{1E3640D0-1B45-4B94-AF73-B49D13118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3250" y="5585488"/>
              <a:ext cx="749934" cy="749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7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4EE8940F-2538-463B-BEC8-4F1DE00EE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04" y="0"/>
            <a:ext cx="1125227" cy="112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Соединитель: уступ 29">
            <a:extLst>
              <a:ext uri="{FF2B5EF4-FFF2-40B4-BE49-F238E27FC236}">
                <a16:creationId xmlns:a16="http://schemas.microsoft.com/office/drawing/2014/main" id="{A7A403F6-74C8-4A29-998E-7B2D16BC768D}"/>
              </a:ext>
            </a:extLst>
          </p:cNvPr>
          <p:cNvCxnSpPr>
            <a:cxnSpLocks/>
          </p:cNvCxnSpPr>
          <p:nvPr/>
        </p:nvCxnSpPr>
        <p:spPr>
          <a:xfrm>
            <a:off x="1613139" y="1406105"/>
            <a:ext cx="1078303" cy="439948"/>
          </a:xfrm>
          <a:prstGeom prst="bentConnector3">
            <a:avLst>
              <a:gd name="adj1" fmla="val 50000"/>
            </a:avLst>
          </a:prstGeom>
          <a:ln w="44450" cmpd="sng">
            <a:solidFill>
              <a:srgbClr val="C00000"/>
            </a:solidFill>
            <a:prstDash val="sysDash"/>
            <a:headEnd w="lg" len="med"/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Соединитель: уступ 29">
            <a:extLst>
              <a:ext uri="{FF2B5EF4-FFF2-40B4-BE49-F238E27FC236}">
                <a16:creationId xmlns:a16="http://schemas.microsoft.com/office/drawing/2014/main" id="{A7A403F6-74C8-4A29-998E-7B2D16BC768D}"/>
              </a:ext>
            </a:extLst>
          </p:cNvPr>
          <p:cNvCxnSpPr>
            <a:cxnSpLocks/>
          </p:cNvCxnSpPr>
          <p:nvPr/>
        </p:nvCxnSpPr>
        <p:spPr>
          <a:xfrm>
            <a:off x="1997745" y="2662643"/>
            <a:ext cx="872197" cy="464233"/>
          </a:xfrm>
          <a:prstGeom prst="bentConnector3">
            <a:avLst>
              <a:gd name="adj1" fmla="val 50000"/>
            </a:avLst>
          </a:prstGeom>
          <a:ln w="44450" cmpd="sng">
            <a:solidFill>
              <a:srgbClr val="C00000"/>
            </a:solidFill>
            <a:prstDash val="sysDash"/>
            <a:headEnd w="lg" len="med"/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Соединитель: уступ 29">
            <a:extLst>
              <a:ext uri="{FF2B5EF4-FFF2-40B4-BE49-F238E27FC236}">
                <a16:creationId xmlns:a16="http://schemas.microsoft.com/office/drawing/2014/main" id="{A7A403F6-74C8-4A29-998E-7B2D16BC768D}"/>
              </a:ext>
            </a:extLst>
          </p:cNvPr>
          <p:cNvCxnSpPr>
            <a:cxnSpLocks/>
          </p:cNvCxnSpPr>
          <p:nvPr/>
        </p:nvCxnSpPr>
        <p:spPr>
          <a:xfrm>
            <a:off x="1459591" y="3437825"/>
            <a:ext cx="1167618" cy="942536"/>
          </a:xfrm>
          <a:prstGeom prst="bentConnector3">
            <a:avLst>
              <a:gd name="adj1" fmla="val 50000"/>
            </a:avLst>
          </a:prstGeom>
          <a:ln w="44450" cmpd="sng">
            <a:solidFill>
              <a:srgbClr val="C00000"/>
            </a:solidFill>
            <a:prstDash val="sysDash"/>
            <a:headEnd w="lg" len="med"/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Соединитель: уступ 29">
            <a:extLst>
              <a:ext uri="{FF2B5EF4-FFF2-40B4-BE49-F238E27FC236}">
                <a16:creationId xmlns:a16="http://schemas.microsoft.com/office/drawing/2014/main" id="{A7A403F6-74C8-4A29-998E-7B2D16BC768D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367" y="4641146"/>
            <a:ext cx="2349310" cy="379826"/>
          </a:xfrm>
          <a:prstGeom prst="bentConnector3">
            <a:avLst>
              <a:gd name="adj1" fmla="val 99700"/>
            </a:avLst>
          </a:prstGeom>
          <a:ln w="44450" cmpd="sng">
            <a:solidFill>
              <a:srgbClr val="C00000"/>
            </a:solidFill>
            <a:prstDash val="sysDash"/>
            <a:headEnd w="lg" len="med"/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66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1">
            <a:extLst>
              <a:ext uri="{FF2B5EF4-FFF2-40B4-BE49-F238E27FC236}">
                <a16:creationId xmlns:a16="http://schemas.microsoft.com/office/drawing/2014/main" id="{0103D609-361C-45A2-A718-A300803C5C6F}"/>
              </a:ext>
            </a:extLst>
          </p:cNvPr>
          <p:cNvGrpSpPr/>
          <p:nvPr/>
        </p:nvGrpSpPr>
        <p:grpSpPr>
          <a:xfrm>
            <a:off x="24" y="0"/>
            <a:ext cx="12191976" cy="6858000"/>
            <a:chOff x="0" y="-41583"/>
            <a:chExt cx="12184677" cy="6902572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862CE1C3-B124-47BE-9DB0-59806D7484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284" t="46198" r="5776" b="28795"/>
            <a:stretch/>
          </p:blipFill>
          <p:spPr>
            <a:xfrm>
              <a:off x="2072636" y="-41583"/>
              <a:ext cx="10112041" cy="94262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1A445A-A768-4DF5-8057-5495837D018F}"/>
                </a:ext>
              </a:extLst>
            </p:cNvPr>
            <p:cNvSpPr txBox="1"/>
            <p:nvPr/>
          </p:nvSpPr>
          <p:spPr>
            <a:xfrm>
              <a:off x="715539" y="31571"/>
              <a:ext cx="11469138" cy="92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4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Ціль 3</a:t>
              </a:r>
              <a:r>
                <a:rPr lang="uk-UA" sz="3400" b="1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uk-UA" sz="3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ГАРМОНІЙНИЙ </a:t>
              </a:r>
              <a:r>
                <a:rPr lang="uk-UA" sz="3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ПРОСТОРОВИЙ РОЗВИТОК</a:t>
              </a:r>
            </a:p>
            <a:p>
              <a:pPr algn="ctr"/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C041F75-2A78-41F3-A4C7-8A5E6A50F358}"/>
                </a:ext>
              </a:extLst>
            </p:cNvPr>
            <p:cNvSpPr/>
            <p:nvPr/>
          </p:nvSpPr>
          <p:spPr>
            <a:xfrm>
              <a:off x="1922517" y="3073845"/>
              <a:ext cx="9446767" cy="17657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spcAft>
                  <a:spcPts val="0"/>
                </a:spcAft>
              </a:pPr>
              <a:r>
                <a:rPr lang="uk-UA" sz="36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3.2</a:t>
              </a:r>
              <a:r>
                <a:rPr lang="uk-UA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r>
                <a:rPr lang="uk-UA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Підтримка перспективних видів </a:t>
              </a:r>
              <a:r>
                <a:rPr lang="uk-UA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аграрно-промислового виробництва</a:t>
              </a:r>
            </a:p>
            <a:p>
              <a:pPr lvl="1">
                <a:spcAft>
                  <a:spcPts val="0"/>
                </a:spcAft>
              </a:pPr>
              <a:r>
                <a:rPr lang="uk-UA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(2 завдання)</a:t>
              </a:r>
              <a:endParaRPr lang="uk-UA" sz="3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7EE027BE-0E61-4762-B75E-1B63D5C70882}"/>
                </a:ext>
              </a:extLst>
            </p:cNvPr>
            <p:cNvSpPr/>
            <p:nvPr/>
          </p:nvSpPr>
          <p:spPr>
            <a:xfrm>
              <a:off x="1267300" y="4946607"/>
              <a:ext cx="10035965" cy="17657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>
                <a:spcAft>
                  <a:spcPts val="0"/>
                </a:spcAft>
              </a:pPr>
              <a:r>
                <a:rPr lang="uk-UA" sz="36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3.3. </a:t>
              </a:r>
              <a:r>
                <a:rPr lang="uk-UA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Інфраструктурне забезпечення </a:t>
              </a:r>
              <a:r>
                <a:rPr lang="uk-UA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просторового розвитку</a:t>
              </a:r>
            </a:p>
            <a:p>
              <a:pPr lvl="1" algn="ctr">
                <a:spcAft>
                  <a:spcPts val="0"/>
                </a:spcAft>
              </a:pPr>
              <a:r>
                <a:rPr lang="uk-UA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(3 завдання)</a:t>
              </a:r>
              <a:endParaRPr lang="uk-UA" sz="3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0925767-EC5B-4EBF-A10D-48B53460B3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92" y="1324701"/>
              <a:ext cx="1996916" cy="2125913"/>
            </a:xfrm>
            <a:custGeom>
              <a:avLst/>
              <a:gdLst>
                <a:gd name="T0" fmla="*/ 25 w 51"/>
                <a:gd name="T1" fmla="*/ 0 h 56"/>
                <a:gd name="T2" fmla="*/ 51 w 51"/>
                <a:gd name="T3" fmla="*/ 25 h 56"/>
                <a:gd name="T4" fmla="*/ 25 w 51"/>
                <a:gd name="T5" fmla="*/ 56 h 56"/>
                <a:gd name="T6" fmla="*/ 0 w 51"/>
                <a:gd name="T7" fmla="*/ 25 h 56"/>
                <a:gd name="T8" fmla="*/ 25 w 51"/>
                <a:gd name="T9" fmla="*/ 0 h 56"/>
                <a:gd name="T10" fmla="*/ 25 w 51"/>
                <a:gd name="T11" fmla="*/ 7 h 56"/>
                <a:gd name="T12" fmla="*/ 43 w 51"/>
                <a:gd name="T13" fmla="*/ 25 h 56"/>
                <a:gd name="T14" fmla="*/ 25 w 51"/>
                <a:gd name="T15" fmla="*/ 42 h 56"/>
                <a:gd name="T16" fmla="*/ 8 w 51"/>
                <a:gd name="T17" fmla="*/ 25 h 56"/>
                <a:gd name="T18" fmla="*/ 25 w 51"/>
                <a:gd name="T19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6">
                  <a:moveTo>
                    <a:pt x="25" y="0"/>
                  </a:moveTo>
                  <a:cubicBezTo>
                    <a:pt x="39" y="0"/>
                    <a:pt x="50" y="11"/>
                    <a:pt x="51" y="25"/>
                  </a:cubicBezTo>
                  <a:cubicBezTo>
                    <a:pt x="51" y="45"/>
                    <a:pt x="26" y="56"/>
                    <a:pt x="25" y="56"/>
                  </a:cubicBezTo>
                  <a:cubicBezTo>
                    <a:pt x="25" y="56"/>
                    <a:pt x="0" y="43"/>
                    <a:pt x="0" y="25"/>
                  </a:cubicBezTo>
                  <a:cubicBezTo>
                    <a:pt x="0" y="11"/>
                    <a:pt x="12" y="0"/>
                    <a:pt x="25" y="0"/>
                  </a:cubicBezTo>
                  <a:close/>
                  <a:moveTo>
                    <a:pt x="25" y="7"/>
                  </a:moveTo>
                  <a:cubicBezTo>
                    <a:pt x="35" y="7"/>
                    <a:pt x="43" y="15"/>
                    <a:pt x="43" y="25"/>
                  </a:cubicBezTo>
                  <a:cubicBezTo>
                    <a:pt x="43" y="34"/>
                    <a:pt x="35" y="42"/>
                    <a:pt x="25" y="42"/>
                  </a:cubicBezTo>
                  <a:cubicBezTo>
                    <a:pt x="16" y="42"/>
                    <a:pt x="8" y="34"/>
                    <a:pt x="8" y="25"/>
                  </a:cubicBezTo>
                  <a:cubicBezTo>
                    <a:pt x="8" y="15"/>
                    <a:pt x="16" y="7"/>
                    <a:pt x="25" y="7"/>
                  </a:cubicBezTo>
                  <a:close/>
                </a:path>
              </a:pathLst>
            </a:custGeom>
            <a:solidFill>
              <a:srgbClr val="5324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5DE29E10-5BFD-4769-8ED6-55E745769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63" y="1670366"/>
              <a:ext cx="1331462" cy="1265840"/>
            </a:xfrm>
            <a:prstGeom prst="rect">
              <a:avLst/>
            </a:prstGeom>
          </p:spPr>
        </p:pic>
        <p:pic>
          <p:nvPicPr>
            <p:cNvPr id="10248" name="Picture 8" descr="Результат пошуку зображень за запитом &quot;agriculture icon&quot;">
              <a:extLst>
                <a:ext uri="{FF2B5EF4-FFF2-40B4-BE49-F238E27FC236}">
                  <a16:creationId xmlns:a16="http://schemas.microsoft.com/office/drawing/2014/main" id="{90040315-55C9-4C17-9731-DAB0E15ECC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68" t="74334" r="42450" b="3918"/>
            <a:stretch/>
          </p:blipFill>
          <p:spPr bwMode="auto">
            <a:xfrm>
              <a:off x="11146057" y="5885725"/>
              <a:ext cx="785548" cy="706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0" name="Picture 10" descr="Результат пошуку зображень за запитом &quot;maps icon&quot;">
              <a:extLst>
                <a:ext uri="{FF2B5EF4-FFF2-40B4-BE49-F238E27FC236}">
                  <a16:creationId xmlns:a16="http://schemas.microsoft.com/office/drawing/2014/main" id="{6673517C-AF29-46EA-AF3D-27E99FD41E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8" b="22351"/>
            <a:stretch/>
          </p:blipFill>
          <p:spPr bwMode="auto">
            <a:xfrm>
              <a:off x="11018852" y="849366"/>
              <a:ext cx="1067408" cy="744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BE27FC0A-0E88-40CE-9E93-ADB8AAEFFC76}"/>
                </a:ext>
              </a:extLst>
            </p:cNvPr>
            <p:cNvSpPr/>
            <p:nvPr/>
          </p:nvSpPr>
          <p:spPr>
            <a:xfrm>
              <a:off x="0" y="6086547"/>
              <a:ext cx="1054442" cy="7744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1" algn="just">
                <a:spcAft>
                  <a:spcPts val="0"/>
                </a:spcAft>
              </a:pPr>
              <a:endParaRPr lang="uk-UA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BE27FC0A-0E88-40CE-9E93-ADB8AAEFFC76}"/>
                </a:ext>
              </a:extLst>
            </p:cNvPr>
            <p:cNvSpPr/>
            <p:nvPr/>
          </p:nvSpPr>
          <p:spPr>
            <a:xfrm>
              <a:off x="1750117" y="1419691"/>
              <a:ext cx="9371299" cy="17657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>
                <a:spcAft>
                  <a:spcPts val="0"/>
                </a:spcAft>
              </a:pPr>
              <a:r>
                <a:rPr lang="uk-UA" sz="36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3.1.</a:t>
              </a:r>
              <a:r>
                <a:rPr lang="uk-UA" sz="36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uk-UA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Стимулювання економічної активності </a:t>
              </a:r>
              <a:r>
                <a:rPr lang="uk-UA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територій регіону</a:t>
              </a:r>
              <a:endPara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lvl="1" algn="ctr">
                <a:spcAft>
                  <a:spcPts val="0"/>
                </a:spcAft>
              </a:pPr>
              <a:r>
                <a:rPr lang="uk-UA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(2 завдання)</a:t>
              </a:r>
              <a:r>
                <a:rPr lang="uk-UA" sz="36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</a:t>
              </a:r>
              <a:endParaRPr lang="uk-UA" sz="3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7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4EE8940F-2538-463B-BEC8-4F1DE00EE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303"/>
            <a:ext cx="1125227" cy="112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DMIN\Desktop\РАБОЧАЯ\Картинка презентация\Колосок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04245" y="2765977"/>
            <a:ext cx="904875" cy="847725"/>
          </a:xfrm>
          <a:prstGeom prst="rect">
            <a:avLst/>
          </a:prstGeom>
          <a:noFill/>
        </p:spPr>
      </p:pic>
      <p:pic>
        <p:nvPicPr>
          <p:cNvPr id="1027" name="Picture 3" descr="C:\Users\ADMIN\Desktop\РАБОЧАЯ\Картинка презентация\Лампочка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64178" y="3866650"/>
            <a:ext cx="971550" cy="838200"/>
          </a:xfrm>
          <a:prstGeom prst="rect">
            <a:avLst/>
          </a:prstGeom>
          <a:noFill/>
        </p:spPr>
      </p:pic>
      <p:pic>
        <p:nvPicPr>
          <p:cNvPr id="16" name="Picture 3" descr="C:\Users\ADMIN\Desktop\РАБОЧАЯ\Картинка презентация\img431.jpg"/>
          <p:cNvPicPr>
            <a:picLocks noChangeAspect="1" noChangeArrowheads="1"/>
          </p:cNvPicPr>
          <p:nvPr/>
        </p:nvPicPr>
        <p:blipFill>
          <a:blip r:embed="rId9">
            <a:lum bright="40000" contrast="40000"/>
          </a:blip>
          <a:srcRect/>
          <a:stretch>
            <a:fillRect/>
          </a:stretch>
        </p:blipFill>
        <p:spPr bwMode="auto">
          <a:xfrm>
            <a:off x="11123221" y="1770442"/>
            <a:ext cx="860205" cy="860205"/>
          </a:xfrm>
          <a:prstGeom prst="rect">
            <a:avLst/>
          </a:prstGeom>
          <a:noFill/>
        </p:spPr>
      </p:pic>
      <p:pic>
        <p:nvPicPr>
          <p:cNvPr id="17" name="Picture 4" descr="C:\Users\ADMIN\Desktop\РАБОЧАЯ\Картинка презентация\img433.jpg"/>
          <p:cNvPicPr>
            <a:picLocks noChangeAspect="1" noChangeArrowheads="1"/>
          </p:cNvPicPr>
          <p:nvPr/>
        </p:nvPicPr>
        <p:blipFill>
          <a:blip r:embed="rId10">
            <a:lum bright="61000" contrast="73000"/>
          </a:blip>
          <a:srcRect/>
          <a:stretch>
            <a:fillRect/>
          </a:stretch>
        </p:blipFill>
        <p:spPr bwMode="auto">
          <a:xfrm>
            <a:off x="11148659" y="4839269"/>
            <a:ext cx="787792" cy="787792"/>
          </a:xfrm>
          <a:prstGeom prst="rect">
            <a:avLst/>
          </a:prstGeom>
          <a:noFill/>
        </p:spPr>
      </p:pic>
      <p:cxnSp>
        <p:nvCxnSpPr>
          <p:cNvPr id="18" name="Соединитель: уступ 15">
            <a:extLst>
              <a:ext uri="{FF2B5EF4-FFF2-40B4-BE49-F238E27FC236}">
                <a16:creationId xmlns:a16="http://schemas.microsoft.com/office/drawing/2014/main" id="{AC09F5C3-6406-497A-A3AF-13A5BAB2268B}"/>
              </a:ext>
            </a:extLst>
          </p:cNvPr>
          <p:cNvCxnSpPr>
            <a:cxnSpLocks/>
          </p:cNvCxnSpPr>
          <p:nvPr/>
        </p:nvCxnSpPr>
        <p:spPr>
          <a:xfrm flipV="1">
            <a:off x="1997616" y="1617785"/>
            <a:ext cx="576772" cy="365758"/>
          </a:xfrm>
          <a:prstGeom prst="bentConnector3">
            <a:avLst>
              <a:gd name="adj1" fmla="val 50000"/>
            </a:avLst>
          </a:prstGeom>
          <a:ln w="44450" cap="flat" cmpd="sng">
            <a:solidFill>
              <a:srgbClr val="532476"/>
            </a:solidFill>
            <a:prstDash val="sysDash"/>
            <a:headEnd w="lg" len="med"/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Соединитель: уступ 15">
            <a:extLst>
              <a:ext uri="{FF2B5EF4-FFF2-40B4-BE49-F238E27FC236}">
                <a16:creationId xmlns:a16="http://schemas.microsoft.com/office/drawing/2014/main" id="{AC09F5C3-6406-497A-A3AF-13A5BAB2268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0693" y="3745723"/>
            <a:ext cx="2510287" cy="1349308"/>
          </a:xfrm>
          <a:prstGeom prst="bentConnector3">
            <a:avLst>
              <a:gd name="adj1" fmla="val 99876"/>
            </a:avLst>
          </a:prstGeom>
          <a:ln w="44450" cap="flat" cmpd="sng">
            <a:solidFill>
              <a:srgbClr val="532476"/>
            </a:solidFill>
            <a:prstDash val="sysDash"/>
            <a:headEnd w="lg" len="med"/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Соединитель: уступ 15">
            <a:extLst>
              <a:ext uri="{FF2B5EF4-FFF2-40B4-BE49-F238E27FC236}">
                <a16:creationId xmlns:a16="http://schemas.microsoft.com/office/drawing/2014/main" id="{AC09F5C3-6406-497A-A3AF-13A5BAB2268B}"/>
              </a:ext>
            </a:extLst>
          </p:cNvPr>
          <p:cNvCxnSpPr>
            <a:cxnSpLocks/>
          </p:cNvCxnSpPr>
          <p:nvPr/>
        </p:nvCxnSpPr>
        <p:spPr>
          <a:xfrm>
            <a:off x="1396948" y="3293964"/>
            <a:ext cx="548640" cy="422030"/>
          </a:xfrm>
          <a:prstGeom prst="bentConnector3">
            <a:avLst>
              <a:gd name="adj1" fmla="val 50000"/>
            </a:avLst>
          </a:prstGeom>
          <a:ln w="44450" cap="flat" cmpd="sng">
            <a:solidFill>
              <a:srgbClr val="532476"/>
            </a:solidFill>
            <a:prstDash val="sysDash"/>
            <a:headEnd w="lg" len="med"/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596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8">
            <a:extLst>
              <a:ext uri="{FF2B5EF4-FFF2-40B4-BE49-F238E27FC236}">
                <a16:creationId xmlns:a16="http://schemas.microsoft.com/office/drawing/2014/main" id="{B9FF872A-BC3B-4820-99CB-97F403AACBDF}"/>
              </a:ext>
            </a:extLst>
          </p:cNvPr>
          <p:cNvGrpSpPr/>
          <p:nvPr/>
        </p:nvGrpSpPr>
        <p:grpSpPr>
          <a:xfrm>
            <a:off x="16298" y="-1"/>
            <a:ext cx="12659370" cy="6857999"/>
            <a:chOff x="200877" y="-26959"/>
            <a:chExt cx="12459839" cy="6899548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862CE1C3-B124-47BE-9DB0-59806D7484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284" t="46198" r="5776" b="28795"/>
            <a:stretch/>
          </p:blipFill>
          <p:spPr>
            <a:xfrm>
              <a:off x="2072630" y="-26958"/>
              <a:ext cx="10112041" cy="94262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1A445A-A768-4DF5-8057-5495837D018F}"/>
                </a:ext>
              </a:extLst>
            </p:cNvPr>
            <p:cNvSpPr txBox="1"/>
            <p:nvPr/>
          </p:nvSpPr>
          <p:spPr>
            <a:xfrm>
              <a:off x="660879" y="-26959"/>
              <a:ext cx="11999837" cy="65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 smtClean="0">
                <a:solidFill>
                  <a:srgbClr val="00763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BE27FC0A-0E88-40CE-9E93-ADB8AAEFFC76}"/>
                </a:ext>
              </a:extLst>
            </p:cNvPr>
            <p:cNvSpPr/>
            <p:nvPr/>
          </p:nvSpPr>
          <p:spPr>
            <a:xfrm>
              <a:off x="2264997" y="1229914"/>
              <a:ext cx="8753654" cy="14862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just">
                <a:spcAft>
                  <a:spcPts val="0"/>
                </a:spcAft>
              </a:pPr>
              <a:r>
                <a:rPr lang="en-US" sz="30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r>
                <a:rPr lang="uk-UA" sz="30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.1. </a:t>
              </a:r>
              <a:r>
                <a:rPr lang="ru-RU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Охорона та раціональне використання водних ресурсів та зниження негативного впливу </a:t>
              </a:r>
              <a:r>
                <a:rPr lang="ru-RU" sz="3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на атмосферу </a:t>
              </a:r>
              <a:r>
                <a:rPr lang="ru-RU" sz="3000" b="1" dirty="0" smtClean="0">
                  <a:solidFill>
                    <a:srgbClr val="00763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(2 завдання)</a:t>
              </a:r>
              <a:endParaRPr lang="uk-UA" sz="30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C041F75-2A78-41F3-A4C7-8A5E6A50F358}"/>
                </a:ext>
              </a:extLst>
            </p:cNvPr>
            <p:cNvSpPr/>
            <p:nvPr/>
          </p:nvSpPr>
          <p:spPr>
            <a:xfrm>
              <a:off x="2146130" y="2896095"/>
              <a:ext cx="8847048" cy="14862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just">
                <a:spcAft>
                  <a:spcPts val="0"/>
                </a:spcAft>
              </a:pPr>
              <a:r>
                <a:rPr lang="en-US" sz="30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r>
                <a:rPr lang="uk-UA" sz="30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.2. </a:t>
              </a:r>
              <a:r>
                <a:rPr lang="uk-UA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Розв’язання проблеми негативного впливу відходів на довкілля та здоров’я </a:t>
              </a:r>
              <a:r>
                <a:rPr lang="uk-UA" sz="3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населення </a:t>
              </a:r>
              <a:r>
                <a:rPr lang="ru-RU" sz="3000" b="1" dirty="0" smtClean="0">
                  <a:solidFill>
                    <a:srgbClr val="00763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(2 завдання)</a:t>
              </a:r>
              <a:endParaRPr lang="uk-UA" sz="3000" b="1" dirty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7EE027BE-0E61-4762-B75E-1B63D5C70882}"/>
                </a:ext>
              </a:extLst>
            </p:cNvPr>
            <p:cNvSpPr/>
            <p:nvPr/>
          </p:nvSpPr>
          <p:spPr>
            <a:xfrm>
              <a:off x="1417109" y="5850773"/>
              <a:ext cx="9387581" cy="1021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just">
                <a:spcAft>
                  <a:spcPts val="0"/>
                </a:spcAft>
              </a:pPr>
              <a:r>
                <a:rPr lang="en-US" sz="30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r>
                <a:rPr lang="uk-UA" sz="30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.4. </a:t>
              </a:r>
              <a:r>
                <a:rPr lang="uk-UA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Екологічний моніторинг </a:t>
              </a:r>
              <a:r>
                <a:rPr lang="uk-UA" sz="3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та інформування</a:t>
              </a:r>
            </a:p>
            <a:p>
              <a:pPr lvl="1" algn="just">
                <a:spcAft>
                  <a:spcPts val="0"/>
                </a:spcAft>
              </a:pPr>
              <a:r>
                <a:rPr lang="uk-UA" sz="3000" b="1" dirty="0" smtClean="0">
                  <a:solidFill>
                    <a:srgbClr val="00763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(2 завдання)</a:t>
              </a:r>
              <a:endParaRPr lang="uk-UA" sz="3000" b="1" dirty="0">
                <a:solidFill>
                  <a:srgbClr val="007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10" descr="Результат пошуку зображень за запитом &quot;icon ecology&quot;">
              <a:extLst>
                <a:ext uri="{FF2B5EF4-FFF2-40B4-BE49-F238E27FC236}">
                  <a16:creationId xmlns:a16="http://schemas.microsoft.com/office/drawing/2014/main" id="{6DA2A437-4CC2-42EC-9955-22FC39DFE4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419" y="1979603"/>
              <a:ext cx="904687" cy="904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0F3CA7E3-41A2-4DAD-B9EF-4013C8D827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877" y="1563688"/>
              <a:ext cx="1918492" cy="2145460"/>
            </a:xfrm>
            <a:custGeom>
              <a:avLst/>
              <a:gdLst>
                <a:gd name="T0" fmla="*/ 25 w 50"/>
                <a:gd name="T1" fmla="*/ 0 h 56"/>
                <a:gd name="T2" fmla="*/ 50 w 50"/>
                <a:gd name="T3" fmla="*/ 25 h 56"/>
                <a:gd name="T4" fmla="*/ 25 w 50"/>
                <a:gd name="T5" fmla="*/ 56 h 56"/>
                <a:gd name="T6" fmla="*/ 0 w 50"/>
                <a:gd name="T7" fmla="*/ 25 h 56"/>
                <a:gd name="T8" fmla="*/ 25 w 50"/>
                <a:gd name="T9" fmla="*/ 0 h 56"/>
                <a:gd name="T10" fmla="*/ 25 w 50"/>
                <a:gd name="T11" fmla="*/ 7 h 56"/>
                <a:gd name="T12" fmla="*/ 43 w 50"/>
                <a:gd name="T13" fmla="*/ 25 h 56"/>
                <a:gd name="T14" fmla="*/ 25 w 50"/>
                <a:gd name="T15" fmla="*/ 42 h 56"/>
                <a:gd name="T16" fmla="*/ 7 w 50"/>
                <a:gd name="T17" fmla="*/ 25 h 56"/>
                <a:gd name="T18" fmla="*/ 25 w 50"/>
                <a:gd name="T19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6">
                  <a:moveTo>
                    <a:pt x="25" y="0"/>
                  </a:moveTo>
                  <a:cubicBezTo>
                    <a:pt x="39" y="0"/>
                    <a:pt x="50" y="11"/>
                    <a:pt x="50" y="25"/>
                  </a:cubicBezTo>
                  <a:cubicBezTo>
                    <a:pt x="50" y="45"/>
                    <a:pt x="26" y="56"/>
                    <a:pt x="25" y="56"/>
                  </a:cubicBezTo>
                  <a:cubicBezTo>
                    <a:pt x="24" y="56"/>
                    <a:pt x="0" y="43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lose/>
                  <a:moveTo>
                    <a:pt x="25" y="7"/>
                  </a:moveTo>
                  <a:cubicBezTo>
                    <a:pt x="35" y="7"/>
                    <a:pt x="43" y="15"/>
                    <a:pt x="43" y="25"/>
                  </a:cubicBezTo>
                  <a:cubicBezTo>
                    <a:pt x="43" y="34"/>
                    <a:pt x="35" y="42"/>
                    <a:pt x="25" y="42"/>
                  </a:cubicBezTo>
                  <a:cubicBezTo>
                    <a:pt x="15" y="42"/>
                    <a:pt x="7" y="34"/>
                    <a:pt x="7" y="25"/>
                  </a:cubicBezTo>
                  <a:cubicBezTo>
                    <a:pt x="7" y="15"/>
                    <a:pt x="15" y="7"/>
                    <a:pt x="25" y="7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7C1B46EF-FB71-4BCC-AD5C-E4416D6BE660}"/>
                </a:ext>
              </a:extLst>
            </p:cNvPr>
            <p:cNvSpPr/>
            <p:nvPr/>
          </p:nvSpPr>
          <p:spPr>
            <a:xfrm>
              <a:off x="1373505" y="4513010"/>
              <a:ext cx="9645150" cy="1021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just">
                <a:spcAft>
                  <a:spcPts val="0"/>
                </a:spcAft>
              </a:pPr>
              <a:r>
                <a:rPr lang="en-US" sz="30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r>
                <a:rPr lang="uk-UA" sz="30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.3. </a:t>
              </a:r>
              <a:r>
                <a:rPr lang="uk-UA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Збереження біологічного та відновлення ландшафтного розмаїття </a:t>
              </a:r>
              <a:r>
                <a:rPr lang="uk-UA" sz="3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області </a:t>
              </a:r>
              <a:r>
                <a:rPr lang="uk-UA" sz="3000" b="1" dirty="0" smtClean="0">
                  <a:solidFill>
                    <a:srgbClr val="00763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(1 завдання)</a:t>
              </a:r>
            </a:p>
          </p:txBody>
        </p:sp>
        <p:pic>
          <p:nvPicPr>
            <p:cNvPr id="9220" name="Picture 4" descr="Результат пошуку зображень за запитом &quot;ecology icon&quot;">
              <a:extLst>
                <a:ext uri="{FF2B5EF4-FFF2-40B4-BE49-F238E27FC236}">
                  <a16:creationId xmlns:a16="http://schemas.microsoft.com/office/drawing/2014/main" id="{E734CA8D-8660-49CD-85E4-673A5E9777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86" t="70111" r="16070" b="11489"/>
            <a:stretch/>
          </p:blipFill>
          <p:spPr bwMode="auto">
            <a:xfrm>
              <a:off x="10913069" y="1141203"/>
              <a:ext cx="875023" cy="854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 descr="Результат пошуку зображень за запитом &quot;ecology icon&quot;">
              <a:extLst>
                <a:ext uri="{FF2B5EF4-FFF2-40B4-BE49-F238E27FC236}">
                  <a16:creationId xmlns:a16="http://schemas.microsoft.com/office/drawing/2014/main" id="{6F71A38B-CAE7-4226-ACCD-AA4230788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4" t="48510" r="79535" b="33240"/>
            <a:stretch/>
          </p:blipFill>
          <p:spPr bwMode="auto">
            <a:xfrm>
              <a:off x="11022194" y="2009857"/>
              <a:ext cx="884110" cy="891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7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4EE8940F-2538-463B-BEC8-4F1DE00EE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" y="125303"/>
            <a:ext cx="1125227" cy="112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DMIN\Desktop\РАБОЧАЯ\Картинка презентация\Экология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19971" y="2921912"/>
            <a:ext cx="1099453" cy="962025"/>
          </a:xfrm>
          <a:prstGeom prst="rect">
            <a:avLst/>
          </a:prstGeom>
          <a:noFill/>
        </p:spPr>
      </p:pic>
      <p:pic>
        <p:nvPicPr>
          <p:cNvPr id="1027" name="Picture 3" descr="C:\Users\ADMIN\Desktop\РАБОЧАЯ\Картинка презентация\Экология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927899" y="3789822"/>
            <a:ext cx="1133475" cy="971550"/>
          </a:xfrm>
          <a:prstGeom prst="rect">
            <a:avLst/>
          </a:prstGeom>
          <a:noFill/>
        </p:spPr>
      </p:pic>
      <p:pic>
        <p:nvPicPr>
          <p:cNvPr id="27" name="Picture 14" descr="Результат пошуку зображень за запитом &quot;ecology icon&quot;">
            <a:extLst>
              <a:ext uri="{FF2B5EF4-FFF2-40B4-BE49-F238E27FC236}">
                <a16:creationId xmlns:a16="http://schemas.microsoft.com/office/drawing/2014/main" id="{EC40A88E-A3B4-4E3F-9912-01D8FE2762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9" t="71205" r="37806" b="12831"/>
          <a:stretch/>
        </p:blipFill>
        <p:spPr bwMode="auto">
          <a:xfrm>
            <a:off x="11035792" y="5850687"/>
            <a:ext cx="945176" cy="83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Результат пошуку зображень за запитом &quot;ecology icon&quot;">
            <a:extLst>
              <a:ext uri="{FF2B5EF4-FFF2-40B4-BE49-F238E27FC236}">
                <a16:creationId xmlns:a16="http://schemas.microsoft.com/office/drawing/2014/main" id="{43427693-1286-45BC-8795-58B8942AAE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1" t="50570" r="36528" b="35959"/>
          <a:stretch/>
        </p:blipFill>
        <p:spPr bwMode="auto">
          <a:xfrm>
            <a:off x="10989133" y="4836284"/>
            <a:ext cx="995350" cy="83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Соединитель: уступ 29">
            <a:extLst>
              <a:ext uri="{FF2B5EF4-FFF2-40B4-BE49-F238E27FC236}">
                <a16:creationId xmlns:a16="http://schemas.microsoft.com/office/drawing/2014/main" id="{A7A403F6-74C8-4A29-998E-7B2D16BC768D}"/>
              </a:ext>
            </a:extLst>
          </p:cNvPr>
          <p:cNvCxnSpPr>
            <a:cxnSpLocks/>
          </p:cNvCxnSpPr>
          <p:nvPr/>
        </p:nvCxnSpPr>
        <p:spPr>
          <a:xfrm>
            <a:off x="1814732" y="2039820"/>
            <a:ext cx="703385" cy="253218"/>
          </a:xfrm>
          <a:prstGeom prst="bentConnector3">
            <a:avLst>
              <a:gd name="adj1" fmla="val 50000"/>
            </a:avLst>
          </a:prstGeom>
          <a:ln w="44450" cmpd="sng">
            <a:solidFill>
              <a:srgbClr val="00B050"/>
            </a:solidFill>
            <a:prstDash val="sysDash"/>
            <a:headEnd w="lg" len="med"/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Соединитель: уступ 29">
            <a:extLst>
              <a:ext uri="{FF2B5EF4-FFF2-40B4-BE49-F238E27FC236}">
                <a16:creationId xmlns:a16="http://schemas.microsoft.com/office/drawing/2014/main" id="{A7A403F6-74C8-4A29-998E-7B2D16BC768D}"/>
              </a:ext>
            </a:extLst>
          </p:cNvPr>
          <p:cNvCxnSpPr>
            <a:cxnSpLocks/>
          </p:cNvCxnSpPr>
          <p:nvPr/>
        </p:nvCxnSpPr>
        <p:spPr>
          <a:xfrm>
            <a:off x="1702190" y="3151168"/>
            <a:ext cx="703385" cy="253218"/>
          </a:xfrm>
          <a:prstGeom prst="bentConnector3">
            <a:avLst>
              <a:gd name="adj1" fmla="val 50000"/>
            </a:avLst>
          </a:prstGeom>
          <a:ln w="44450" cmpd="sng">
            <a:solidFill>
              <a:srgbClr val="00B050"/>
            </a:solidFill>
            <a:prstDash val="sysDash"/>
            <a:headEnd w="lg" len="med"/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Соединитель: уступ 29">
            <a:extLst>
              <a:ext uri="{FF2B5EF4-FFF2-40B4-BE49-F238E27FC236}">
                <a16:creationId xmlns:a16="http://schemas.microsoft.com/office/drawing/2014/main" id="{A7A403F6-74C8-4A29-998E-7B2D16BC768D}"/>
              </a:ext>
            </a:extLst>
          </p:cNvPr>
          <p:cNvCxnSpPr>
            <a:cxnSpLocks/>
          </p:cNvCxnSpPr>
          <p:nvPr/>
        </p:nvCxnSpPr>
        <p:spPr>
          <a:xfrm rot="16200000" flipH="1">
            <a:off x="651750" y="3998687"/>
            <a:ext cx="1116304" cy="495936"/>
          </a:xfrm>
          <a:prstGeom prst="bentConnector2">
            <a:avLst/>
          </a:prstGeom>
          <a:ln w="44450" cmpd="sng">
            <a:solidFill>
              <a:srgbClr val="00B050"/>
            </a:solidFill>
            <a:prstDash val="sysDash"/>
            <a:headEnd w="lg" len="med"/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Соединитель: уступ 29">
            <a:extLst>
              <a:ext uri="{FF2B5EF4-FFF2-40B4-BE49-F238E27FC236}">
                <a16:creationId xmlns:a16="http://schemas.microsoft.com/office/drawing/2014/main" id="{A7A403F6-74C8-4A29-998E-7B2D16BC768D}"/>
              </a:ext>
            </a:extLst>
          </p:cNvPr>
          <p:cNvCxnSpPr>
            <a:cxnSpLocks/>
          </p:cNvCxnSpPr>
          <p:nvPr/>
        </p:nvCxnSpPr>
        <p:spPr>
          <a:xfrm rot="16200000" flipH="1">
            <a:off x="-466040" y="4063756"/>
            <a:ext cx="2733653" cy="1068237"/>
          </a:xfrm>
          <a:prstGeom prst="bentConnector3">
            <a:avLst>
              <a:gd name="adj1" fmla="val 100432"/>
            </a:avLst>
          </a:prstGeom>
          <a:ln w="44450" cmpd="sng">
            <a:solidFill>
              <a:srgbClr val="00B050"/>
            </a:solidFill>
            <a:prstDash val="sysDash"/>
            <a:headEnd w="lg" len="med"/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164574" y="0"/>
            <a:ext cx="11027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Ціль 4</a:t>
            </a:r>
            <a:r>
              <a:rPr lang="uk-UA" sz="3600" b="1" dirty="0" smtClean="0">
                <a:solidFill>
                  <a:srgbClr val="007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7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k-UA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ЕКОЛОГІЧНА БЕЗПЕКА ТА </a:t>
            </a:r>
          </a:p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ЗБЕРЕЖЕННЯ ПРИРОДНИХ РЕСУРСІВ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15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949570" y="4965879"/>
            <a:ext cx="10058399" cy="13745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k-UA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ОПРАЦЮВАННЯ</a:t>
            </a:r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Плану заходів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23359" y="1475117"/>
            <a:ext cx="10596820" cy="14985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k-UA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ЗБІР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ідей (вересень-жовтень 2019 року) надійшло </a:t>
            </a:r>
            <a:r>
              <a:rPr lang="uk-UA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266</a:t>
            </a:r>
            <a:r>
              <a:rPr lang="uk-UA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проєктних заявок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8136" y="3272312"/>
            <a:ext cx="11195230" cy="14349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uk-UA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ВІДБІР</a:t>
            </a: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проєктних ідей </a:t>
            </a:r>
            <a:br>
              <a:rPr lang="uk-U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(відібрано </a:t>
            </a:r>
            <a:r>
              <a:rPr lang="uk-UA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uk-UA" sz="36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проєктів)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83861D-F7AB-4588-9472-73802C774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84" t="46198" r="5776" b="28795"/>
          <a:stretch/>
        </p:blipFill>
        <p:spPr>
          <a:xfrm>
            <a:off x="1456295" y="0"/>
            <a:ext cx="10735705" cy="9426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29ADD7-B1B7-4CD5-8732-C781AA069EFD}"/>
              </a:ext>
            </a:extLst>
          </p:cNvPr>
          <p:cNvSpPr txBox="1"/>
          <p:nvPr/>
        </p:nvSpPr>
        <p:spPr>
          <a:xfrm>
            <a:off x="1255082" y="0"/>
            <a:ext cx="107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Формування Плану </a:t>
            </a:r>
            <a:r>
              <a:rPr lang="ru-RU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заход</a:t>
            </a:r>
            <a:r>
              <a:rPr lang="uk-UA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ів </a:t>
            </a:r>
            <a:r>
              <a:rPr lang="uk-UA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uk-UA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2021-2023 роки </a:t>
            </a:r>
          </a:p>
        </p:txBody>
      </p:sp>
      <p:pic>
        <p:nvPicPr>
          <p:cNvPr id="9" name="Picture 7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80F87417-3003-4FE7-BA88-0C91B669C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" y="7319"/>
            <a:ext cx="1125227" cy="112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араллелограмм 36">
            <a:extLst>
              <a:ext uri="{FF2B5EF4-FFF2-40B4-BE49-F238E27FC236}">
                <a16:creationId xmlns:a16="http://schemas.microsoft.com/office/drawing/2014/main" id="{3FF0FE41-B677-4839-9066-F4A5B4251782}"/>
              </a:ext>
            </a:extLst>
          </p:cNvPr>
          <p:cNvSpPr/>
          <p:nvPr/>
        </p:nvSpPr>
        <p:spPr>
          <a:xfrm>
            <a:off x="266230" y="1475117"/>
            <a:ext cx="1523980" cy="1507231"/>
          </a:xfrm>
          <a:prstGeom prst="parallelogram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8" name="Параллелограмм 37">
            <a:extLst>
              <a:ext uri="{FF2B5EF4-FFF2-40B4-BE49-F238E27FC236}">
                <a16:creationId xmlns:a16="http://schemas.microsoft.com/office/drawing/2014/main" id="{DB2F9E43-3A03-432F-8313-D826F35F081D}"/>
              </a:ext>
            </a:extLst>
          </p:cNvPr>
          <p:cNvSpPr/>
          <p:nvPr/>
        </p:nvSpPr>
        <p:spPr>
          <a:xfrm>
            <a:off x="474475" y="3277754"/>
            <a:ext cx="1534865" cy="1448971"/>
          </a:xfrm>
          <a:prstGeom prst="parallelogram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9" name="Параллелограмм 38">
            <a:extLst>
              <a:ext uri="{FF2B5EF4-FFF2-40B4-BE49-F238E27FC236}">
                <a16:creationId xmlns:a16="http://schemas.microsoft.com/office/drawing/2014/main" id="{930CFCEC-C611-4E2C-9906-15E9D664B6EB}"/>
              </a:ext>
            </a:extLst>
          </p:cNvPr>
          <p:cNvSpPr/>
          <p:nvPr/>
        </p:nvSpPr>
        <p:spPr>
          <a:xfrm>
            <a:off x="828164" y="4976094"/>
            <a:ext cx="1477771" cy="1347067"/>
          </a:xfrm>
          <a:prstGeom prst="parallelogram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68" name="Picture 20" descr="Результат пошуку зображень за запитом &quot;transparent prijects icon&quot;">
            <a:extLst>
              <a:ext uri="{FF2B5EF4-FFF2-40B4-BE49-F238E27FC236}">
                <a16:creationId xmlns:a16="http://schemas.microsoft.com/office/drawing/2014/main" id="{28547586-0DA8-4587-A399-F02DC5F47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6" y="1800152"/>
            <a:ext cx="849924" cy="84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Результат пошуку зображень за запитом &quot;transparent prijects icon&quot;">
            <a:extLst>
              <a:ext uri="{FF2B5EF4-FFF2-40B4-BE49-F238E27FC236}">
                <a16:creationId xmlns:a16="http://schemas.microsoft.com/office/drawing/2014/main" id="{27CEF585-9FF5-41BF-9BCE-53DC9B745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14" y="3523599"/>
            <a:ext cx="862823" cy="96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Результат пошуку зображень за запитом &quot;transparent plan icon&quot;">
            <a:extLst>
              <a:ext uri="{FF2B5EF4-FFF2-40B4-BE49-F238E27FC236}">
                <a16:creationId xmlns:a16="http://schemas.microsoft.com/office/drawing/2014/main" id="{4A39D304-8550-4275-9C15-5AB3C9685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40" y="5110648"/>
            <a:ext cx="998801" cy="95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769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5">
            <a:extLst>
              <a:ext uri="{FF2B5EF4-FFF2-40B4-BE49-F238E27FC236}">
                <a16:creationId xmlns:a16="http://schemas.microsoft.com/office/drawing/2014/main" id="{21FB7F40-B7B4-40D4-B91E-E71DFE084E18}"/>
              </a:ext>
            </a:extLst>
          </p:cNvPr>
          <p:cNvSpPr>
            <a:spLocks/>
          </p:cNvSpPr>
          <p:nvPr/>
        </p:nvSpPr>
        <p:spPr bwMode="auto">
          <a:xfrm>
            <a:off x="0" y="3020472"/>
            <a:ext cx="11999343" cy="496449"/>
          </a:xfrm>
          <a:custGeom>
            <a:avLst/>
            <a:gdLst>
              <a:gd name="T0" fmla="*/ 40 w 480"/>
              <a:gd name="T1" fmla="*/ 33 h 33"/>
              <a:gd name="T2" fmla="*/ 0 w 480"/>
              <a:gd name="T3" fmla="*/ 32 h 33"/>
              <a:gd name="T4" fmla="*/ 40 w 480"/>
              <a:gd name="T5" fmla="*/ 31 h 33"/>
              <a:gd name="T6" fmla="*/ 50 w 480"/>
              <a:gd name="T7" fmla="*/ 14 h 33"/>
              <a:gd name="T8" fmla="*/ 59 w 480"/>
              <a:gd name="T9" fmla="*/ 1 h 33"/>
              <a:gd name="T10" fmla="*/ 61 w 480"/>
              <a:gd name="T11" fmla="*/ 1 h 33"/>
              <a:gd name="T12" fmla="*/ 70 w 480"/>
              <a:gd name="T13" fmla="*/ 14 h 33"/>
              <a:gd name="T14" fmla="*/ 81 w 480"/>
              <a:gd name="T15" fmla="*/ 31 h 33"/>
              <a:gd name="T16" fmla="*/ 140 w 480"/>
              <a:gd name="T17" fmla="*/ 14 h 33"/>
              <a:gd name="T18" fmla="*/ 149 w 480"/>
              <a:gd name="T19" fmla="*/ 14 h 33"/>
              <a:gd name="T20" fmla="*/ 150 w 480"/>
              <a:gd name="T21" fmla="*/ 0 h 33"/>
              <a:gd name="T22" fmla="*/ 151 w 480"/>
              <a:gd name="T23" fmla="*/ 14 h 33"/>
              <a:gd name="T24" fmla="*/ 161 w 480"/>
              <a:gd name="T25" fmla="*/ 14 h 33"/>
              <a:gd name="T26" fmla="*/ 219 w 480"/>
              <a:gd name="T27" fmla="*/ 31 h 33"/>
              <a:gd name="T28" fmla="*/ 230 w 480"/>
              <a:gd name="T29" fmla="*/ 14 h 33"/>
              <a:gd name="T30" fmla="*/ 239 w 480"/>
              <a:gd name="T31" fmla="*/ 1 h 33"/>
              <a:gd name="T32" fmla="*/ 241 w 480"/>
              <a:gd name="T33" fmla="*/ 1 h 33"/>
              <a:gd name="T34" fmla="*/ 250 w 480"/>
              <a:gd name="T35" fmla="*/ 14 h 33"/>
              <a:gd name="T36" fmla="*/ 260 w 480"/>
              <a:gd name="T37" fmla="*/ 31 h 33"/>
              <a:gd name="T38" fmla="*/ 319 w 480"/>
              <a:gd name="T39" fmla="*/ 14 h 33"/>
              <a:gd name="T40" fmla="*/ 329 w 480"/>
              <a:gd name="T41" fmla="*/ 14 h 33"/>
              <a:gd name="T42" fmla="*/ 330 w 480"/>
              <a:gd name="T43" fmla="*/ 0 h 33"/>
              <a:gd name="T44" fmla="*/ 331 w 480"/>
              <a:gd name="T45" fmla="*/ 14 h 33"/>
              <a:gd name="T46" fmla="*/ 340 w 480"/>
              <a:gd name="T47" fmla="*/ 14 h 33"/>
              <a:gd name="T48" fmla="*/ 399 w 480"/>
              <a:gd name="T49" fmla="*/ 31 h 33"/>
              <a:gd name="T50" fmla="*/ 410 w 480"/>
              <a:gd name="T51" fmla="*/ 14 h 33"/>
              <a:gd name="T52" fmla="*/ 419 w 480"/>
              <a:gd name="T53" fmla="*/ 1 h 33"/>
              <a:gd name="T54" fmla="*/ 421 w 480"/>
              <a:gd name="T55" fmla="*/ 1 h 33"/>
              <a:gd name="T56" fmla="*/ 430 w 480"/>
              <a:gd name="T57" fmla="*/ 14 h 33"/>
              <a:gd name="T58" fmla="*/ 440 w 480"/>
              <a:gd name="T59" fmla="*/ 31 h 33"/>
              <a:gd name="T60" fmla="*/ 480 w 480"/>
              <a:gd name="T61" fmla="*/ 32 h 33"/>
              <a:gd name="T62" fmla="*/ 440 w 480"/>
              <a:gd name="T63" fmla="*/ 33 h 33"/>
              <a:gd name="T64" fmla="*/ 429 w 480"/>
              <a:gd name="T65" fmla="*/ 16 h 33"/>
              <a:gd name="T66" fmla="*/ 401 w 480"/>
              <a:gd name="T67" fmla="*/ 32 h 33"/>
              <a:gd name="T68" fmla="*/ 350 w 480"/>
              <a:gd name="T69" fmla="*/ 33 h 33"/>
              <a:gd name="T70" fmla="*/ 339 w 480"/>
              <a:gd name="T71" fmla="*/ 16 h 33"/>
              <a:gd name="T72" fmla="*/ 311 w 480"/>
              <a:gd name="T73" fmla="*/ 32 h 33"/>
              <a:gd name="T74" fmla="*/ 260 w 480"/>
              <a:gd name="T75" fmla="*/ 33 h 33"/>
              <a:gd name="T76" fmla="*/ 249 w 480"/>
              <a:gd name="T77" fmla="*/ 16 h 33"/>
              <a:gd name="T78" fmla="*/ 221 w 480"/>
              <a:gd name="T79" fmla="*/ 32 h 33"/>
              <a:gd name="T80" fmla="*/ 170 w 480"/>
              <a:gd name="T81" fmla="*/ 33 h 33"/>
              <a:gd name="T82" fmla="*/ 160 w 480"/>
              <a:gd name="T83" fmla="*/ 16 h 33"/>
              <a:gd name="T84" fmla="*/ 131 w 480"/>
              <a:gd name="T85" fmla="*/ 32 h 33"/>
              <a:gd name="T86" fmla="*/ 80 w 480"/>
              <a:gd name="T87" fmla="*/ 33 h 33"/>
              <a:gd name="T88" fmla="*/ 70 w 480"/>
              <a:gd name="T89" fmla="*/ 16 h 33"/>
              <a:gd name="T90" fmla="*/ 41 w 480"/>
              <a:gd name="T91" fmla="*/ 32 h 33"/>
              <a:gd name="connsiteX0" fmla="*/ 854 w 10000"/>
              <a:gd name="connsiteY0" fmla="*/ 9697 h 10022"/>
              <a:gd name="connsiteX1" fmla="*/ 833 w 10000"/>
              <a:gd name="connsiteY1" fmla="*/ 10000 h 10022"/>
              <a:gd name="connsiteX2" fmla="*/ 21 w 10000"/>
              <a:gd name="connsiteY2" fmla="*/ 10000 h 10022"/>
              <a:gd name="connsiteX3" fmla="*/ 0 w 10000"/>
              <a:gd name="connsiteY3" fmla="*/ 9697 h 10022"/>
              <a:gd name="connsiteX4" fmla="*/ 21 w 10000"/>
              <a:gd name="connsiteY4" fmla="*/ 9394 h 10022"/>
              <a:gd name="connsiteX5" fmla="*/ 833 w 10000"/>
              <a:gd name="connsiteY5" fmla="*/ 9394 h 10022"/>
              <a:gd name="connsiteX6" fmla="*/ 1042 w 10000"/>
              <a:gd name="connsiteY6" fmla="*/ 4242 h 10022"/>
              <a:gd name="connsiteX7" fmla="*/ 1042 w 10000"/>
              <a:gd name="connsiteY7" fmla="*/ 4242 h 10022"/>
              <a:gd name="connsiteX8" fmla="*/ 1229 w 10000"/>
              <a:gd name="connsiteY8" fmla="*/ 4242 h 10022"/>
              <a:gd name="connsiteX9" fmla="*/ 1229 w 10000"/>
              <a:gd name="connsiteY9" fmla="*/ 303 h 10022"/>
              <a:gd name="connsiteX10" fmla="*/ 1250 w 10000"/>
              <a:gd name="connsiteY10" fmla="*/ 0 h 10022"/>
              <a:gd name="connsiteX11" fmla="*/ 1271 w 10000"/>
              <a:gd name="connsiteY11" fmla="*/ 303 h 10022"/>
              <a:gd name="connsiteX12" fmla="*/ 1271 w 10000"/>
              <a:gd name="connsiteY12" fmla="*/ 4242 h 10022"/>
              <a:gd name="connsiteX13" fmla="*/ 1458 w 10000"/>
              <a:gd name="connsiteY13" fmla="*/ 4242 h 10022"/>
              <a:gd name="connsiteX14" fmla="*/ 1479 w 10000"/>
              <a:gd name="connsiteY14" fmla="*/ 4242 h 10022"/>
              <a:gd name="connsiteX15" fmla="*/ 1688 w 10000"/>
              <a:gd name="connsiteY15" fmla="*/ 9394 h 10022"/>
              <a:gd name="connsiteX16" fmla="*/ 2708 w 10000"/>
              <a:gd name="connsiteY16" fmla="*/ 9394 h 10022"/>
              <a:gd name="connsiteX17" fmla="*/ 2917 w 10000"/>
              <a:gd name="connsiteY17" fmla="*/ 4242 h 10022"/>
              <a:gd name="connsiteX18" fmla="*/ 2917 w 10000"/>
              <a:gd name="connsiteY18" fmla="*/ 4242 h 10022"/>
              <a:gd name="connsiteX19" fmla="*/ 3104 w 10000"/>
              <a:gd name="connsiteY19" fmla="*/ 4242 h 10022"/>
              <a:gd name="connsiteX20" fmla="*/ 3104 w 10000"/>
              <a:gd name="connsiteY20" fmla="*/ 303 h 10022"/>
              <a:gd name="connsiteX21" fmla="*/ 3125 w 10000"/>
              <a:gd name="connsiteY21" fmla="*/ 0 h 10022"/>
              <a:gd name="connsiteX22" fmla="*/ 3146 w 10000"/>
              <a:gd name="connsiteY22" fmla="*/ 303 h 10022"/>
              <a:gd name="connsiteX23" fmla="*/ 3146 w 10000"/>
              <a:gd name="connsiteY23" fmla="*/ 4242 h 10022"/>
              <a:gd name="connsiteX24" fmla="*/ 3333 w 10000"/>
              <a:gd name="connsiteY24" fmla="*/ 4242 h 10022"/>
              <a:gd name="connsiteX25" fmla="*/ 3354 w 10000"/>
              <a:gd name="connsiteY25" fmla="*/ 4242 h 10022"/>
              <a:gd name="connsiteX26" fmla="*/ 3563 w 10000"/>
              <a:gd name="connsiteY26" fmla="*/ 9394 h 10022"/>
              <a:gd name="connsiteX27" fmla="*/ 4563 w 10000"/>
              <a:gd name="connsiteY27" fmla="*/ 9394 h 10022"/>
              <a:gd name="connsiteX28" fmla="*/ 4771 w 10000"/>
              <a:gd name="connsiteY28" fmla="*/ 4242 h 10022"/>
              <a:gd name="connsiteX29" fmla="*/ 4792 w 10000"/>
              <a:gd name="connsiteY29" fmla="*/ 4242 h 10022"/>
              <a:gd name="connsiteX30" fmla="*/ 4979 w 10000"/>
              <a:gd name="connsiteY30" fmla="*/ 4242 h 10022"/>
              <a:gd name="connsiteX31" fmla="*/ 4979 w 10000"/>
              <a:gd name="connsiteY31" fmla="*/ 303 h 10022"/>
              <a:gd name="connsiteX32" fmla="*/ 5000 w 10000"/>
              <a:gd name="connsiteY32" fmla="*/ 0 h 10022"/>
              <a:gd name="connsiteX33" fmla="*/ 5021 w 10000"/>
              <a:gd name="connsiteY33" fmla="*/ 303 h 10022"/>
              <a:gd name="connsiteX34" fmla="*/ 5021 w 10000"/>
              <a:gd name="connsiteY34" fmla="*/ 4242 h 10022"/>
              <a:gd name="connsiteX35" fmla="*/ 5208 w 10000"/>
              <a:gd name="connsiteY35" fmla="*/ 4242 h 10022"/>
              <a:gd name="connsiteX36" fmla="*/ 5208 w 10000"/>
              <a:gd name="connsiteY36" fmla="*/ 4242 h 10022"/>
              <a:gd name="connsiteX37" fmla="*/ 5417 w 10000"/>
              <a:gd name="connsiteY37" fmla="*/ 9394 h 10022"/>
              <a:gd name="connsiteX38" fmla="*/ 6438 w 10000"/>
              <a:gd name="connsiteY38" fmla="*/ 9394 h 10022"/>
              <a:gd name="connsiteX39" fmla="*/ 6646 w 10000"/>
              <a:gd name="connsiteY39" fmla="*/ 4242 h 10022"/>
              <a:gd name="connsiteX40" fmla="*/ 6667 w 10000"/>
              <a:gd name="connsiteY40" fmla="*/ 4242 h 10022"/>
              <a:gd name="connsiteX41" fmla="*/ 6854 w 10000"/>
              <a:gd name="connsiteY41" fmla="*/ 4242 h 10022"/>
              <a:gd name="connsiteX42" fmla="*/ 6854 w 10000"/>
              <a:gd name="connsiteY42" fmla="*/ 303 h 10022"/>
              <a:gd name="connsiteX43" fmla="*/ 6875 w 10000"/>
              <a:gd name="connsiteY43" fmla="*/ 0 h 10022"/>
              <a:gd name="connsiteX44" fmla="*/ 6896 w 10000"/>
              <a:gd name="connsiteY44" fmla="*/ 303 h 10022"/>
              <a:gd name="connsiteX45" fmla="*/ 6896 w 10000"/>
              <a:gd name="connsiteY45" fmla="*/ 4242 h 10022"/>
              <a:gd name="connsiteX46" fmla="*/ 7083 w 10000"/>
              <a:gd name="connsiteY46" fmla="*/ 4242 h 10022"/>
              <a:gd name="connsiteX47" fmla="*/ 7083 w 10000"/>
              <a:gd name="connsiteY47" fmla="*/ 4242 h 10022"/>
              <a:gd name="connsiteX48" fmla="*/ 7292 w 10000"/>
              <a:gd name="connsiteY48" fmla="*/ 9394 h 10022"/>
              <a:gd name="connsiteX49" fmla="*/ 8313 w 10000"/>
              <a:gd name="connsiteY49" fmla="*/ 9394 h 10022"/>
              <a:gd name="connsiteX50" fmla="*/ 8521 w 10000"/>
              <a:gd name="connsiteY50" fmla="*/ 4242 h 10022"/>
              <a:gd name="connsiteX51" fmla="*/ 8542 w 10000"/>
              <a:gd name="connsiteY51" fmla="*/ 4242 h 10022"/>
              <a:gd name="connsiteX52" fmla="*/ 8729 w 10000"/>
              <a:gd name="connsiteY52" fmla="*/ 4242 h 10022"/>
              <a:gd name="connsiteX53" fmla="*/ 8729 w 10000"/>
              <a:gd name="connsiteY53" fmla="*/ 303 h 10022"/>
              <a:gd name="connsiteX54" fmla="*/ 8750 w 10000"/>
              <a:gd name="connsiteY54" fmla="*/ 0 h 10022"/>
              <a:gd name="connsiteX55" fmla="*/ 8771 w 10000"/>
              <a:gd name="connsiteY55" fmla="*/ 303 h 10022"/>
              <a:gd name="connsiteX56" fmla="*/ 8771 w 10000"/>
              <a:gd name="connsiteY56" fmla="*/ 4242 h 10022"/>
              <a:gd name="connsiteX57" fmla="*/ 8958 w 10000"/>
              <a:gd name="connsiteY57" fmla="*/ 4242 h 10022"/>
              <a:gd name="connsiteX58" fmla="*/ 8958 w 10000"/>
              <a:gd name="connsiteY58" fmla="*/ 4242 h 10022"/>
              <a:gd name="connsiteX59" fmla="*/ 9167 w 10000"/>
              <a:gd name="connsiteY59" fmla="*/ 9394 h 10022"/>
              <a:gd name="connsiteX60" fmla="*/ 9979 w 10000"/>
              <a:gd name="connsiteY60" fmla="*/ 9394 h 10022"/>
              <a:gd name="connsiteX61" fmla="*/ 10000 w 10000"/>
              <a:gd name="connsiteY61" fmla="*/ 9697 h 10022"/>
              <a:gd name="connsiteX62" fmla="*/ 9979 w 10000"/>
              <a:gd name="connsiteY62" fmla="*/ 10000 h 10022"/>
              <a:gd name="connsiteX63" fmla="*/ 9167 w 10000"/>
              <a:gd name="connsiteY63" fmla="*/ 10000 h 10022"/>
              <a:gd name="connsiteX64" fmla="*/ 9146 w 10000"/>
              <a:gd name="connsiteY64" fmla="*/ 9697 h 10022"/>
              <a:gd name="connsiteX65" fmla="*/ 8938 w 10000"/>
              <a:gd name="connsiteY65" fmla="*/ 4848 h 10022"/>
              <a:gd name="connsiteX66" fmla="*/ 8563 w 10000"/>
              <a:gd name="connsiteY66" fmla="*/ 4848 h 10022"/>
              <a:gd name="connsiteX67" fmla="*/ 8354 w 10000"/>
              <a:gd name="connsiteY67" fmla="*/ 9697 h 10022"/>
              <a:gd name="connsiteX68" fmla="*/ 8333 w 10000"/>
              <a:gd name="connsiteY68" fmla="*/ 10000 h 10022"/>
              <a:gd name="connsiteX69" fmla="*/ 7292 w 10000"/>
              <a:gd name="connsiteY69" fmla="*/ 10000 h 10022"/>
              <a:gd name="connsiteX70" fmla="*/ 7271 w 10000"/>
              <a:gd name="connsiteY70" fmla="*/ 9697 h 10022"/>
              <a:gd name="connsiteX71" fmla="*/ 7063 w 10000"/>
              <a:gd name="connsiteY71" fmla="*/ 4848 h 10022"/>
              <a:gd name="connsiteX72" fmla="*/ 6688 w 10000"/>
              <a:gd name="connsiteY72" fmla="*/ 4848 h 10022"/>
              <a:gd name="connsiteX73" fmla="*/ 6479 w 10000"/>
              <a:gd name="connsiteY73" fmla="*/ 9697 h 10022"/>
              <a:gd name="connsiteX74" fmla="*/ 6458 w 10000"/>
              <a:gd name="connsiteY74" fmla="*/ 10000 h 10022"/>
              <a:gd name="connsiteX75" fmla="*/ 5417 w 10000"/>
              <a:gd name="connsiteY75" fmla="*/ 10000 h 10022"/>
              <a:gd name="connsiteX76" fmla="*/ 5396 w 10000"/>
              <a:gd name="connsiteY76" fmla="*/ 9697 h 10022"/>
              <a:gd name="connsiteX77" fmla="*/ 5188 w 10000"/>
              <a:gd name="connsiteY77" fmla="*/ 4848 h 10022"/>
              <a:gd name="connsiteX78" fmla="*/ 4813 w 10000"/>
              <a:gd name="connsiteY78" fmla="*/ 4848 h 10022"/>
              <a:gd name="connsiteX79" fmla="*/ 4604 w 10000"/>
              <a:gd name="connsiteY79" fmla="*/ 9697 h 10022"/>
              <a:gd name="connsiteX80" fmla="*/ 4583 w 10000"/>
              <a:gd name="connsiteY80" fmla="*/ 10000 h 10022"/>
              <a:gd name="connsiteX81" fmla="*/ 3542 w 10000"/>
              <a:gd name="connsiteY81" fmla="*/ 10000 h 10022"/>
              <a:gd name="connsiteX82" fmla="*/ 3521 w 10000"/>
              <a:gd name="connsiteY82" fmla="*/ 9697 h 10022"/>
              <a:gd name="connsiteX83" fmla="*/ 3333 w 10000"/>
              <a:gd name="connsiteY83" fmla="*/ 4848 h 10022"/>
              <a:gd name="connsiteX84" fmla="*/ 2938 w 10000"/>
              <a:gd name="connsiteY84" fmla="*/ 4848 h 10022"/>
              <a:gd name="connsiteX85" fmla="*/ 2729 w 10000"/>
              <a:gd name="connsiteY85" fmla="*/ 9697 h 10022"/>
              <a:gd name="connsiteX86" fmla="*/ 2708 w 10000"/>
              <a:gd name="connsiteY86" fmla="*/ 10000 h 10022"/>
              <a:gd name="connsiteX87" fmla="*/ 1667 w 10000"/>
              <a:gd name="connsiteY87" fmla="*/ 10000 h 10022"/>
              <a:gd name="connsiteX88" fmla="*/ 1646 w 10000"/>
              <a:gd name="connsiteY88" fmla="*/ 9697 h 10022"/>
              <a:gd name="connsiteX89" fmla="*/ 1458 w 10000"/>
              <a:gd name="connsiteY89" fmla="*/ 4848 h 10022"/>
              <a:gd name="connsiteX90" fmla="*/ 1063 w 10000"/>
              <a:gd name="connsiteY90" fmla="*/ 4848 h 10022"/>
              <a:gd name="connsiteX91" fmla="*/ 854 w 10000"/>
              <a:gd name="connsiteY91" fmla="*/ 9697 h 1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0000" h="10022">
                <a:moveTo>
                  <a:pt x="854" y="9697"/>
                </a:moveTo>
                <a:cubicBezTo>
                  <a:pt x="854" y="10000"/>
                  <a:pt x="854" y="10000"/>
                  <a:pt x="833" y="10000"/>
                </a:cubicBezTo>
                <a:lnTo>
                  <a:pt x="21" y="10000"/>
                </a:lnTo>
                <a:cubicBezTo>
                  <a:pt x="21" y="10000"/>
                  <a:pt x="0" y="10000"/>
                  <a:pt x="0" y="9697"/>
                </a:cubicBezTo>
                <a:lnTo>
                  <a:pt x="21" y="9394"/>
                </a:lnTo>
                <a:lnTo>
                  <a:pt x="833" y="9394"/>
                </a:lnTo>
                <a:lnTo>
                  <a:pt x="1042" y="4242"/>
                </a:lnTo>
                <a:lnTo>
                  <a:pt x="1042" y="4242"/>
                </a:lnTo>
                <a:lnTo>
                  <a:pt x="1229" y="4242"/>
                </a:lnTo>
                <a:lnTo>
                  <a:pt x="1229" y="303"/>
                </a:lnTo>
                <a:lnTo>
                  <a:pt x="1250" y="0"/>
                </a:lnTo>
                <a:cubicBezTo>
                  <a:pt x="1271" y="0"/>
                  <a:pt x="1271" y="303"/>
                  <a:pt x="1271" y="303"/>
                </a:cubicBezTo>
                <a:lnTo>
                  <a:pt x="1271" y="4242"/>
                </a:lnTo>
                <a:lnTo>
                  <a:pt x="1458" y="4242"/>
                </a:lnTo>
                <a:lnTo>
                  <a:pt x="1479" y="4242"/>
                </a:lnTo>
                <a:lnTo>
                  <a:pt x="1688" y="9394"/>
                </a:lnTo>
                <a:lnTo>
                  <a:pt x="2708" y="9394"/>
                </a:lnTo>
                <a:lnTo>
                  <a:pt x="2917" y="4242"/>
                </a:lnTo>
                <a:lnTo>
                  <a:pt x="2917" y="4242"/>
                </a:lnTo>
                <a:lnTo>
                  <a:pt x="3104" y="4242"/>
                </a:lnTo>
                <a:lnTo>
                  <a:pt x="3104" y="303"/>
                </a:lnTo>
                <a:lnTo>
                  <a:pt x="3125" y="0"/>
                </a:lnTo>
                <a:cubicBezTo>
                  <a:pt x="3146" y="0"/>
                  <a:pt x="3146" y="303"/>
                  <a:pt x="3146" y="303"/>
                </a:cubicBezTo>
                <a:lnTo>
                  <a:pt x="3146" y="4242"/>
                </a:lnTo>
                <a:lnTo>
                  <a:pt x="3333" y="4242"/>
                </a:lnTo>
                <a:lnTo>
                  <a:pt x="3354" y="4242"/>
                </a:lnTo>
                <a:lnTo>
                  <a:pt x="3563" y="9394"/>
                </a:lnTo>
                <a:lnTo>
                  <a:pt x="4563" y="9394"/>
                </a:lnTo>
                <a:lnTo>
                  <a:pt x="4771" y="4242"/>
                </a:lnTo>
                <a:lnTo>
                  <a:pt x="4792" y="4242"/>
                </a:lnTo>
                <a:lnTo>
                  <a:pt x="4979" y="4242"/>
                </a:lnTo>
                <a:lnTo>
                  <a:pt x="4979" y="303"/>
                </a:lnTo>
                <a:cubicBezTo>
                  <a:pt x="4979" y="303"/>
                  <a:pt x="4979" y="0"/>
                  <a:pt x="5000" y="0"/>
                </a:cubicBezTo>
                <a:lnTo>
                  <a:pt x="5021" y="303"/>
                </a:lnTo>
                <a:lnTo>
                  <a:pt x="5021" y="4242"/>
                </a:lnTo>
                <a:lnTo>
                  <a:pt x="5208" y="4242"/>
                </a:lnTo>
                <a:lnTo>
                  <a:pt x="5208" y="4242"/>
                </a:lnTo>
                <a:lnTo>
                  <a:pt x="5417" y="9394"/>
                </a:lnTo>
                <a:lnTo>
                  <a:pt x="6438" y="9394"/>
                </a:lnTo>
                <a:lnTo>
                  <a:pt x="6646" y="4242"/>
                </a:lnTo>
                <a:lnTo>
                  <a:pt x="6667" y="4242"/>
                </a:lnTo>
                <a:lnTo>
                  <a:pt x="6854" y="4242"/>
                </a:lnTo>
                <a:lnTo>
                  <a:pt x="6854" y="303"/>
                </a:lnTo>
                <a:cubicBezTo>
                  <a:pt x="6854" y="303"/>
                  <a:pt x="6854" y="0"/>
                  <a:pt x="6875" y="0"/>
                </a:cubicBezTo>
                <a:lnTo>
                  <a:pt x="6896" y="303"/>
                </a:lnTo>
                <a:lnTo>
                  <a:pt x="6896" y="4242"/>
                </a:lnTo>
                <a:lnTo>
                  <a:pt x="7083" y="4242"/>
                </a:lnTo>
                <a:lnTo>
                  <a:pt x="7083" y="4242"/>
                </a:lnTo>
                <a:lnTo>
                  <a:pt x="7292" y="9394"/>
                </a:lnTo>
                <a:lnTo>
                  <a:pt x="8313" y="9394"/>
                </a:lnTo>
                <a:lnTo>
                  <a:pt x="8521" y="4242"/>
                </a:lnTo>
                <a:lnTo>
                  <a:pt x="8542" y="4242"/>
                </a:lnTo>
                <a:lnTo>
                  <a:pt x="8729" y="4242"/>
                </a:lnTo>
                <a:lnTo>
                  <a:pt x="8729" y="303"/>
                </a:lnTo>
                <a:cubicBezTo>
                  <a:pt x="8729" y="303"/>
                  <a:pt x="8729" y="0"/>
                  <a:pt x="8750" y="0"/>
                </a:cubicBezTo>
                <a:lnTo>
                  <a:pt x="8771" y="303"/>
                </a:lnTo>
                <a:lnTo>
                  <a:pt x="8771" y="4242"/>
                </a:lnTo>
                <a:lnTo>
                  <a:pt x="8958" y="4242"/>
                </a:lnTo>
                <a:lnTo>
                  <a:pt x="8958" y="4242"/>
                </a:lnTo>
                <a:lnTo>
                  <a:pt x="9167" y="9394"/>
                </a:lnTo>
                <a:lnTo>
                  <a:pt x="9979" y="9394"/>
                </a:lnTo>
                <a:cubicBezTo>
                  <a:pt x="10000" y="9394"/>
                  <a:pt x="10000" y="9596"/>
                  <a:pt x="10000" y="9697"/>
                </a:cubicBezTo>
                <a:cubicBezTo>
                  <a:pt x="10000" y="9798"/>
                  <a:pt x="10000" y="10000"/>
                  <a:pt x="9979" y="10000"/>
                </a:cubicBezTo>
                <a:cubicBezTo>
                  <a:pt x="9167" y="10000"/>
                  <a:pt x="9306" y="10051"/>
                  <a:pt x="9167" y="10000"/>
                </a:cubicBezTo>
                <a:cubicBezTo>
                  <a:pt x="9028" y="9950"/>
                  <a:pt x="9146" y="10000"/>
                  <a:pt x="9146" y="9697"/>
                </a:cubicBezTo>
                <a:lnTo>
                  <a:pt x="8938" y="4848"/>
                </a:lnTo>
                <a:lnTo>
                  <a:pt x="8563" y="4848"/>
                </a:lnTo>
                <a:lnTo>
                  <a:pt x="8354" y="9697"/>
                </a:lnTo>
                <a:cubicBezTo>
                  <a:pt x="8354" y="10000"/>
                  <a:pt x="8333" y="10000"/>
                  <a:pt x="8333" y="10000"/>
                </a:cubicBezTo>
                <a:lnTo>
                  <a:pt x="7292" y="10000"/>
                </a:lnTo>
                <a:cubicBezTo>
                  <a:pt x="7271" y="10000"/>
                  <a:pt x="7271" y="10000"/>
                  <a:pt x="7271" y="9697"/>
                </a:cubicBezTo>
                <a:lnTo>
                  <a:pt x="7063" y="4848"/>
                </a:lnTo>
                <a:lnTo>
                  <a:pt x="6688" y="4848"/>
                </a:lnTo>
                <a:lnTo>
                  <a:pt x="6479" y="9697"/>
                </a:lnTo>
                <a:cubicBezTo>
                  <a:pt x="6479" y="10000"/>
                  <a:pt x="6458" y="10000"/>
                  <a:pt x="6458" y="10000"/>
                </a:cubicBezTo>
                <a:lnTo>
                  <a:pt x="5417" y="10000"/>
                </a:lnTo>
                <a:cubicBezTo>
                  <a:pt x="5396" y="10000"/>
                  <a:pt x="5396" y="10000"/>
                  <a:pt x="5396" y="9697"/>
                </a:cubicBezTo>
                <a:lnTo>
                  <a:pt x="5188" y="4848"/>
                </a:lnTo>
                <a:lnTo>
                  <a:pt x="4813" y="4848"/>
                </a:lnTo>
                <a:lnTo>
                  <a:pt x="4604" y="9697"/>
                </a:lnTo>
                <a:cubicBezTo>
                  <a:pt x="4604" y="10000"/>
                  <a:pt x="4583" y="10000"/>
                  <a:pt x="4583" y="10000"/>
                </a:cubicBezTo>
                <a:lnTo>
                  <a:pt x="3542" y="10000"/>
                </a:lnTo>
                <a:cubicBezTo>
                  <a:pt x="3542" y="10000"/>
                  <a:pt x="3521" y="10000"/>
                  <a:pt x="3521" y="9697"/>
                </a:cubicBezTo>
                <a:lnTo>
                  <a:pt x="3333" y="4848"/>
                </a:lnTo>
                <a:lnTo>
                  <a:pt x="2938" y="4848"/>
                </a:lnTo>
                <a:lnTo>
                  <a:pt x="2729" y="9697"/>
                </a:lnTo>
                <a:cubicBezTo>
                  <a:pt x="2729" y="10000"/>
                  <a:pt x="2729" y="10000"/>
                  <a:pt x="2708" y="10000"/>
                </a:cubicBezTo>
                <a:lnTo>
                  <a:pt x="1667" y="10000"/>
                </a:lnTo>
                <a:cubicBezTo>
                  <a:pt x="1667" y="10000"/>
                  <a:pt x="1646" y="10000"/>
                  <a:pt x="1646" y="9697"/>
                </a:cubicBezTo>
                <a:lnTo>
                  <a:pt x="1458" y="4848"/>
                </a:lnTo>
                <a:lnTo>
                  <a:pt x="1063" y="4848"/>
                </a:lnTo>
                <a:lnTo>
                  <a:pt x="854" y="9697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 descr="Результат пошуку зображень за запитом &quot;sydtcnbws]&quot;">
            <a:extLst>
              <a:ext uri="{FF2B5EF4-FFF2-40B4-BE49-F238E27FC236}">
                <a16:creationId xmlns:a16="http://schemas.microsoft.com/office/drawing/2014/main" id="{7CCDFCFF-DD01-40E9-A1AE-521DD7BC8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6" r="30190"/>
          <a:stretch/>
        </p:blipFill>
        <p:spPr bwMode="auto">
          <a:xfrm>
            <a:off x="10003292" y="4193254"/>
            <a:ext cx="1581836" cy="154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83861D-F7AB-4588-9472-73802C7746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84" t="46198" r="5776" b="28795"/>
          <a:stretch/>
        </p:blipFill>
        <p:spPr>
          <a:xfrm>
            <a:off x="2072636" y="-1"/>
            <a:ext cx="10112041" cy="9010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29ADD7-B1B7-4CD5-8732-C781AA069EFD}"/>
              </a:ext>
            </a:extLst>
          </p:cNvPr>
          <p:cNvSpPr txBox="1"/>
          <p:nvPr/>
        </p:nvSpPr>
        <p:spPr>
          <a:xfrm>
            <a:off x="647119" y="20936"/>
            <a:ext cx="11784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Програми Плану </a:t>
            </a:r>
            <a:r>
              <a:rPr lang="ru-RU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заход</a:t>
            </a:r>
            <a:r>
              <a:rPr lang="uk-UA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ів на 2021-2023 роки </a:t>
            </a:r>
          </a:p>
        </p:txBody>
      </p:sp>
      <p:pic>
        <p:nvPicPr>
          <p:cNvPr id="9" name="Picture 7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80F87417-3003-4FE7-BA88-0C91B669C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81" y="7319"/>
            <a:ext cx="1125227" cy="112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Freeform 6">
            <a:extLst>
              <a:ext uri="{FF2B5EF4-FFF2-40B4-BE49-F238E27FC236}">
                <a16:creationId xmlns:a16="http://schemas.microsoft.com/office/drawing/2014/main" id="{29F4F09B-90F4-4D0F-BBF5-EF820BCBDEEC}"/>
              </a:ext>
            </a:extLst>
          </p:cNvPr>
          <p:cNvSpPr>
            <a:spLocks noEditPoints="1"/>
          </p:cNvSpPr>
          <p:nvPr/>
        </p:nvSpPr>
        <p:spPr bwMode="auto">
          <a:xfrm>
            <a:off x="545242" y="1209815"/>
            <a:ext cx="1874401" cy="1613705"/>
          </a:xfrm>
          <a:custGeom>
            <a:avLst/>
            <a:gdLst>
              <a:gd name="T0" fmla="*/ 79 w 107"/>
              <a:gd name="T1" fmla="*/ 0 h 94"/>
              <a:gd name="T2" fmla="*/ 81 w 107"/>
              <a:gd name="T3" fmla="*/ 2 h 94"/>
              <a:gd name="T4" fmla="*/ 107 w 107"/>
              <a:gd name="T5" fmla="*/ 46 h 94"/>
              <a:gd name="T6" fmla="*/ 107 w 107"/>
              <a:gd name="T7" fmla="*/ 48 h 94"/>
              <a:gd name="T8" fmla="*/ 81 w 107"/>
              <a:gd name="T9" fmla="*/ 92 h 94"/>
              <a:gd name="T10" fmla="*/ 79 w 107"/>
              <a:gd name="T11" fmla="*/ 94 h 94"/>
              <a:gd name="T12" fmla="*/ 28 w 107"/>
              <a:gd name="T13" fmla="*/ 94 h 94"/>
              <a:gd name="T14" fmla="*/ 26 w 107"/>
              <a:gd name="T15" fmla="*/ 92 h 94"/>
              <a:gd name="T16" fmla="*/ 0 w 107"/>
              <a:gd name="T17" fmla="*/ 48 h 94"/>
              <a:gd name="T18" fmla="*/ 0 w 107"/>
              <a:gd name="T19" fmla="*/ 45 h 94"/>
              <a:gd name="T20" fmla="*/ 26 w 107"/>
              <a:gd name="T21" fmla="*/ 2 h 94"/>
              <a:gd name="T22" fmla="*/ 28 w 107"/>
              <a:gd name="T23" fmla="*/ 0 h 94"/>
              <a:gd name="T24" fmla="*/ 79 w 107"/>
              <a:gd name="T25" fmla="*/ 0 h 94"/>
              <a:gd name="T26" fmla="*/ 77 w 107"/>
              <a:gd name="T27" fmla="*/ 6 h 94"/>
              <a:gd name="T28" fmla="*/ 30 w 107"/>
              <a:gd name="T29" fmla="*/ 6 h 94"/>
              <a:gd name="T30" fmla="*/ 6 w 107"/>
              <a:gd name="T31" fmla="*/ 47 h 94"/>
              <a:gd name="T32" fmla="*/ 30 w 107"/>
              <a:gd name="T33" fmla="*/ 88 h 94"/>
              <a:gd name="T34" fmla="*/ 77 w 107"/>
              <a:gd name="T35" fmla="*/ 88 h 94"/>
              <a:gd name="T36" fmla="*/ 101 w 107"/>
              <a:gd name="T37" fmla="*/ 47 h 94"/>
              <a:gd name="T38" fmla="*/ 77 w 107"/>
              <a:gd name="T39" fmla="*/ 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7" h="94">
                <a:moveTo>
                  <a:pt x="79" y="0"/>
                </a:moveTo>
                <a:cubicBezTo>
                  <a:pt x="80" y="0"/>
                  <a:pt x="81" y="1"/>
                  <a:pt x="81" y="2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46"/>
                  <a:pt x="107" y="47"/>
                  <a:pt x="107" y="48"/>
                </a:cubicBezTo>
                <a:cubicBezTo>
                  <a:pt x="81" y="92"/>
                  <a:pt x="81" y="92"/>
                  <a:pt x="81" y="92"/>
                </a:cubicBezTo>
                <a:cubicBezTo>
                  <a:pt x="81" y="93"/>
                  <a:pt x="80" y="94"/>
                  <a:pt x="79" y="94"/>
                </a:cubicBezTo>
                <a:cubicBezTo>
                  <a:pt x="28" y="94"/>
                  <a:pt x="28" y="94"/>
                  <a:pt x="28" y="94"/>
                </a:cubicBezTo>
                <a:cubicBezTo>
                  <a:pt x="27" y="94"/>
                  <a:pt x="26" y="93"/>
                  <a:pt x="26" y="9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7"/>
                  <a:pt x="0" y="46"/>
                  <a:pt x="0" y="45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1"/>
                  <a:pt x="27" y="0"/>
                  <a:pt x="28" y="0"/>
                </a:cubicBezTo>
                <a:cubicBezTo>
                  <a:pt x="79" y="0"/>
                  <a:pt x="79" y="0"/>
                  <a:pt x="79" y="0"/>
                </a:cubicBezTo>
                <a:close/>
                <a:moveTo>
                  <a:pt x="77" y="6"/>
                </a:moveTo>
                <a:cubicBezTo>
                  <a:pt x="30" y="6"/>
                  <a:pt x="30" y="6"/>
                  <a:pt x="30" y="6"/>
                </a:cubicBezTo>
                <a:cubicBezTo>
                  <a:pt x="6" y="47"/>
                  <a:pt x="6" y="47"/>
                  <a:pt x="6" y="47"/>
                </a:cubicBezTo>
                <a:cubicBezTo>
                  <a:pt x="30" y="88"/>
                  <a:pt x="30" y="88"/>
                  <a:pt x="30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77" y="6"/>
                  <a:pt x="77" y="6"/>
                  <a:pt x="77" y="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Freeform 7">
            <a:extLst>
              <a:ext uri="{FF2B5EF4-FFF2-40B4-BE49-F238E27FC236}">
                <a16:creationId xmlns:a16="http://schemas.microsoft.com/office/drawing/2014/main" id="{A4AB4ACD-A28D-41AF-991B-F9CCD785345A}"/>
              </a:ext>
            </a:extLst>
          </p:cNvPr>
          <p:cNvSpPr>
            <a:spLocks/>
          </p:cNvSpPr>
          <p:nvPr/>
        </p:nvSpPr>
        <p:spPr bwMode="auto">
          <a:xfrm>
            <a:off x="869700" y="1460618"/>
            <a:ext cx="1231900" cy="1108075"/>
          </a:xfrm>
          <a:custGeom>
            <a:avLst/>
            <a:gdLst>
              <a:gd name="T0" fmla="*/ 191 w 776"/>
              <a:gd name="T1" fmla="*/ 0 h 698"/>
              <a:gd name="T2" fmla="*/ 585 w 776"/>
              <a:gd name="T3" fmla="*/ 0 h 698"/>
              <a:gd name="T4" fmla="*/ 776 w 776"/>
              <a:gd name="T5" fmla="*/ 349 h 698"/>
              <a:gd name="T6" fmla="*/ 585 w 776"/>
              <a:gd name="T7" fmla="*/ 698 h 698"/>
              <a:gd name="T8" fmla="*/ 191 w 776"/>
              <a:gd name="T9" fmla="*/ 698 h 698"/>
              <a:gd name="T10" fmla="*/ 0 w 776"/>
              <a:gd name="T11" fmla="*/ 349 h 698"/>
              <a:gd name="T12" fmla="*/ 191 w 776"/>
              <a:gd name="T13" fmla="*/ 0 h 698"/>
              <a:gd name="T14" fmla="*/ 191 w 776"/>
              <a:gd name="T15" fmla="*/ 0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76" h="698">
                <a:moveTo>
                  <a:pt x="191" y="0"/>
                </a:moveTo>
                <a:lnTo>
                  <a:pt x="585" y="0"/>
                </a:lnTo>
                <a:lnTo>
                  <a:pt x="776" y="349"/>
                </a:lnTo>
                <a:lnTo>
                  <a:pt x="585" y="698"/>
                </a:lnTo>
                <a:lnTo>
                  <a:pt x="191" y="698"/>
                </a:lnTo>
                <a:lnTo>
                  <a:pt x="0" y="349"/>
                </a:lnTo>
                <a:lnTo>
                  <a:pt x="191" y="0"/>
                </a:lnTo>
                <a:lnTo>
                  <a:pt x="191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Freeform 8">
            <a:extLst>
              <a:ext uri="{FF2B5EF4-FFF2-40B4-BE49-F238E27FC236}">
                <a16:creationId xmlns:a16="http://schemas.microsoft.com/office/drawing/2014/main" id="{8D8D5210-D0AA-4F99-AE74-C265780DE12D}"/>
              </a:ext>
            </a:extLst>
          </p:cNvPr>
          <p:cNvSpPr>
            <a:spLocks/>
          </p:cNvSpPr>
          <p:nvPr/>
        </p:nvSpPr>
        <p:spPr bwMode="auto">
          <a:xfrm>
            <a:off x="1017917" y="3294068"/>
            <a:ext cx="845389" cy="512763"/>
          </a:xfrm>
          <a:custGeom>
            <a:avLst/>
            <a:gdLst>
              <a:gd name="T0" fmla="*/ 89 w 369"/>
              <a:gd name="T1" fmla="*/ 0 h 323"/>
              <a:gd name="T2" fmla="*/ 280 w 369"/>
              <a:gd name="T3" fmla="*/ 0 h 323"/>
              <a:gd name="T4" fmla="*/ 369 w 369"/>
              <a:gd name="T5" fmla="*/ 155 h 323"/>
              <a:gd name="T6" fmla="*/ 280 w 369"/>
              <a:gd name="T7" fmla="*/ 323 h 323"/>
              <a:gd name="T8" fmla="*/ 89 w 369"/>
              <a:gd name="T9" fmla="*/ 323 h 323"/>
              <a:gd name="T10" fmla="*/ 0 w 369"/>
              <a:gd name="T11" fmla="*/ 155 h 323"/>
              <a:gd name="T12" fmla="*/ 89 w 369"/>
              <a:gd name="T13" fmla="*/ 0 h 323"/>
              <a:gd name="T14" fmla="*/ 89 w 369"/>
              <a:gd name="T15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9" h="323">
                <a:moveTo>
                  <a:pt x="89" y="0"/>
                </a:moveTo>
                <a:lnTo>
                  <a:pt x="280" y="0"/>
                </a:lnTo>
                <a:lnTo>
                  <a:pt x="369" y="155"/>
                </a:lnTo>
                <a:lnTo>
                  <a:pt x="280" y="323"/>
                </a:lnTo>
                <a:lnTo>
                  <a:pt x="89" y="323"/>
                </a:lnTo>
                <a:lnTo>
                  <a:pt x="0" y="155"/>
                </a:lnTo>
                <a:lnTo>
                  <a:pt x="89" y="0"/>
                </a:lnTo>
                <a:lnTo>
                  <a:pt x="89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Freeform 9">
            <a:extLst>
              <a:ext uri="{FF2B5EF4-FFF2-40B4-BE49-F238E27FC236}">
                <a16:creationId xmlns:a16="http://schemas.microsoft.com/office/drawing/2014/main" id="{99ECFD15-DDA3-48FC-B0D1-4E6D56635DAC}"/>
              </a:ext>
            </a:extLst>
          </p:cNvPr>
          <p:cNvSpPr>
            <a:spLocks noEditPoints="1"/>
          </p:cNvSpPr>
          <p:nvPr/>
        </p:nvSpPr>
        <p:spPr bwMode="auto">
          <a:xfrm>
            <a:off x="2824597" y="1252018"/>
            <a:ext cx="1930283" cy="1603716"/>
          </a:xfrm>
          <a:custGeom>
            <a:avLst/>
            <a:gdLst>
              <a:gd name="T0" fmla="*/ 79 w 107"/>
              <a:gd name="T1" fmla="*/ 0 h 94"/>
              <a:gd name="T2" fmla="*/ 81 w 107"/>
              <a:gd name="T3" fmla="*/ 2 h 94"/>
              <a:gd name="T4" fmla="*/ 107 w 107"/>
              <a:gd name="T5" fmla="*/ 46 h 94"/>
              <a:gd name="T6" fmla="*/ 107 w 107"/>
              <a:gd name="T7" fmla="*/ 48 h 94"/>
              <a:gd name="T8" fmla="*/ 81 w 107"/>
              <a:gd name="T9" fmla="*/ 92 h 94"/>
              <a:gd name="T10" fmla="*/ 79 w 107"/>
              <a:gd name="T11" fmla="*/ 94 h 94"/>
              <a:gd name="T12" fmla="*/ 28 w 107"/>
              <a:gd name="T13" fmla="*/ 94 h 94"/>
              <a:gd name="T14" fmla="*/ 26 w 107"/>
              <a:gd name="T15" fmla="*/ 92 h 94"/>
              <a:gd name="T16" fmla="*/ 0 w 107"/>
              <a:gd name="T17" fmla="*/ 48 h 94"/>
              <a:gd name="T18" fmla="*/ 0 w 107"/>
              <a:gd name="T19" fmla="*/ 45 h 94"/>
              <a:gd name="T20" fmla="*/ 26 w 107"/>
              <a:gd name="T21" fmla="*/ 2 h 94"/>
              <a:gd name="T22" fmla="*/ 28 w 107"/>
              <a:gd name="T23" fmla="*/ 0 h 94"/>
              <a:gd name="T24" fmla="*/ 79 w 107"/>
              <a:gd name="T25" fmla="*/ 0 h 94"/>
              <a:gd name="T26" fmla="*/ 77 w 107"/>
              <a:gd name="T27" fmla="*/ 6 h 94"/>
              <a:gd name="T28" fmla="*/ 30 w 107"/>
              <a:gd name="T29" fmla="*/ 6 h 94"/>
              <a:gd name="T30" fmla="*/ 6 w 107"/>
              <a:gd name="T31" fmla="*/ 47 h 94"/>
              <a:gd name="T32" fmla="*/ 30 w 107"/>
              <a:gd name="T33" fmla="*/ 88 h 94"/>
              <a:gd name="T34" fmla="*/ 77 w 107"/>
              <a:gd name="T35" fmla="*/ 88 h 94"/>
              <a:gd name="T36" fmla="*/ 101 w 107"/>
              <a:gd name="T37" fmla="*/ 47 h 94"/>
              <a:gd name="T38" fmla="*/ 77 w 107"/>
              <a:gd name="T39" fmla="*/ 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7" h="94">
                <a:moveTo>
                  <a:pt x="79" y="0"/>
                </a:moveTo>
                <a:cubicBezTo>
                  <a:pt x="80" y="0"/>
                  <a:pt x="81" y="1"/>
                  <a:pt x="81" y="2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46"/>
                  <a:pt x="107" y="47"/>
                  <a:pt x="107" y="48"/>
                </a:cubicBezTo>
                <a:cubicBezTo>
                  <a:pt x="81" y="92"/>
                  <a:pt x="81" y="92"/>
                  <a:pt x="81" y="92"/>
                </a:cubicBezTo>
                <a:cubicBezTo>
                  <a:pt x="81" y="93"/>
                  <a:pt x="80" y="94"/>
                  <a:pt x="79" y="94"/>
                </a:cubicBezTo>
                <a:cubicBezTo>
                  <a:pt x="28" y="94"/>
                  <a:pt x="28" y="94"/>
                  <a:pt x="28" y="94"/>
                </a:cubicBezTo>
                <a:cubicBezTo>
                  <a:pt x="27" y="94"/>
                  <a:pt x="26" y="93"/>
                  <a:pt x="26" y="9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7"/>
                  <a:pt x="0" y="46"/>
                  <a:pt x="0" y="45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1"/>
                  <a:pt x="27" y="0"/>
                  <a:pt x="28" y="0"/>
                </a:cubicBezTo>
                <a:cubicBezTo>
                  <a:pt x="79" y="0"/>
                  <a:pt x="79" y="0"/>
                  <a:pt x="79" y="0"/>
                </a:cubicBezTo>
                <a:close/>
                <a:moveTo>
                  <a:pt x="77" y="6"/>
                </a:moveTo>
                <a:cubicBezTo>
                  <a:pt x="30" y="6"/>
                  <a:pt x="30" y="6"/>
                  <a:pt x="30" y="6"/>
                </a:cubicBezTo>
                <a:cubicBezTo>
                  <a:pt x="6" y="47"/>
                  <a:pt x="6" y="47"/>
                  <a:pt x="6" y="47"/>
                </a:cubicBezTo>
                <a:cubicBezTo>
                  <a:pt x="30" y="88"/>
                  <a:pt x="30" y="88"/>
                  <a:pt x="30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77" y="6"/>
                  <a:pt x="77" y="6"/>
                  <a:pt x="77" y="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Freeform 10">
            <a:extLst>
              <a:ext uri="{FF2B5EF4-FFF2-40B4-BE49-F238E27FC236}">
                <a16:creationId xmlns:a16="http://schemas.microsoft.com/office/drawing/2014/main" id="{D8F5FD6E-A213-45E5-B321-ACD6072E8562}"/>
              </a:ext>
            </a:extLst>
          </p:cNvPr>
          <p:cNvSpPr>
            <a:spLocks/>
          </p:cNvSpPr>
          <p:nvPr/>
        </p:nvSpPr>
        <p:spPr bwMode="auto">
          <a:xfrm>
            <a:off x="3175603" y="1530958"/>
            <a:ext cx="1233488" cy="1108075"/>
          </a:xfrm>
          <a:custGeom>
            <a:avLst/>
            <a:gdLst>
              <a:gd name="T0" fmla="*/ 191 w 777"/>
              <a:gd name="T1" fmla="*/ 0 h 698"/>
              <a:gd name="T2" fmla="*/ 586 w 777"/>
              <a:gd name="T3" fmla="*/ 0 h 698"/>
              <a:gd name="T4" fmla="*/ 777 w 777"/>
              <a:gd name="T5" fmla="*/ 349 h 698"/>
              <a:gd name="T6" fmla="*/ 586 w 777"/>
              <a:gd name="T7" fmla="*/ 698 h 698"/>
              <a:gd name="T8" fmla="*/ 191 w 777"/>
              <a:gd name="T9" fmla="*/ 698 h 698"/>
              <a:gd name="T10" fmla="*/ 0 w 777"/>
              <a:gd name="T11" fmla="*/ 349 h 698"/>
              <a:gd name="T12" fmla="*/ 191 w 777"/>
              <a:gd name="T13" fmla="*/ 0 h 698"/>
              <a:gd name="T14" fmla="*/ 191 w 777"/>
              <a:gd name="T15" fmla="*/ 0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77" h="698">
                <a:moveTo>
                  <a:pt x="191" y="0"/>
                </a:moveTo>
                <a:lnTo>
                  <a:pt x="586" y="0"/>
                </a:lnTo>
                <a:lnTo>
                  <a:pt x="777" y="349"/>
                </a:lnTo>
                <a:lnTo>
                  <a:pt x="586" y="698"/>
                </a:lnTo>
                <a:lnTo>
                  <a:pt x="191" y="698"/>
                </a:lnTo>
                <a:lnTo>
                  <a:pt x="0" y="349"/>
                </a:lnTo>
                <a:lnTo>
                  <a:pt x="191" y="0"/>
                </a:lnTo>
                <a:lnTo>
                  <a:pt x="19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Freeform 11">
            <a:extLst>
              <a:ext uri="{FF2B5EF4-FFF2-40B4-BE49-F238E27FC236}">
                <a16:creationId xmlns:a16="http://schemas.microsoft.com/office/drawing/2014/main" id="{42CF2FB7-9B19-436B-AF87-977CF8562D49}"/>
              </a:ext>
            </a:extLst>
          </p:cNvPr>
          <p:cNvSpPr>
            <a:spLocks/>
          </p:cNvSpPr>
          <p:nvPr/>
        </p:nvSpPr>
        <p:spPr bwMode="auto">
          <a:xfrm>
            <a:off x="3364302" y="3295116"/>
            <a:ext cx="785004" cy="512763"/>
          </a:xfrm>
          <a:custGeom>
            <a:avLst/>
            <a:gdLst>
              <a:gd name="T0" fmla="*/ 89 w 369"/>
              <a:gd name="T1" fmla="*/ 0 h 323"/>
              <a:gd name="T2" fmla="*/ 280 w 369"/>
              <a:gd name="T3" fmla="*/ 0 h 323"/>
              <a:gd name="T4" fmla="*/ 369 w 369"/>
              <a:gd name="T5" fmla="*/ 155 h 323"/>
              <a:gd name="T6" fmla="*/ 280 w 369"/>
              <a:gd name="T7" fmla="*/ 323 h 323"/>
              <a:gd name="T8" fmla="*/ 89 w 369"/>
              <a:gd name="T9" fmla="*/ 323 h 323"/>
              <a:gd name="T10" fmla="*/ 0 w 369"/>
              <a:gd name="T11" fmla="*/ 155 h 323"/>
              <a:gd name="T12" fmla="*/ 89 w 369"/>
              <a:gd name="T13" fmla="*/ 0 h 323"/>
              <a:gd name="T14" fmla="*/ 89 w 369"/>
              <a:gd name="T15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9" h="323">
                <a:moveTo>
                  <a:pt x="89" y="0"/>
                </a:moveTo>
                <a:lnTo>
                  <a:pt x="280" y="0"/>
                </a:lnTo>
                <a:lnTo>
                  <a:pt x="369" y="155"/>
                </a:lnTo>
                <a:lnTo>
                  <a:pt x="280" y="323"/>
                </a:lnTo>
                <a:lnTo>
                  <a:pt x="89" y="323"/>
                </a:lnTo>
                <a:lnTo>
                  <a:pt x="0" y="155"/>
                </a:lnTo>
                <a:lnTo>
                  <a:pt x="89" y="0"/>
                </a:lnTo>
                <a:lnTo>
                  <a:pt x="8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Freeform 12">
            <a:extLst>
              <a:ext uri="{FF2B5EF4-FFF2-40B4-BE49-F238E27FC236}">
                <a16:creationId xmlns:a16="http://schemas.microsoft.com/office/drawing/2014/main" id="{91268ED6-E8FD-403C-BC3D-72CB90C5CA9C}"/>
              </a:ext>
            </a:extLst>
          </p:cNvPr>
          <p:cNvSpPr>
            <a:spLocks noEditPoints="1"/>
          </p:cNvSpPr>
          <p:nvPr/>
        </p:nvSpPr>
        <p:spPr bwMode="auto">
          <a:xfrm>
            <a:off x="5068596" y="1223883"/>
            <a:ext cx="1923047" cy="1617784"/>
          </a:xfrm>
          <a:custGeom>
            <a:avLst/>
            <a:gdLst>
              <a:gd name="T0" fmla="*/ 79 w 108"/>
              <a:gd name="T1" fmla="*/ 0 h 94"/>
              <a:gd name="T2" fmla="*/ 82 w 108"/>
              <a:gd name="T3" fmla="*/ 2 h 94"/>
              <a:gd name="T4" fmla="*/ 107 w 108"/>
              <a:gd name="T5" fmla="*/ 46 h 94"/>
              <a:gd name="T6" fmla="*/ 107 w 108"/>
              <a:gd name="T7" fmla="*/ 48 h 94"/>
              <a:gd name="T8" fmla="*/ 82 w 108"/>
              <a:gd name="T9" fmla="*/ 92 h 94"/>
              <a:gd name="T10" fmla="*/ 79 w 108"/>
              <a:gd name="T11" fmla="*/ 94 h 94"/>
              <a:gd name="T12" fmla="*/ 29 w 108"/>
              <a:gd name="T13" fmla="*/ 94 h 94"/>
              <a:gd name="T14" fmla="*/ 26 w 108"/>
              <a:gd name="T15" fmla="*/ 92 h 94"/>
              <a:gd name="T16" fmla="*/ 1 w 108"/>
              <a:gd name="T17" fmla="*/ 48 h 94"/>
              <a:gd name="T18" fmla="*/ 1 w 108"/>
              <a:gd name="T19" fmla="*/ 45 h 94"/>
              <a:gd name="T20" fmla="*/ 26 w 108"/>
              <a:gd name="T21" fmla="*/ 2 h 94"/>
              <a:gd name="T22" fmla="*/ 29 w 108"/>
              <a:gd name="T23" fmla="*/ 0 h 94"/>
              <a:gd name="T24" fmla="*/ 79 w 108"/>
              <a:gd name="T25" fmla="*/ 0 h 94"/>
              <a:gd name="T26" fmla="*/ 78 w 108"/>
              <a:gd name="T27" fmla="*/ 6 h 94"/>
              <a:gd name="T28" fmla="*/ 30 w 108"/>
              <a:gd name="T29" fmla="*/ 6 h 94"/>
              <a:gd name="T30" fmla="*/ 7 w 108"/>
              <a:gd name="T31" fmla="*/ 47 h 94"/>
              <a:gd name="T32" fmla="*/ 30 w 108"/>
              <a:gd name="T33" fmla="*/ 88 h 94"/>
              <a:gd name="T34" fmla="*/ 78 w 108"/>
              <a:gd name="T35" fmla="*/ 88 h 94"/>
              <a:gd name="T36" fmla="*/ 102 w 108"/>
              <a:gd name="T37" fmla="*/ 47 h 94"/>
              <a:gd name="T38" fmla="*/ 78 w 108"/>
              <a:gd name="T39" fmla="*/ 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8" h="94">
                <a:moveTo>
                  <a:pt x="79" y="0"/>
                </a:moveTo>
                <a:cubicBezTo>
                  <a:pt x="81" y="0"/>
                  <a:pt x="82" y="1"/>
                  <a:pt x="82" y="2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8" y="46"/>
                  <a:pt x="108" y="47"/>
                  <a:pt x="107" y="48"/>
                </a:cubicBezTo>
                <a:cubicBezTo>
                  <a:pt x="82" y="92"/>
                  <a:pt x="82" y="92"/>
                  <a:pt x="82" y="92"/>
                </a:cubicBezTo>
                <a:cubicBezTo>
                  <a:pt x="81" y="93"/>
                  <a:pt x="80" y="94"/>
                  <a:pt x="79" y="94"/>
                </a:cubicBezTo>
                <a:cubicBezTo>
                  <a:pt x="29" y="94"/>
                  <a:pt x="29" y="94"/>
                  <a:pt x="29" y="94"/>
                </a:cubicBezTo>
                <a:cubicBezTo>
                  <a:pt x="28" y="94"/>
                  <a:pt x="27" y="93"/>
                  <a:pt x="26" y="92"/>
                </a:cubicBezTo>
                <a:cubicBezTo>
                  <a:pt x="1" y="48"/>
                  <a:pt x="1" y="48"/>
                  <a:pt x="1" y="48"/>
                </a:cubicBezTo>
                <a:cubicBezTo>
                  <a:pt x="0" y="47"/>
                  <a:pt x="1" y="46"/>
                  <a:pt x="1" y="45"/>
                </a:cubicBezTo>
                <a:cubicBezTo>
                  <a:pt x="26" y="2"/>
                  <a:pt x="26" y="2"/>
                  <a:pt x="26" y="2"/>
                </a:cubicBezTo>
                <a:cubicBezTo>
                  <a:pt x="27" y="1"/>
                  <a:pt x="28" y="0"/>
                  <a:pt x="29" y="0"/>
                </a:cubicBezTo>
                <a:cubicBezTo>
                  <a:pt x="79" y="0"/>
                  <a:pt x="79" y="0"/>
                  <a:pt x="79" y="0"/>
                </a:cubicBezTo>
                <a:close/>
                <a:moveTo>
                  <a:pt x="78" y="6"/>
                </a:moveTo>
                <a:cubicBezTo>
                  <a:pt x="30" y="6"/>
                  <a:pt x="30" y="6"/>
                  <a:pt x="30" y="6"/>
                </a:cubicBezTo>
                <a:cubicBezTo>
                  <a:pt x="7" y="47"/>
                  <a:pt x="7" y="47"/>
                  <a:pt x="7" y="47"/>
                </a:cubicBezTo>
                <a:cubicBezTo>
                  <a:pt x="30" y="88"/>
                  <a:pt x="30" y="88"/>
                  <a:pt x="30" y="88"/>
                </a:cubicBezTo>
                <a:cubicBezTo>
                  <a:pt x="78" y="88"/>
                  <a:pt x="78" y="88"/>
                  <a:pt x="78" y="88"/>
                </a:cubicBezTo>
                <a:cubicBezTo>
                  <a:pt x="102" y="47"/>
                  <a:pt x="102" y="47"/>
                  <a:pt x="102" y="47"/>
                </a:cubicBezTo>
                <a:cubicBezTo>
                  <a:pt x="78" y="6"/>
                  <a:pt x="78" y="6"/>
                  <a:pt x="78" y="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" name="Freeform 16">
            <a:extLst>
              <a:ext uri="{FF2B5EF4-FFF2-40B4-BE49-F238E27FC236}">
                <a16:creationId xmlns:a16="http://schemas.microsoft.com/office/drawing/2014/main" id="{7491BCAB-D33E-4F7D-BB94-88FBC6D18D79}"/>
              </a:ext>
            </a:extLst>
          </p:cNvPr>
          <p:cNvSpPr>
            <a:spLocks/>
          </p:cNvSpPr>
          <p:nvPr/>
        </p:nvSpPr>
        <p:spPr bwMode="auto">
          <a:xfrm>
            <a:off x="7602757" y="1534691"/>
            <a:ext cx="1252538" cy="1108075"/>
          </a:xfrm>
          <a:custGeom>
            <a:avLst/>
            <a:gdLst>
              <a:gd name="T0" fmla="*/ 204 w 789"/>
              <a:gd name="T1" fmla="*/ 0 h 698"/>
              <a:gd name="T2" fmla="*/ 598 w 789"/>
              <a:gd name="T3" fmla="*/ 0 h 698"/>
              <a:gd name="T4" fmla="*/ 789 w 789"/>
              <a:gd name="T5" fmla="*/ 349 h 698"/>
              <a:gd name="T6" fmla="*/ 598 w 789"/>
              <a:gd name="T7" fmla="*/ 698 h 698"/>
              <a:gd name="T8" fmla="*/ 204 w 789"/>
              <a:gd name="T9" fmla="*/ 698 h 698"/>
              <a:gd name="T10" fmla="*/ 0 w 789"/>
              <a:gd name="T11" fmla="*/ 349 h 698"/>
              <a:gd name="T12" fmla="*/ 204 w 789"/>
              <a:gd name="T13" fmla="*/ 0 h 698"/>
              <a:gd name="T14" fmla="*/ 204 w 789"/>
              <a:gd name="T15" fmla="*/ 0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89" h="698">
                <a:moveTo>
                  <a:pt x="204" y="0"/>
                </a:moveTo>
                <a:lnTo>
                  <a:pt x="598" y="0"/>
                </a:lnTo>
                <a:lnTo>
                  <a:pt x="789" y="349"/>
                </a:lnTo>
                <a:lnTo>
                  <a:pt x="598" y="698"/>
                </a:lnTo>
                <a:lnTo>
                  <a:pt x="204" y="698"/>
                </a:lnTo>
                <a:lnTo>
                  <a:pt x="0" y="349"/>
                </a:lnTo>
                <a:lnTo>
                  <a:pt x="204" y="0"/>
                </a:lnTo>
                <a:lnTo>
                  <a:pt x="204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Freeform 17">
            <a:extLst>
              <a:ext uri="{FF2B5EF4-FFF2-40B4-BE49-F238E27FC236}">
                <a16:creationId xmlns:a16="http://schemas.microsoft.com/office/drawing/2014/main" id="{5E834A91-CC62-49D2-B9B2-83B23C737124}"/>
              </a:ext>
            </a:extLst>
          </p:cNvPr>
          <p:cNvSpPr>
            <a:spLocks/>
          </p:cNvSpPr>
          <p:nvPr/>
        </p:nvSpPr>
        <p:spPr bwMode="auto">
          <a:xfrm>
            <a:off x="7858665" y="3286408"/>
            <a:ext cx="759124" cy="512763"/>
          </a:xfrm>
          <a:custGeom>
            <a:avLst/>
            <a:gdLst>
              <a:gd name="T0" fmla="*/ 90 w 370"/>
              <a:gd name="T1" fmla="*/ 0 h 323"/>
              <a:gd name="T2" fmla="*/ 268 w 370"/>
              <a:gd name="T3" fmla="*/ 0 h 323"/>
              <a:gd name="T4" fmla="*/ 370 w 370"/>
              <a:gd name="T5" fmla="*/ 155 h 323"/>
              <a:gd name="T6" fmla="*/ 268 w 370"/>
              <a:gd name="T7" fmla="*/ 323 h 323"/>
              <a:gd name="T8" fmla="*/ 90 w 370"/>
              <a:gd name="T9" fmla="*/ 323 h 323"/>
              <a:gd name="T10" fmla="*/ 0 w 370"/>
              <a:gd name="T11" fmla="*/ 155 h 323"/>
              <a:gd name="T12" fmla="*/ 90 w 370"/>
              <a:gd name="T13" fmla="*/ 0 h 323"/>
              <a:gd name="T14" fmla="*/ 90 w 370"/>
              <a:gd name="T15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0" h="323">
                <a:moveTo>
                  <a:pt x="90" y="0"/>
                </a:moveTo>
                <a:lnTo>
                  <a:pt x="268" y="0"/>
                </a:lnTo>
                <a:lnTo>
                  <a:pt x="370" y="155"/>
                </a:lnTo>
                <a:lnTo>
                  <a:pt x="268" y="323"/>
                </a:lnTo>
                <a:lnTo>
                  <a:pt x="90" y="323"/>
                </a:lnTo>
                <a:lnTo>
                  <a:pt x="0" y="155"/>
                </a:lnTo>
                <a:lnTo>
                  <a:pt x="90" y="0"/>
                </a:lnTo>
                <a:lnTo>
                  <a:pt x="9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7C00B0B-04A4-412A-8476-0B6BE26C955A}"/>
              </a:ext>
            </a:extLst>
          </p:cNvPr>
          <p:cNvSpPr txBox="1"/>
          <p:nvPr/>
        </p:nvSpPr>
        <p:spPr>
          <a:xfrm>
            <a:off x="1120879" y="3280818"/>
            <a:ext cx="673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15A47AA-B935-4CA1-B18F-4191904DE906}"/>
              </a:ext>
            </a:extLst>
          </p:cNvPr>
          <p:cNvSpPr txBox="1"/>
          <p:nvPr/>
        </p:nvSpPr>
        <p:spPr>
          <a:xfrm>
            <a:off x="3401312" y="3272474"/>
            <a:ext cx="733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80BCA18-49B0-4900-B025-3F6A1F94F37E}"/>
              </a:ext>
            </a:extLst>
          </p:cNvPr>
          <p:cNvSpPr txBox="1"/>
          <p:nvPr/>
        </p:nvSpPr>
        <p:spPr>
          <a:xfrm>
            <a:off x="7919101" y="3263768"/>
            <a:ext cx="668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04</a:t>
            </a:r>
          </a:p>
        </p:txBody>
      </p:sp>
      <p:pic>
        <p:nvPicPr>
          <p:cNvPr id="115" name="Picture 2" descr="семья, в, с, потолка, план значок">
            <a:extLst>
              <a:ext uri="{FF2B5EF4-FFF2-40B4-BE49-F238E27FC236}">
                <a16:creationId xmlns:a16="http://schemas.microsoft.com/office/drawing/2014/main" id="{833FFA68-CAF7-493D-93F0-6E044EC76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20" y="1477553"/>
            <a:ext cx="954834" cy="95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Результат пошуку зображень за запитом &quot;transparent ecology icon&quot;">
            <a:extLst>
              <a:ext uri="{FF2B5EF4-FFF2-40B4-BE49-F238E27FC236}">
                <a16:creationId xmlns:a16="http://schemas.microsoft.com/office/drawing/2014/main" id="{404BDBF1-AA7B-4867-B6FB-AD0532E9A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1637954"/>
            <a:ext cx="836612" cy="76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Результат пошуку зображень за запитом &quot;transparent smart industry icon&quot;">
            <a:extLst>
              <a:ext uri="{FF2B5EF4-FFF2-40B4-BE49-F238E27FC236}">
                <a16:creationId xmlns:a16="http://schemas.microsoft.com/office/drawing/2014/main" id="{A59052B1-06E0-4A73-A47F-96AFDF8F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943" y="1641749"/>
            <a:ext cx="808106" cy="80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9A500FFF-E471-4228-B355-4DF97CCFA410}"/>
              </a:ext>
            </a:extLst>
          </p:cNvPr>
          <p:cNvSpPr txBox="1"/>
          <p:nvPr/>
        </p:nvSpPr>
        <p:spPr>
          <a:xfrm>
            <a:off x="0" y="3813089"/>
            <a:ext cx="254625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РОЗВИТОК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ЛЮДСЬКОГО КАПІТАЛУ ТА ПІДВИЩЕННЯ ЯКОСТІ ЖИТТЯ НАСЕЛЕННЯ</a:t>
            </a:r>
          </a:p>
          <a:p>
            <a:pPr algn="ctr"/>
            <a:endParaRPr lang="uk-UA" sz="1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6ED867D-E0CF-4D00-9ACA-73C8D8403D9F}"/>
              </a:ext>
            </a:extLst>
          </p:cNvPr>
          <p:cNvSpPr txBox="1"/>
          <p:nvPr/>
        </p:nvSpPr>
        <p:spPr>
          <a:xfrm>
            <a:off x="2053880" y="3835022"/>
            <a:ext cx="35028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КОНКУРЕНТО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СПРОМОЖНА </a:t>
            </a:r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ЕКОНОМІКА РЕГІОНУ 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яка розвивається на засадах смарт-спеціалізації) У НАЦІОНАЛЬНОМУ ТА ГЛОБАЛЬНОМУ ПРОСТОРІ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674994E-0337-465F-98B5-3EFC1B6960FF}"/>
              </a:ext>
            </a:extLst>
          </p:cNvPr>
          <p:cNvSpPr txBox="1"/>
          <p:nvPr/>
        </p:nvSpPr>
        <p:spPr>
          <a:xfrm>
            <a:off x="7122186" y="3874585"/>
            <a:ext cx="22434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ЕКОЛОГІЧНА БЕЗПЕКА ТА ЗБЕРЕЖЕННЯ ПРИРОДНИХ РЕСУРСІВ</a:t>
            </a:r>
            <a:endParaRPr lang="uk-UA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1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26964D6-FD6C-4614-8086-6D7E79574386}"/>
              </a:ext>
            </a:extLst>
          </p:cNvPr>
          <p:cNvSpPr txBox="1"/>
          <p:nvPr/>
        </p:nvSpPr>
        <p:spPr>
          <a:xfrm>
            <a:off x="4914844" y="3833323"/>
            <a:ext cx="22789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ГАРМОНІЙНИЙ </a:t>
            </a: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ПРОСТОРОВИЙ РОЗВИТОК</a:t>
            </a:r>
          </a:p>
          <a:p>
            <a:pPr algn="ctr"/>
            <a:endParaRPr lang="uk-UA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588480-16D0-4F85-992B-52106B8E0176}"/>
              </a:ext>
            </a:extLst>
          </p:cNvPr>
          <p:cNvSpPr txBox="1"/>
          <p:nvPr/>
        </p:nvSpPr>
        <p:spPr>
          <a:xfrm>
            <a:off x="8885207" y="1179298"/>
            <a:ext cx="3306793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ПРОЄКТ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endParaRPr lang="uk-U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87,</a:t>
            </a:r>
            <a:r>
              <a:rPr lang="en-US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млрд грн</a:t>
            </a:r>
            <a:endParaRPr lang="uk-U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Диаграмма 31">
            <a:extLst>
              <a:ext uri="{FF2B5EF4-FFF2-40B4-BE49-F238E27FC236}">
                <a16:creationId xmlns:a16="http://schemas.microsoft.com/office/drawing/2014/main" id="{EAE49E99-D9CB-4FBA-A99A-C01F24CB1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862135"/>
              </p:ext>
            </p:extLst>
          </p:nvPr>
        </p:nvGraphicFramePr>
        <p:xfrm>
          <a:off x="9481624" y="3557804"/>
          <a:ext cx="2710376" cy="2674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3" name="Freeform 15">
            <a:extLst>
              <a:ext uri="{FF2B5EF4-FFF2-40B4-BE49-F238E27FC236}">
                <a16:creationId xmlns:a16="http://schemas.microsoft.com/office/drawing/2014/main" id="{81BBBE12-3B59-432F-872B-1AC026917DE4}"/>
              </a:ext>
            </a:extLst>
          </p:cNvPr>
          <p:cNvSpPr>
            <a:spLocks noEditPoints="1"/>
          </p:cNvSpPr>
          <p:nvPr/>
        </p:nvSpPr>
        <p:spPr bwMode="auto">
          <a:xfrm>
            <a:off x="7213832" y="1231582"/>
            <a:ext cx="1995463" cy="1645920"/>
          </a:xfrm>
          <a:custGeom>
            <a:avLst/>
            <a:gdLst>
              <a:gd name="T0" fmla="*/ 79 w 108"/>
              <a:gd name="T1" fmla="*/ 0 h 94"/>
              <a:gd name="T2" fmla="*/ 82 w 108"/>
              <a:gd name="T3" fmla="*/ 2 h 94"/>
              <a:gd name="T4" fmla="*/ 107 w 108"/>
              <a:gd name="T5" fmla="*/ 46 h 94"/>
              <a:gd name="T6" fmla="*/ 107 w 108"/>
              <a:gd name="T7" fmla="*/ 48 h 94"/>
              <a:gd name="T8" fmla="*/ 82 w 108"/>
              <a:gd name="T9" fmla="*/ 92 h 94"/>
              <a:gd name="T10" fmla="*/ 79 w 108"/>
              <a:gd name="T11" fmla="*/ 94 h 94"/>
              <a:gd name="T12" fmla="*/ 29 w 108"/>
              <a:gd name="T13" fmla="*/ 94 h 94"/>
              <a:gd name="T14" fmla="*/ 26 w 108"/>
              <a:gd name="T15" fmla="*/ 92 h 94"/>
              <a:gd name="T16" fmla="*/ 1 w 108"/>
              <a:gd name="T17" fmla="*/ 48 h 94"/>
              <a:gd name="T18" fmla="*/ 1 w 108"/>
              <a:gd name="T19" fmla="*/ 45 h 94"/>
              <a:gd name="T20" fmla="*/ 26 w 108"/>
              <a:gd name="T21" fmla="*/ 2 h 94"/>
              <a:gd name="T22" fmla="*/ 29 w 108"/>
              <a:gd name="T23" fmla="*/ 0 h 94"/>
              <a:gd name="T24" fmla="*/ 79 w 108"/>
              <a:gd name="T25" fmla="*/ 0 h 94"/>
              <a:gd name="T26" fmla="*/ 78 w 108"/>
              <a:gd name="T27" fmla="*/ 6 h 94"/>
              <a:gd name="T28" fmla="*/ 30 w 108"/>
              <a:gd name="T29" fmla="*/ 6 h 94"/>
              <a:gd name="T30" fmla="*/ 7 w 108"/>
              <a:gd name="T31" fmla="*/ 47 h 94"/>
              <a:gd name="T32" fmla="*/ 30 w 108"/>
              <a:gd name="T33" fmla="*/ 88 h 94"/>
              <a:gd name="T34" fmla="*/ 78 w 108"/>
              <a:gd name="T35" fmla="*/ 88 h 94"/>
              <a:gd name="T36" fmla="*/ 102 w 108"/>
              <a:gd name="T37" fmla="*/ 47 h 94"/>
              <a:gd name="T38" fmla="*/ 78 w 108"/>
              <a:gd name="T39" fmla="*/ 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8" h="94">
                <a:moveTo>
                  <a:pt x="79" y="0"/>
                </a:moveTo>
                <a:cubicBezTo>
                  <a:pt x="81" y="0"/>
                  <a:pt x="82" y="1"/>
                  <a:pt x="82" y="2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8" y="46"/>
                  <a:pt x="108" y="47"/>
                  <a:pt x="107" y="48"/>
                </a:cubicBezTo>
                <a:cubicBezTo>
                  <a:pt x="82" y="92"/>
                  <a:pt x="82" y="92"/>
                  <a:pt x="82" y="92"/>
                </a:cubicBezTo>
                <a:cubicBezTo>
                  <a:pt x="81" y="93"/>
                  <a:pt x="80" y="94"/>
                  <a:pt x="79" y="94"/>
                </a:cubicBezTo>
                <a:cubicBezTo>
                  <a:pt x="29" y="94"/>
                  <a:pt x="29" y="94"/>
                  <a:pt x="29" y="94"/>
                </a:cubicBezTo>
                <a:cubicBezTo>
                  <a:pt x="28" y="94"/>
                  <a:pt x="27" y="93"/>
                  <a:pt x="26" y="92"/>
                </a:cubicBezTo>
                <a:cubicBezTo>
                  <a:pt x="1" y="48"/>
                  <a:pt x="1" y="48"/>
                  <a:pt x="1" y="48"/>
                </a:cubicBezTo>
                <a:cubicBezTo>
                  <a:pt x="0" y="47"/>
                  <a:pt x="1" y="46"/>
                  <a:pt x="1" y="45"/>
                </a:cubicBezTo>
                <a:cubicBezTo>
                  <a:pt x="26" y="2"/>
                  <a:pt x="26" y="2"/>
                  <a:pt x="26" y="2"/>
                </a:cubicBezTo>
                <a:cubicBezTo>
                  <a:pt x="27" y="1"/>
                  <a:pt x="28" y="0"/>
                  <a:pt x="29" y="0"/>
                </a:cubicBezTo>
                <a:cubicBezTo>
                  <a:pt x="79" y="0"/>
                  <a:pt x="79" y="0"/>
                  <a:pt x="79" y="0"/>
                </a:cubicBezTo>
                <a:close/>
                <a:moveTo>
                  <a:pt x="78" y="6"/>
                </a:moveTo>
                <a:cubicBezTo>
                  <a:pt x="30" y="6"/>
                  <a:pt x="30" y="6"/>
                  <a:pt x="30" y="6"/>
                </a:cubicBezTo>
                <a:cubicBezTo>
                  <a:pt x="7" y="47"/>
                  <a:pt x="7" y="47"/>
                  <a:pt x="7" y="47"/>
                </a:cubicBezTo>
                <a:cubicBezTo>
                  <a:pt x="30" y="88"/>
                  <a:pt x="30" y="88"/>
                  <a:pt x="30" y="88"/>
                </a:cubicBezTo>
                <a:cubicBezTo>
                  <a:pt x="78" y="88"/>
                  <a:pt x="78" y="88"/>
                  <a:pt x="78" y="88"/>
                </a:cubicBezTo>
                <a:cubicBezTo>
                  <a:pt x="102" y="47"/>
                  <a:pt x="102" y="47"/>
                  <a:pt x="102" y="47"/>
                </a:cubicBezTo>
                <a:cubicBezTo>
                  <a:pt x="78" y="6"/>
                  <a:pt x="78" y="6"/>
                  <a:pt x="78" y="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id="{42CF2FB7-9B19-436B-AF87-977CF8562D49}"/>
              </a:ext>
            </a:extLst>
          </p:cNvPr>
          <p:cNvSpPr>
            <a:spLocks/>
          </p:cNvSpPr>
          <p:nvPr/>
        </p:nvSpPr>
        <p:spPr bwMode="auto">
          <a:xfrm>
            <a:off x="5615796" y="3292241"/>
            <a:ext cx="705670" cy="512763"/>
          </a:xfrm>
          <a:custGeom>
            <a:avLst/>
            <a:gdLst>
              <a:gd name="T0" fmla="*/ 89 w 369"/>
              <a:gd name="T1" fmla="*/ 0 h 323"/>
              <a:gd name="T2" fmla="*/ 280 w 369"/>
              <a:gd name="T3" fmla="*/ 0 h 323"/>
              <a:gd name="T4" fmla="*/ 369 w 369"/>
              <a:gd name="T5" fmla="*/ 155 h 323"/>
              <a:gd name="T6" fmla="*/ 280 w 369"/>
              <a:gd name="T7" fmla="*/ 323 h 323"/>
              <a:gd name="T8" fmla="*/ 89 w 369"/>
              <a:gd name="T9" fmla="*/ 323 h 323"/>
              <a:gd name="T10" fmla="*/ 0 w 369"/>
              <a:gd name="T11" fmla="*/ 155 h 323"/>
              <a:gd name="T12" fmla="*/ 89 w 369"/>
              <a:gd name="T13" fmla="*/ 0 h 323"/>
              <a:gd name="T14" fmla="*/ 89 w 369"/>
              <a:gd name="T15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9" h="323">
                <a:moveTo>
                  <a:pt x="89" y="0"/>
                </a:moveTo>
                <a:lnTo>
                  <a:pt x="280" y="0"/>
                </a:lnTo>
                <a:lnTo>
                  <a:pt x="369" y="155"/>
                </a:lnTo>
                <a:lnTo>
                  <a:pt x="280" y="323"/>
                </a:lnTo>
                <a:lnTo>
                  <a:pt x="89" y="323"/>
                </a:lnTo>
                <a:lnTo>
                  <a:pt x="0" y="155"/>
                </a:lnTo>
                <a:lnTo>
                  <a:pt x="89" y="0"/>
                </a:lnTo>
                <a:lnTo>
                  <a:pt x="89" y="0"/>
                </a:lnTo>
                <a:close/>
              </a:path>
            </a:pathLst>
          </a:custGeom>
          <a:solidFill>
            <a:srgbClr val="7030A0">
              <a:alpha val="7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612B97-17B3-4FF8-A882-6B3B0139F5E5}"/>
              </a:ext>
            </a:extLst>
          </p:cNvPr>
          <p:cNvSpPr txBox="1"/>
          <p:nvPr/>
        </p:nvSpPr>
        <p:spPr>
          <a:xfrm>
            <a:off x="5616909" y="3278397"/>
            <a:ext cx="727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03</a:t>
            </a:r>
          </a:p>
        </p:txBody>
      </p:sp>
      <p:sp>
        <p:nvSpPr>
          <p:cNvPr id="37" name="Freeform 13">
            <a:extLst>
              <a:ext uri="{FF2B5EF4-FFF2-40B4-BE49-F238E27FC236}">
                <a16:creationId xmlns:a16="http://schemas.microsoft.com/office/drawing/2014/main" id="{5AF31B15-DD2C-43F4-B58E-10EA2E9F7D3E}"/>
              </a:ext>
            </a:extLst>
          </p:cNvPr>
          <p:cNvSpPr>
            <a:spLocks/>
          </p:cNvSpPr>
          <p:nvPr/>
        </p:nvSpPr>
        <p:spPr bwMode="auto">
          <a:xfrm>
            <a:off x="5401881" y="1486245"/>
            <a:ext cx="1254125" cy="1108075"/>
          </a:xfrm>
          <a:custGeom>
            <a:avLst/>
            <a:gdLst>
              <a:gd name="T0" fmla="*/ 204 w 790"/>
              <a:gd name="T1" fmla="*/ 0 h 698"/>
              <a:gd name="T2" fmla="*/ 599 w 790"/>
              <a:gd name="T3" fmla="*/ 0 h 698"/>
              <a:gd name="T4" fmla="*/ 790 w 790"/>
              <a:gd name="T5" fmla="*/ 349 h 698"/>
              <a:gd name="T6" fmla="*/ 599 w 790"/>
              <a:gd name="T7" fmla="*/ 698 h 698"/>
              <a:gd name="T8" fmla="*/ 204 w 790"/>
              <a:gd name="T9" fmla="*/ 698 h 698"/>
              <a:gd name="T10" fmla="*/ 0 w 790"/>
              <a:gd name="T11" fmla="*/ 349 h 698"/>
              <a:gd name="T12" fmla="*/ 204 w 790"/>
              <a:gd name="T13" fmla="*/ 0 h 698"/>
              <a:gd name="T14" fmla="*/ 204 w 790"/>
              <a:gd name="T15" fmla="*/ 0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0" h="698">
                <a:moveTo>
                  <a:pt x="204" y="0"/>
                </a:moveTo>
                <a:lnTo>
                  <a:pt x="599" y="0"/>
                </a:lnTo>
                <a:lnTo>
                  <a:pt x="790" y="349"/>
                </a:lnTo>
                <a:lnTo>
                  <a:pt x="599" y="698"/>
                </a:lnTo>
                <a:lnTo>
                  <a:pt x="204" y="698"/>
                </a:lnTo>
                <a:lnTo>
                  <a:pt x="0" y="349"/>
                </a:lnTo>
                <a:lnTo>
                  <a:pt x="204" y="0"/>
                </a:lnTo>
                <a:lnTo>
                  <a:pt x="204" y="0"/>
                </a:lnTo>
                <a:close/>
              </a:path>
            </a:pathLst>
          </a:custGeom>
          <a:solidFill>
            <a:srgbClr val="7030A0">
              <a:alpha val="73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DC2F83B-71B7-401A-B496-E5FF78D125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551" y="1537358"/>
            <a:ext cx="1165519" cy="1108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4767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C7EB1BCB-1A1A-42C9-BFB7-5A38B6DCDCCD}"/>
              </a:ext>
            </a:extLst>
          </p:cNvPr>
          <p:cNvSpPr/>
          <p:nvPr/>
        </p:nvSpPr>
        <p:spPr>
          <a:xfrm>
            <a:off x="5063333" y="2315508"/>
            <a:ext cx="6341811" cy="471947"/>
          </a:xfrm>
          <a:prstGeom prst="parallelogram">
            <a:avLst/>
          </a:prstGeom>
          <a:solidFill>
            <a:schemeClr val="bg2">
              <a:alpha val="2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 </a:t>
            </a:r>
            <a:r>
              <a:rPr lang="uk-UA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проєктів – 2,13 млрд грн</a:t>
            </a:r>
            <a:endParaRPr lang="uk-UA" sz="3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83861D-F7AB-4588-9472-73802C774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84" t="46198" r="5776" b="28795"/>
          <a:stretch/>
        </p:blipFill>
        <p:spPr>
          <a:xfrm>
            <a:off x="2072636" y="-1"/>
            <a:ext cx="10112041" cy="9010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29ADD7-B1B7-4CD5-8732-C781AA069EFD}"/>
              </a:ext>
            </a:extLst>
          </p:cNvPr>
          <p:cNvSpPr txBox="1"/>
          <p:nvPr/>
        </p:nvSpPr>
        <p:spPr>
          <a:xfrm>
            <a:off x="677136" y="37829"/>
            <a:ext cx="10756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ПРОГРАМА 1</a:t>
            </a:r>
            <a:endParaRPr lang="en-US" sz="4000" b="1" u="sng" spc="-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80F87417-3003-4FE7-BA88-0C91B669C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" y="7319"/>
            <a:ext cx="1125227" cy="112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Freeform 6">
            <a:extLst>
              <a:ext uri="{FF2B5EF4-FFF2-40B4-BE49-F238E27FC236}">
                <a16:creationId xmlns:a16="http://schemas.microsoft.com/office/drawing/2014/main" id="{29F4F09B-90F4-4D0F-BBF5-EF820BCBDEEC}"/>
              </a:ext>
            </a:extLst>
          </p:cNvPr>
          <p:cNvSpPr>
            <a:spLocks noEditPoints="1"/>
          </p:cNvSpPr>
          <p:nvPr/>
        </p:nvSpPr>
        <p:spPr bwMode="auto">
          <a:xfrm>
            <a:off x="57152" y="1647378"/>
            <a:ext cx="2162175" cy="1927225"/>
          </a:xfrm>
          <a:custGeom>
            <a:avLst/>
            <a:gdLst>
              <a:gd name="T0" fmla="*/ 79 w 107"/>
              <a:gd name="T1" fmla="*/ 0 h 94"/>
              <a:gd name="T2" fmla="*/ 81 w 107"/>
              <a:gd name="T3" fmla="*/ 2 h 94"/>
              <a:gd name="T4" fmla="*/ 107 w 107"/>
              <a:gd name="T5" fmla="*/ 46 h 94"/>
              <a:gd name="T6" fmla="*/ 107 w 107"/>
              <a:gd name="T7" fmla="*/ 48 h 94"/>
              <a:gd name="T8" fmla="*/ 81 w 107"/>
              <a:gd name="T9" fmla="*/ 92 h 94"/>
              <a:gd name="T10" fmla="*/ 79 w 107"/>
              <a:gd name="T11" fmla="*/ 94 h 94"/>
              <a:gd name="T12" fmla="*/ 28 w 107"/>
              <a:gd name="T13" fmla="*/ 94 h 94"/>
              <a:gd name="T14" fmla="*/ 26 w 107"/>
              <a:gd name="T15" fmla="*/ 92 h 94"/>
              <a:gd name="T16" fmla="*/ 0 w 107"/>
              <a:gd name="T17" fmla="*/ 48 h 94"/>
              <a:gd name="T18" fmla="*/ 0 w 107"/>
              <a:gd name="T19" fmla="*/ 45 h 94"/>
              <a:gd name="T20" fmla="*/ 26 w 107"/>
              <a:gd name="T21" fmla="*/ 2 h 94"/>
              <a:gd name="T22" fmla="*/ 28 w 107"/>
              <a:gd name="T23" fmla="*/ 0 h 94"/>
              <a:gd name="T24" fmla="*/ 79 w 107"/>
              <a:gd name="T25" fmla="*/ 0 h 94"/>
              <a:gd name="T26" fmla="*/ 77 w 107"/>
              <a:gd name="T27" fmla="*/ 6 h 94"/>
              <a:gd name="T28" fmla="*/ 30 w 107"/>
              <a:gd name="T29" fmla="*/ 6 h 94"/>
              <a:gd name="T30" fmla="*/ 6 w 107"/>
              <a:gd name="T31" fmla="*/ 47 h 94"/>
              <a:gd name="T32" fmla="*/ 30 w 107"/>
              <a:gd name="T33" fmla="*/ 88 h 94"/>
              <a:gd name="T34" fmla="*/ 77 w 107"/>
              <a:gd name="T35" fmla="*/ 88 h 94"/>
              <a:gd name="T36" fmla="*/ 101 w 107"/>
              <a:gd name="T37" fmla="*/ 47 h 94"/>
              <a:gd name="T38" fmla="*/ 77 w 107"/>
              <a:gd name="T39" fmla="*/ 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7" h="94">
                <a:moveTo>
                  <a:pt x="79" y="0"/>
                </a:moveTo>
                <a:cubicBezTo>
                  <a:pt x="80" y="0"/>
                  <a:pt x="81" y="1"/>
                  <a:pt x="81" y="2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46"/>
                  <a:pt x="107" y="47"/>
                  <a:pt x="107" y="48"/>
                </a:cubicBezTo>
                <a:cubicBezTo>
                  <a:pt x="81" y="92"/>
                  <a:pt x="81" y="92"/>
                  <a:pt x="81" y="92"/>
                </a:cubicBezTo>
                <a:cubicBezTo>
                  <a:pt x="81" y="93"/>
                  <a:pt x="80" y="94"/>
                  <a:pt x="79" y="94"/>
                </a:cubicBezTo>
                <a:cubicBezTo>
                  <a:pt x="28" y="94"/>
                  <a:pt x="28" y="94"/>
                  <a:pt x="28" y="94"/>
                </a:cubicBezTo>
                <a:cubicBezTo>
                  <a:pt x="27" y="94"/>
                  <a:pt x="26" y="93"/>
                  <a:pt x="26" y="9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7"/>
                  <a:pt x="0" y="46"/>
                  <a:pt x="0" y="45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1"/>
                  <a:pt x="27" y="0"/>
                  <a:pt x="28" y="0"/>
                </a:cubicBezTo>
                <a:cubicBezTo>
                  <a:pt x="79" y="0"/>
                  <a:pt x="79" y="0"/>
                  <a:pt x="79" y="0"/>
                </a:cubicBezTo>
                <a:close/>
                <a:moveTo>
                  <a:pt x="77" y="6"/>
                </a:moveTo>
                <a:cubicBezTo>
                  <a:pt x="30" y="6"/>
                  <a:pt x="30" y="6"/>
                  <a:pt x="30" y="6"/>
                </a:cubicBezTo>
                <a:cubicBezTo>
                  <a:pt x="6" y="47"/>
                  <a:pt x="6" y="47"/>
                  <a:pt x="6" y="47"/>
                </a:cubicBezTo>
                <a:cubicBezTo>
                  <a:pt x="30" y="88"/>
                  <a:pt x="30" y="88"/>
                  <a:pt x="30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77" y="6"/>
                  <a:pt x="77" y="6"/>
                  <a:pt x="77" y="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Freeform 7">
            <a:extLst>
              <a:ext uri="{FF2B5EF4-FFF2-40B4-BE49-F238E27FC236}">
                <a16:creationId xmlns:a16="http://schemas.microsoft.com/office/drawing/2014/main" id="{A4AB4ACD-A28D-41AF-991B-F9CCD785345A}"/>
              </a:ext>
            </a:extLst>
          </p:cNvPr>
          <p:cNvSpPr>
            <a:spLocks/>
          </p:cNvSpPr>
          <p:nvPr/>
        </p:nvSpPr>
        <p:spPr bwMode="auto">
          <a:xfrm>
            <a:off x="492185" y="2015471"/>
            <a:ext cx="1231900" cy="1108075"/>
          </a:xfrm>
          <a:custGeom>
            <a:avLst/>
            <a:gdLst>
              <a:gd name="T0" fmla="*/ 191 w 776"/>
              <a:gd name="T1" fmla="*/ 0 h 698"/>
              <a:gd name="T2" fmla="*/ 585 w 776"/>
              <a:gd name="T3" fmla="*/ 0 h 698"/>
              <a:gd name="T4" fmla="*/ 776 w 776"/>
              <a:gd name="T5" fmla="*/ 349 h 698"/>
              <a:gd name="T6" fmla="*/ 585 w 776"/>
              <a:gd name="T7" fmla="*/ 698 h 698"/>
              <a:gd name="T8" fmla="*/ 191 w 776"/>
              <a:gd name="T9" fmla="*/ 698 h 698"/>
              <a:gd name="T10" fmla="*/ 0 w 776"/>
              <a:gd name="T11" fmla="*/ 349 h 698"/>
              <a:gd name="T12" fmla="*/ 191 w 776"/>
              <a:gd name="T13" fmla="*/ 0 h 698"/>
              <a:gd name="T14" fmla="*/ 191 w 776"/>
              <a:gd name="T15" fmla="*/ 0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76" h="698">
                <a:moveTo>
                  <a:pt x="191" y="0"/>
                </a:moveTo>
                <a:lnTo>
                  <a:pt x="585" y="0"/>
                </a:lnTo>
                <a:lnTo>
                  <a:pt x="776" y="349"/>
                </a:lnTo>
                <a:lnTo>
                  <a:pt x="585" y="698"/>
                </a:lnTo>
                <a:lnTo>
                  <a:pt x="191" y="698"/>
                </a:lnTo>
                <a:lnTo>
                  <a:pt x="0" y="349"/>
                </a:lnTo>
                <a:lnTo>
                  <a:pt x="191" y="0"/>
                </a:lnTo>
                <a:lnTo>
                  <a:pt x="191" y="0"/>
                </a:lnTo>
                <a:close/>
              </a:path>
            </a:pathLst>
          </a:custGeom>
          <a:solidFill>
            <a:srgbClr val="0070C0">
              <a:alpha val="57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Freeform 8">
            <a:extLst>
              <a:ext uri="{FF2B5EF4-FFF2-40B4-BE49-F238E27FC236}">
                <a16:creationId xmlns:a16="http://schemas.microsoft.com/office/drawing/2014/main" id="{8D8D5210-D0AA-4F99-AE74-C265780DE12D}"/>
              </a:ext>
            </a:extLst>
          </p:cNvPr>
          <p:cNvSpPr>
            <a:spLocks/>
          </p:cNvSpPr>
          <p:nvPr/>
        </p:nvSpPr>
        <p:spPr bwMode="auto">
          <a:xfrm>
            <a:off x="387707" y="3814624"/>
            <a:ext cx="1520239" cy="1243152"/>
          </a:xfrm>
          <a:custGeom>
            <a:avLst/>
            <a:gdLst>
              <a:gd name="T0" fmla="*/ 89 w 369"/>
              <a:gd name="T1" fmla="*/ 0 h 323"/>
              <a:gd name="T2" fmla="*/ 280 w 369"/>
              <a:gd name="T3" fmla="*/ 0 h 323"/>
              <a:gd name="T4" fmla="*/ 369 w 369"/>
              <a:gd name="T5" fmla="*/ 155 h 323"/>
              <a:gd name="T6" fmla="*/ 280 w 369"/>
              <a:gd name="T7" fmla="*/ 323 h 323"/>
              <a:gd name="T8" fmla="*/ 89 w 369"/>
              <a:gd name="T9" fmla="*/ 323 h 323"/>
              <a:gd name="T10" fmla="*/ 0 w 369"/>
              <a:gd name="T11" fmla="*/ 155 h 323"/>
              <a:gd name="T12" fmla="*/ 89 w 369"/>
              <a:gd name="T13" fmla="*/ 0 h 323"/>
              <a:gd name="T14" fmla="*/ 89 w 369"/>
              <a:gd name="T15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9" h="323">
                <a:moveTo>
                  <a:pt x="89" y="0"/>
                </a:moveTo>
                <a:lnTo>
                  <a:pt x="280" y="0"/>
                </a:lnTo>
                <a:lnTo>
                  <a:pt x="369" y="155"/>
                </a:lnTo>
                <a:lnTo>
                  <a:pt x="280" y="323"/>
                </a:lnTo>
                <a:lnTo>
                  <a:pt x="89" y="323"/>
                </a:lnTo>
                <a:lnTo>
                  <a:pt x="0" y="155"/>
                </a:lnTo>
                <a:lnTo>
                  <a:pt x="89" y="0"/>
                </a:lnTo>
                <a:lnTo>
                  <a:pt x="89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7C00B0B-04A4-412A-8476-0B6BE26C955A}"/>
              </a:ext>
            </a:extLst>
          </p:cNvPr>
          <p:cNvSpPr txBox="1"/>
          <p:nvPr/>
        </p:nvSpPr>
        <p:spPr>
          <a:xfrm>
            <a:off x="473661" y="3974116"/>
            <a:ext cx="13777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pic>
        <p:nvPicPr>
          <p:cNvPr id="115" name="Picture 2" descr="семья, в, с, потолка, план значок">
            <a:extLst>
              <a:ext uri="{FF2B5EF4-FFF2-40B4-BE49-F238E27FC236}">
                <a16:creationId xmlns:a16="http://schemas.microsoft.com/office/drawing/2014/main" id="{833FFA68-CAF7-493D-93F0-6E044EC76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80" y="2059827"/>
            <a:ext cx="954834" cy="95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93D95F-B23C-424E-AE2D-4A2D718656C8}"/>
              </a:ext>
            </a:extLst>
          </p:cNvPr>
          <p:cNvSpPr/>
          <p:nvPr/>
        </p:nvSpPr>
        <p:spPr>
          <a:xfrm>
            <a:off x="3287211" y="3789730"/>
            <a:ext cx="8904789" cy="11159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8D11A6B-8E06-4969-B3A5-74FAC7F4CD98}"/>
              </a:ext>
            </a:extLst>
          </p:cNvPr>
          <p:cNvSpPr/>
          <p:nvPr/>
        </p:nvSpPr>
        <p:spPr>
          <a:xfrm>
            <a:off x="2007681" y="1683417"/>
            <a:ext cx="101843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uk-UA" sz="3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Напрям </a:t>
            </a:r>
            <a:r>
              <a:rPr lang="uk-UA" sz="3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1.А</a:t>
            </a:r>
            <a:r>
              <a:rPr lang="uk-U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Збереження та розвиток людського потенціалу</a:t>
            </a:r>
            <a:endParaRPr lang="uk-UA" sz="3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CF0355C-1DE4-4D1D-899C-A64EFEE43DE4}"/>
              </a:ext>
            </a:extLst>
          </p:cNvPr>
          <p:cNvSpPr/>
          <p:nvPr/>
        </p:nvSpPr>
        <p:spPr>
          <a:xfrm>
            <a:off x="1882878" y="5103169"/>
            <a:ext cx="102796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uk-UA" sz="3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Напрям 1.С.</a:t>
            </a:r>
            <a:r>
              <a:rPr lang="uk-U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Забезпечення </a:t>
            </a:r>
            <a:r>
              <a:rPr lang="uk-U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взаємодії органів влади, бізнесу, громади, особи</a:t>
            </a:r>
            <a:endParaRPr lang="uk-UA" sz="3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62552BA-023D-452C-A21B-2C62D66A15C6}"/>
              </a:ext>
            </a:extLst>
          </p:cNvPr>
          <p:cNvSpPr/>
          <p:nvPr/>
        </p:nvSpPr>
        <p:spPr>
          <a:xfrm>
            <a:off x="1868133" y="3116707"/>
            <a:ext cx="101223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uk-UA" sz="3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Напрям 1.В. </a:t>
            </a:r>
            <a:r>
              <a:rPr lang="uk-U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Створення умов для зростання добробуту, комфортного та безпечного проживання мешканців</a:t>
            </a:r>
            <a:endParaRPr lang="uk-UA" sz="3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араллелограмм 27">
            <a:extLst>
              <a:ext uri="{FF2B5EF4-FFF2-40B4-BE49-F238E27FC236}">
                <a16:creationId xmlns:a16="http://schemas.microsoft.com/office/drawing/2014/main" id="{C7EB1BCB-1A1A-42C9-BFB7-5A38B6DCDCCD}"/>
              </a:ext>
            </a:extLst>
          </p:cNvPr>
          <p:cNvSpPr/>
          <p:nvPr/>
        </p:nvSpPr>
        <p:spPr>
          <a:xfrm>
            <a:off x="4906162" y="6082529"/>
            <a:ext cx="6076338" cy="392012"/>
          </a:xfrm>
          <a:prstGeom prst="parallelogram">
            <a:avLst/>
          </a:prstGeom>
          <a:solidFill>
            <a:schemeClr val="bg2">
              <a:alpha val="2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проєкти – 1,08 млн грн</a:t>
            </a:r>
            <a:endParaRPr lang="uk-UA" sz="3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араллелограмм 34">
            <a:extLst>
              <a:ext uri="{FF2B5EF4-FFF2-40B4-BE49-F238E27FC236}">
                <a16:creationId xmlns:a16="http://schemas.microsoft.com/office/drawing/2014/main" id="{C7EB1BCB-1A1A-42C9-BFB7-5A38B6DCDCCD}"/>
              </a:ext>
            </a:extLst>
          </p:cNvPr>
          <p:cNvSpPr/>
          <p:nvPr/>
        </p:nvSpPr>
        <p:spPr>
          <a:xfrm>
            <a:off x="2290902" y="1013929"/>
            <a:ext cx="8416427" cy="585018"/>
          </a:xfrm>
          <a:prstGeom prst="parallelogram">
            <a:avLst/>
          </a:prstGeom>
          <a:solidFill>
            <a:schemeClr val="bg2">
              <a:alpha val="2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5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араллелограмм 38">
            <a:extLst>
              <a:ext uri="{FF2B5EF4-FFF2-40B4-BE49-F238E27FC236}">
                <a16:creationId xmlns:a16="http://schemas.microsoft.com/office/drawing/2014/main" id="{C7EB1BCB-1A1A-42C9-BFB7-5A38B6DCDCCD}"/>
              </a:ext>
            </a:extLst>
          </p:cNvPr>
          <p:cNvSpPr/>
          <p:nvPr/>
        </p:nvSpPr>
        <p:spPr>
          <a:xfrm>
            <a:off x="4873445" y="4468761"/>
            <a:ext cx="6371289" cy="427706"/>
          </a:xfrm>
          <a:prstGeom prst="parallelogram">
            <a:avLst/>
          </a:prstGeom>
          <a:solidFill>
            <a:schemeClr val="bg2">
              <a:alpha val="2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 проєктів – 3,7 млрд грн</a:t>
            </a:r>
            <a:endParaRPr lang="uk-UA" sz="3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9CAB38-91EA-4397-ACE4-9DC14696B2F1}"/>
              </a:ext>
            </a:extLst>
          </p:cNvPr>
          <p:cNvSpPr txBox="1"/>
          <p:nvPr/>
        </p:nvSpPr>
        <p:spPr>
          <a:xfrm>
            <a:off x="2964426" y="1017647"/>
            <a:ext cx="7182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 </a:t>
            </a:r>
            <a:r>
              <a:rPr lang="ru-RU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проєкт – </a:t>
            </a:r>
            <a:r>
              <a:rPr lang="uk-UA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5,83 млрд грн</a:t>
            </a:r>
            <a:endParaRPr lang="uk-UA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35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93D95F-B23C-424E-AE2D-4A2D718656C8}"/>
              </a:ext>
            </a:extLst>
          </p:cNvPr>
          <p:cNvSpPr/>
          <p:nvPr/>
        </p:nvSpPr>
        <p:spPr>
          <a:xfrm>
            <a:off x="3071814" y="3766132"/>
            <a:ext cx="8904789" cy="11159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83861D-F7AB-4588-9472-73802C774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84" t="46198" r="5776" b="28795"/>
          <a:stretch/>
        </p:blipFill>
        <p:spPr>
          <a:xfrm>
            <a:off x="2072636" y="-1"/>
            <a:ext cx="10112041" cy="9010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29ADD7-B1B7-4CD5-8732-C781AA069EFD}"/>
              </a:ext>
            </a:extLst>
          </p:cNvPr>
          <p:cNvSpPr txBox="1"/>
          <p:nvPr/>
        </p:nvSpPr>
        <p:spPr>
          <a:xfrm>
            <a:off x="651258" y="74836"/>
            <a:ext cx="10756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u="sng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ПРОГРАМА 2</a:t>
            </a:r>
            <a:endParaRPr lang="en-US" sz="4000" b="1" u="sng" spc="-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80F87417-3003-4FE7-BA88-0C91B669C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" y="7319"/>
            <a:ext cx="1125227" cy="112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D9CAB38-91EA-4397-ACE4-9DC14696B2F1}"/>
              </a:ext>
            </a:extLst>
          </p:cNvPr>
          <p:cNvSpPr txBox="1"/>
          <p:nvPr/>
        </p:nvSpPr>
        <p:spPr>
          <a:xfrm>
            <a:off x="2934930" y="965775"/>
            <a:ext cx="749218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проєктів – 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58,61 млрд грн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62552BA-023D-452C-A21B-2C62D66A15C6}"/>
              </a:ext>
            </a:extLst>
          </p:cNvPr>
          <p:cNvSpPr/>
          <p:nvPr/>
        </p:nvSpPr>
        <p:spPr>
          <a:xfrm>
            <a:off x="1612224" y="3125752"/>
            <a:ext cx="9889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Напрям 2.В.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Розвиток бізнес-екосистеми регіону</a:t>
            </a:r>
            <a:endParaRPr lang="uk-UA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1A7BA234-45B3-426D-8E7D-5557E142995C}"/>
              </a:ext>
            </a:extLst>
          </p:cNvPr>
          <p:cNvSpPr>
            <a:spLocks noEditPoints="1"/>
          </p:cNvSpPr>
          <p:nvPr/>
        </p:nvSpPr>
        <p:spPr bwMode="auto">
          <a:xfrm>
            <a:off x="0" y="1289733"/>
            <a:ext cx="2162175" cy="1927225"/>
          </a:xfrm>
          <a:custGeom>
            <a:avLst/>
            <a:gdLst>
              <a:gd name="T0" fmla="*/ 79 w 107"/>
              <a:gd name="T1" fmla="*/ 0 h 94"/>
              <a:gd name="T2" fmla="*/ 81 w 107"/>
              <a:gd name="T3" fmla="*/ 2 h 94"/>
              <a:gd name="T4" fmla="*/ 107 w 107"/>
              <a:gd name="T5" fmla="*/ 46 h 94"/>
              <a:gd name="T6" fmla="*/ 107 w 107"/>
              <a:gd name="T7" fmla="*/ 48 h 94"/>
              <a:gd name="T8" fmla="*/ 81 w 107"/>
              <a:gd name="T9" fmla="*/ 92 h 94"/>
              <a:gd name="T10" fmla="*/ 79 w 107"/>
              <a:gd name="T11" fmla="*/ 94 h 94"/>
              <a:gd name="T12" fmla="*/ 28 w 107"/>
              <a:gd name="T13" fmla="*/ 94 h 94"/>
              <a:gd name="T14" fmla="*/ 26 w 107"/>
              <a:gd name="T15" fmla="*/ 92 h 94"/>
              <a:gd name="T16" fmla="*/ 0 w 107"/>
              <a:gd name="T17" fmla="*/ 48 h 94"/>
              <a:gd name="T18" fmla="*/ 0 w 107"/>
              <a:gd name="T19" fmla="*/ 45 h 94"/>
              <a:gd name="T20" fmla="*/ 26 w 107"/>
              <a:gd name="T21" fmla="*/ 2 h 94"/>
              <a:gd name="T22" fmla="*/ 28 w 107"/>
              <a:gd name="T23" fmla="*/ 0 h 94"/>
              <a:gd name="T24" fmla="*/ 79 w 107"/>
              <a:gd name="T25" fmla="*/ 0 h 94"/>
              <a:gd name="T26" fmla="*/ 77 w 107"/>
              <a:gd name="T27" fmla="*/ 6 h 94"/>
              <a:gd name="T28" fmla="*/ 30 w 107"/>
              <a:gd name="T29" fmla="*/ 6 h 94"/>
              <a:gd name="T30" fmla="*/ 6 w 107"/>
              <a:gd name="T31" fmla="*/ 47 h 94"/>
              <a:gd name="T32" fmla="*/ 30 w 107"/>
              <a:gd name="T33" fmla="*/ 88 h 94"/>
              <a:gd name="T34" fmla="*/ 77 w 107"/>
              <a:gd name="T35" fmla="*/ 88 h 94"/>
              <a:gd name="T36" fmla="*/ 101 w 107"/>
              <a:gd name="T37" fmla="*/ 47 h 94"/>
              <a:gd name="T38" fmla="*/ 77 w 107"/>
              <a:gd name="T39" fmla="*/ 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7" h="94">
                <a:moveTo>
                  <a:pt x="79" y="0"/>
                </a:moveTo>
                <a:cubicBezTo>
                  <a:pt x="80" y="0"/>
                  <a:pt x="81" y="1"/>
                  <a:pt x="81" y="2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46"/>
                  <a:pt x="107" y="47"/>
                  <a:pt x="107" y="48"/>
                </a:cubicBezTo>
                <a:cubicBezTo>
                  <a:pt x="81" y="92"/>
                  <a:pt x="81" y="92"/>
                  <a:pt x="81" y="92"/>
                </a:cubicBezTo>
                <a:cubicBezTo>
                  <a:pt x="81" y="93"/>
                  <a:pt x="80" y="94"/>
                  <a:pt x="79" y="94"/>
                </a:cubicBezTo>
                <a:cubicBezTo>
                  <a:pt x="28" y="94"/>
                  <a:pt x="28" y="94"/>
                  <a:pt x="28" y="94"/>
                </a:cubicBezTo>
                <a:cubicBezTo>
                  <a:pt x="27" y="94"/>
                  <a:pt x="26" y="93"/>
                  <a:pt x="26" y="9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7"/>
                  <a:pt x="0" y="46"/>
                  <a:pt x="0" y="45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1"/>
                  <a:pt x="27" y="0"/>
                  <a:pt x="28" y="0"/>
                </a:cubicBezTo>
                <a:cubicBezTo>
                  <a:pt x="79" y="0"/>
                  <a:pt x="79" y="0"/>
                  <a:pt x="79" y="0"/>
                </a:cubicBezTo>
                <a:close/>
                <a:moveTo>
                  <a:pt x="77" y="6"/>
                </a:moveTo>
                <a:cubicBezTo>
                  <a:pt x="30" y="6"/>
                  <a:pt x="30" y="6"/>
                  <a:pt x="30" y="6"/>
                </a:cubicBezTo>
                <a:cubicBezTo>
                  <a:pt x="6" y="47"/>
                  <a:pt x="6" y="47"/>
                  <a:pt x="6" y="47"/>
                </a:cubicBezTo>
                <a:cubicBezTo>
                  <a:pt x="30" y="88"/>
                  <a:pt x="30" y="88"/>
                  <a:pt x="30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77" y="6"/>
                  <a:pt x="77" y="6"/>
                  <a:pt x="77" y="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CD542B80-4A49-4400-8C9C-2D21D8FB39AC}"/>
              </a:ext>
            </a:extLst>
          </p:cNvPr>
          <p:cNvSpPr>
            <a:spLocks/>
          </p:cNvSpPr>
          <p:nvPr/>
        </p:nvSpPr>
        <p:spPr bwMode="auto">
          <a:xfrm>
            <a:off x="419692" y="1714055"/>
            <a:ext cx="1233488" cy="1108075"/>
          </a:xfrm>
          <a:custGeom>
            <a:avLst/>
            <a:gdLst>
              <a:gd name="T0" fmla="*/ 191 w 777"/>
              <a:gd name="T1" fmla="*/ 0 h 698"/>
              <a:gd name="T2" fmla="*/ 586 w 777"/>
              <a:gd name="T3" fmla="*/ 0 h 698"/>
              <a:gd name="T4" fmla="*/ 777 w 777"/>
              <a:gd name="T5" fmla="*/ 349 h 698"/>
              <a:gd name="T6" fmla="*/ 586 w 777"/>
              <a:gd name="T7" fmla="*/ 698 h 698"/>
              <a:gd name="T8" fmla="*/ 191 w 777"/>
              <a:gd name="T9" fmla="*/ 698 h 698"/>
              <a:gd name="T10" fmla="*/ 0 w 777"/>
              <a:gd name="T11" fmla="*/ 349 h 698"/>
              <a:gd name="T12" fmla="*/ 191 w 777"/>
              <a:gd name="T13" fmla="*/ 0 h 698"/>
              <a:gd name="T14" fmla="*/ 191 w 777"/>
              <a:gd name="T15" fmla="*/ 0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77" h="698">
                <a:moveTo>
                  <a:pt x="191" y="0"/>
                </a:moveTo>
                <a:lnTo>
                  <a:pt x="586" y="0"/>
                </a:lnTo>
                <a:lnTo>
                  <a:pt x="777" y="349"/>
                </a:lnTo>
                <a:lnTo>
                  <a:pt x="586" y="698"/>
                </a:lnTo>
                <a:lnTo>
                  <a:pt x="191" y="698"/>
                </a:lnTo>
                <a:lnTo>
                  <a:pt x="0" y="349"/>
                </a:lnTo>
                <a:lnTo>
                  <a:pt x="191" y="0"/>
                </a:lnTo>
                <a:lnTo>
                  <a:pt x="19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4" name="Picture 30" descr="Результат пошуку зображень за запитом &quot;transparent smart industry icon&quot;">
            <a:extLst>
              <a:ext uri="{FF2B5EF4-FFF2-40B4-BE49-F238E27FC236}">
                <a16:creationId xmlns:a16="http://schemas.microsoft.com/office/drawing/2014/main" id="{E13E0E62-92BD-4642-B313-1DACF0B29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99" y="1855704"/>
            <a:ext cx="808106" cy="7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26578C3-04F9-43D8-83F1-5345515312B5}"/>
              </a:ext>
            </a:extLst>
          </p:cNvPr>
          <p:cNvSpPr/>
          <p:nvPr/>
        </p:nvSpPr>
        <p:spPr>
          <a:xfrm>
            <a:off x="1543104" y="5340891"/>
            <a:ext cx="105012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Напрям 2.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Модернізація транспортно-логістичної інфраструктури в умовах зовнішніх викликів</a:t>
            </a:r>
            <a:endParaRPr lang="uk-UA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CF0355C-1DE4-4D1D-899C-A64EFEE43DE4}"/>
              </a:ext>
            </a:extLst>
          </p:cNvPr>
          <p:cNvSpPr/>
          <p:nvPr/>
        </p:nvSpPr>
        <p:spPr>
          <a:xfrm>
            <a:off x="1575318" y="4229331"/>
            <a:ext cx="105696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Напрям 2.С.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Нарощення туристично-рекреаційного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потенціалу</a:t>
            </a:r>
            <a:endParaRPr lang="uk-UA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араллелограмм 27">
            <a:extLst>
              <a:ext uri="{FF2B5EF4-FFF2-40B4-BE49-F238E27FC236}">
                <a16:creationId xmlns:a16="http://schemas.microsoft.com/office/drawing/2014/main" id="{C7EB1BCB-1A1A-42C9-BFB7-5A38B6DCDCCD}"/>
              </a:ext>
            </a:extLst>
          </p:cNvPr>
          <p:cNvSpPr/>
          <p:nvPr/>
        </p:nvSpPr>
        <p:spPr>
          <a:xfrm>
            <a:off x="2860728" y="996680"/>
            <a:ext cx="7683908" cy="585018"/>
          </a:xfrm>
          <a:prstGeom prst="parallelogram">
            <a:avLst/>
          </a:prstGeom>
          <a:solidFill>
            <a:schemeClr val="bg2">
              <a:alpha val="2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500" b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араллелограмм 30">
            <a:extLst>
              <a:ext uri="{FF2B5EF4-FFF2-40B4-BE49-F238E27FC236}">
                <a16:creationId xmlns:a16="http://schemas.microsoft.com/office/drawing/2014/main" id="{C7EB1BCB-1A1A-42C9-BFB7-5A38B6DCDCCD}"/>
              </a:ext>
            </a:extLst>
          </p:cNvPr>
          <p:cNvSpPr/>
          <p:nvPr/>
        </p:nvSpPr>
        <p:spPr>
          <a:xfrm>
            <a:off x="5305800" y="2536616"/>
            <a:ext cx="6799006" cy="514917"/>
          </a:xfrm>
          <a:prstGeom prst="parallelogram">
            <a:avLst/>
          </a:prstGeom>
          <a:solidFill>
            <a:schemeClr val="bg2">
              <a:alpha val="2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проєкти – 53,80 млрд грн</a:t>
            </a:r>
            <a:endParaRPr lang="uk-UA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араллелограмм 38">
            <a:extLst>
              <a:ext uri="{FF2B5EF4-FFF2-40B4-BE49-F238E27FC236}">
                <a16:creationId xmlns:a16="http://schemas.microsoft.com/office/drawing/2014/main" id="{C7EB1BCB-1A1A-42C9-BFB7-5A38B6DCDCCD}"/>
              </a:ext>
            </a:extLst>
          </p:cNvPr>
          <p:cNvSpPr/>
          <p:nvPr/>
        </p:nvSpPr>
        <p:spPr>
          <a:xfrm>
            <a:off x="5444076" y="3573921"/>
            <a:ext cx="6415549" cy="514917"/>
          </a:xfrm>
          <a:prstGeom prst="parallelogram">
            <a:avLst/>
          </a:prstGeom>
          <a:solidFill>
            <a:schemeClr val="bg2">
              <a:alpha val="2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 проєктів – 46,65 млн грн</a:t>
            </a:r>
            <a:endParaRPr lang="uk-UA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араллелограмм 40">
            <a:extLst>
              <a:ext uri="{FF2B5EF4-FFF2-40B4-BE49-F238E27FC236}">
                <a16:creationId xmlns:a16="http://schemas.microsoft.com/office/drawing/2014/main" id="{C7EB1BCB-1A1A-42C9-BFB7-5A38B6DCDCCD}"/>
              </a:ext>
            </a:extLst>
          </p:cNvPr>
          <p:cNvSpPr/>
          <p:nvPr/>
        </p:nvSpPr>
        <p:spPr>
          <a:xfrm>
            <a:off x="5992007" y="6225560"/>
            <a:ext cx="5383160" cy="432416"/>
          </a:xfrm>
          <a:prstGeom prst="parallelogram">
            <a:avLst/>
          </a:prstGeom>
          <a:solidFill>
            <a:schemeClr val="bg2">
              <a:alpha val="2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проєкт – 4 млрд грн</a:t>
            </a:r>
            <a:endParaRPr lang="uk-UA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араллелограмм 42">
            <a:extLst>
              <a:ext uri="{FF2B5EF4-FFF2-40B4-BE49-F238E27FC236}">
                <a16:creationId xmlns:a16="http://schemas.microsoft.com/office/drawing/2014/main" id="{C7EB1BCB-1A1A-42C9-BFB7-5A38B6DCDCCD}"/>
              </a:ext>
            </a:extLst>
          </p:cNvPr>
          <p:cNvSpPr/>
          <p:nvPr/>
        </p:nvSpPr>
        <p:spPr>
          <a:xfrm>
            <a:off x="5279510" y="4699820"/>
            <a:ext cx="6533536" cy="491612"/>
          </a:xfrm>
          <a:prstGeom prst="parallelogram">
            <a:avLst/>
          </a:prstGeom>
          <a:solidFill>
            <a:schemeClr val="bg2">
              <a:alpha val="2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 проєктів – 765,45 млн грн</a:t>
            </a:r>
            <a:endParaRPr lang="uk-UA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8D11A6B-8E06-4969-B3A5-74FAC7F4CD98}"/>
              </a:ext>
            </a:extLst>
          </p:cNvPr>
          <p:cNvSpPr/>
          <p:nvPr/>
        </p:nvSpPr>
        <p:spPr>
          <a:xfrm>
            <a:off x="1689765" y="1760781"/>
            <a:ext cx="103681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Напрям 2.А.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Індустріально-технологічний розвиток економіки на інноваційних засадах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uk-UA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8D8D5210-D0AA-4F99-AE74-C265780DE12D}"/>
              </a:ext>
            </a:extLst>
          </p:cNvPr>
          <p:cNvSpPr>
            <a:spLocks/>
          </p:cNvSpPr>
          <p:nvPr/>
        </p:nvSpPr>
        <p:spPr bwMode="auto">
          <a:xfrm>
            <a:off x="357188" y="3500299"/>
            <a:ext cx="1520239" cy="1243152"/>
          </a:xfrm>
          <a:custGeom>
            <a:avLst/>
            <a:gdLst>
              <a:gd name="T0" fmla="*/ 89 w 369"/>
              <a:gd name="T1" fmla="*/ 0 h 323"/>
              <a:gd name="T2" fmla="*/ 280 w 369"/>
              <a:gd name="T3" fmla="*/ 0 h 323"/>
              <a:gd name="T4" fmla="*/ 369 w 369"/>
              <a:gd name="T5" fmla="*/ 155 h 323"/>
              <a:gd name="T6" fmla="*/ 280 w 369"/>
              <a:gd name="T7" fmla="*/ 323 h 323"/>
              <a:gd name="T8" fmla="*/ 89 w 369"/>
              <a:gd name="T9" fmla="*/ 323 h 323"/>
              <a:gd name="T10" fmla="*/ 0 w 369"/>
              <a:gd name="T11" fmla="*/ 155 h 323"/>
              <a:gd name="T12" fmla="*/ 89 w 369"/>
              <a:gd name="T13" fmla="*/ 0 h 323"/>
              <a:gd name="T14" fmla="*/ 89 w 369"/>
              <a:gd name="T15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9" h="323">
                <a:moveTo>
                  <a:pt x="89" y="0"/>
                </a:moveTo>
                <a:lnTo>
                  <a:pt x="280" y="0"/>
                </a:lnTo>
                <a:lnTo>
                  <a:pt x="369" y="155"/>
                </a:lnTo>
                <a:lnTo>
                  <a:pt x="280" y="323"/>
                </a:lnTo>
                <a:lnTo>
                  <a:pt x="89" y="323"/>
                </a:lnTo>
                <a:lnTo>
                  <a:pt x="0" y="155"/>
                </a:lnTo>
                <a:lnTo>
                  <a:pt x="89" y="0"/>
                </a:lnTo>
                <a:lnTo>
                  <a:pt x="8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EC7006-D5FA-49B2-A15F-7AA048CA107E}"/>
              </a:ext>
            </a:extLst>
          </p:cNvPr>
          <p:cNvSpPr txBox="1"/>
          <p:nvPr/>
        </p:nvSpPr>
        <p:spPr>
          <a:xfrm>
            <a:off x="692091" y="3642940"/>
            <a:ext cx="8964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66650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83861D-F7AB-4588-9472-73802C7746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84" t="46198" r="5776" b="28795"/>
          <a:stretch/>
        </p:blipFill>
        <p:spPr>
          <a:xfrm>
            <a:off x="2079959" y="0"/>
            <a:ext cx="10112041" cy="9426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29ADD7-B1B7-4CD5-8732-C781AA069EFD}"/>
              </a:ext>
            </a:extLst>
          </p:cNvPr>
          <p:cNvSpPr txBox="1"/>
          <p:nvPr/>
        </p:nvSpPr>
        <p:spPr>
          <a:xfrm>
            <a:off x="1013550" y="83462"/>
            <a:ext cx="10756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ПРОГРАМА 3</a:t>
            </a:r>
            <a:endParaRPr lang="en-US" sz="4000" b="1" u="sng" spc="-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80F87417-3003-4FE7-BA88-0C91B669C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" y="7319"/>
            <a:ext cx="1125227" cy="112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93D95F-B23C-424E-AE2D-4A2D718656C8}"/>
              </a:ext>
            </a:extLst>
          </p:cNvPr>
          <p:cNvSpPr/>
          <p:nvPr/>
        </p:nvSpPr>
        <p:spPr>
          <a:xfrm>
            <a:off x="3287211" y="3367994"/>
            <a:ext cx="8904789" cy="11159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8D11A6B-8E06-4969-B3A5-74FAC7F4CD98}"/>
              </a:ext>
            </a:extLst>
          </p:cNvPr>
          <p:cNvSpPr/>
          <p:nvPr/>
        </p:nvSpPr>
        <p:spPr>
          <a:xfrm>
            <a:off x="1740310" y="2029784"/>
            <a:ext cx="93504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uk-UA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Напрям 3.</a:t>
            </a:r>
            <a:r>
              <a:rPr lang="en-US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uk-UA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uk-U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Стимулювання економічної активності </a:t>
            </a:r>
            <a:r>
              <a:rPr lang="uk-U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територій регіону </a:t>
            </a:r>
            <a:endParaRPr lang="uk-UA" sz="3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CF0355C-1DE4-4D1D-899C-A64EFEE43DE4}"/>
              </a:ext>
            </a:extLst>
          </p:cNvPr>
          <p:cNvSpPr/>
          <p:nvPr/>
        </p:nvSpPr>
        <p:spPr>
          <a:xfrm>
            <a:off x="1737084" y="5002237"/>
            <a:ext cx="102206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uk-UA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Напрям 3.</a:t>
            </a:r>
            <a:r>
              <a:rPr lang="en-US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uk-UA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uk-U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Інфраструктурне забезпечення просторового розвитку </a:t>
            </a:r>
            <a:endParaRPr lang="uk-UA" sz="3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62552BA-023D-452C-A21B-2C62D66A15C6}"/>
              </a:ext>
            </a:extLst>
          </p:cNvPr>
          <p:cNvSpPr/>
          <p:nvPr/>
        </p:nvSpPr>
        <p:spPr>
          <a:xfrm>
            <a:off x="1738012" y="3407523"/>
            <a:ext cx="102206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uk-UA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Напрям 3.</a:t>
            </a:r>
            <a:r>
              <a:rPr lang="en-US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uk-U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Підтримка перспективних видів </a:t>
            </a:r>
            <a:r>
              <a:rPr lang="uk-U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аграрно-промислового </a:t>
            </a:r>
            <a:r>
              <a:rPr lang="uk-U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виробництва </a:t>
            </a:r>
            <a:endParaRPr lang="uk-UA" sz="3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5AF31B15-DD2C-43F4-B58E-10EA2E9F7D3E}"/>
              </a:ext>
            </a:extLst>
          </p:cNvPr>
          <p:cNvSpPr>
            <a:spLocks/>
          </p:cNvSpPr>
          <p:nvPr/>
        </p:nvSpPr>
        <p:spPr bwMode="auto">
          <a:xfrm>
            <a:off x="484824" y="1805422"/>
            <a:ext cx="1254125" cy="1108075"/>
          </a:xfrm>
          <a:custGeom>
            <a:avLst/>
            <a:gdLst>
              <a:gd name="T0" fmla="*/ 204 w 790"/>
              <a:gd name="T1" fmla="*/ 0 h 698"/>
              <a:gd name="T2" fmla="*/ 599 w 790"/>
              <a:gd name="T3" fmla="*/ 0 h 698"/>
              <a:gd name="T4" fmla="*/ 790 w 790"/>
              <a:gd name="T5" fmla="*/ 349 h 698"/>
              <a:gd name="T6" fmla="*/ 599 w 790"/>
              <a:gd name="T7" fmla="*/ 698 h 698"/>
              <a:gd name="T8" fmla="*/ 204 w 790"/>
              <a:gd name="T9" fmla="*/ 698 h 698"/>
              <a:gd name="T10" fmla="*/ 0 w 790"/>
              <a:gd name="T11" fmla="*/ 349 h 698"/>
              <a:gd name="T12" fmla="*/ 204 w 790"/>
              <a:gd name="T13" fmla="*/ 0 h 698"/>
              <a:gd name="T14" fmla="*/ 204 w 790"/>
              <a:gd name="T15" fmla="*/ 0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0" h="698">
                <a:moveTo>
                  <a:pt x="204" y="0"/>
                </a:moveTo>
                <a:lnTo>
                  <a:pt x="599" y="0"/>
                </a:lnTo>
                <a:lnTo>
                  <a:pt x="790" y="349"/>
                </a:lnTo>
                <a:lnTo>
                  <a:pt x="599" y="698"/>
                </a:lnTo>
                <a:lnTo>
                  <a:pt x="204" y="698"/>
                </a:lnTo>
                <a:lnTo>
                  <a:pt x="0" y="349"/>
                </a:lnTo>
                <a:lnTo>
                  <a:pt x="204" y="0"/>
                </a:lnTo>
                <a:lnTo>
                  <a:pt x="204" y="0"/>
                </a:lnTo>
                <a:close/>
              </a:path>
            </a:pathLst>
          </a:custGeom>
          <a:solidFill>
            <a:schemeClr val="tx2">
              <a:lumMod val="75000"/>
              <a:alpha val="73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C6A803B-C7C6-4EE1-886A-9FCF9B06B0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7" y="1861195"/>
            <a:ext cx="1118560" cy="1063430"/>
          </a:xfrm>
          <a:prstGeom prst="rect">
            <a:avLst/>
          </a:prstGeom>
        </p:spPr>
      </p:pic>
      <p:sp>
        <p:nvSpPr>
          <p:cNvPr id="20" name="Freeform 12">
            <a:extLst>
              <a:ext uri="{FF2B5EF4-FFF2-40B4-BE49-F238E27FC236}">
                <a16:creationId xmlns:a16="http://schemas.microsoft.com/office/drawing/2014/main" id="{0117D8C0-7E61-485C-A55D-E98D6EEFCE23}"/>
              </a:ext>
            </a:extLst>
          </p:cNvPr>
          <p:cNvSpPr>
            <a:spLocks noEditPoints="1"/>
          </p:cNvSpPr>
          <p:nvPr/>
        </p:nvSpPr>
        <p:spPr bwMode="auto">
          <a:xfrm>
            <a:off x="44244" y="1417679"/>
            <a:ext cx="2181225" cy="1927225"/>
          </a:xfrm>
          <a:custGeom>
            <a:avLst/>
            <a:gdLst>
              <a:gd name="T0" fmla="*/ 79 w 108"/>
              <a:gd name="T1" fmla="*/ 0 h 94"/>
              <a:gd name="T2" fmla="*/ 82 w 108"/>
              <a:gd name="T3" fmla="*/ 2 h 94"/>
              <a:gd name="T4" fmla="*/ 107 w 108"/>
              <a:gd name="T5" fmla="*/ 46 h 94"/>
              <a:gd name="T6" fmla="*/ 107 w 108"/>
              <a:gd name="T7" fmla="*/ 48 h 94"/>
              <a:gd name="T8" fmla="*/ 82 w 108"/>
              <a:gd name="T9" fmla="*/ 92 h 94"/>
              <a:gd name="T10" fmla="*/ 79 w 108"/>
              <a:gd name="T11" fmla="*/ 94 h 94"/>
              <a:gd name="T12" fmla="*/ 29 w 108"/>
              <a:gd name="T13" fmla="*/ 94 h 94"/>
              <a:gd name="T14" fmla="*/ 26 w 108"/>
              <a:gd name="T15" fmla="*/ 92 h 94"/>
              <a:gd name="T16" fmla="*/ 1 w 108"/>
              <a:gd name="T17" fmla="*/ 48 h 94"/>
              <a:gd name="T18" fmla="*/ 1 w 108"/>
              <a:gd name="T19" fmla="*/ 45 h 94"/>
              <a:gd name="T20" fmla="*/ 26 w 108"/>
              <a:gd name="T21" fmla="*/ 2 h 94"/>
              <a:gd name="T22" fmla="*/ 29 w 108"/>
              <a:gd name="T23" fmla="*/ 0 h 94"/>
              <a:gd name="T24" fmla="*/ 79 w 108"/>
              <a:gd name="T25" fmla="*/ 0 h 94"/>
              <a:gd name="T26" fmla="*/ 78 w 108"/>
              <a:gd name="T27" fmla="*/ 6 h 94"/>
              <a:gd name="T28" fmla="*/ 30 w 108"/>
              <a:gd name="T29" fmla="*/ 6 h 94"/>
              <a:gd name="T30" fmla="*/ 7 w 108"/>
              <a:gd name="T31" fmla="*/ 47 h 94"/>
              <a:gd name="T32" fmla="*/ 30 w 108"/>
              <a:gd name="T33" fmla="*/ 88 h 94"/>
              <a:gd name="T34" fmla="*/ 78 w 108"/>
              <a:gd name="T35" fmla="*/ 88 h 94"/>
              <a:gd name="T36" fmla="*/ 102 w 108"/>
              <a:gd name="T37" fmla="*/ 47 h 94"/>
              <a:gd name="T38" fmla="*/ 78 w 108"/>
              <a:gd name="T39" fmla="*/ 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8" h="94">
                <a:moveTo>
                  <a:pt x="79" y="0"/>
                </a:moveTo>
                <a:cubicBezTo>
                  <a:pt x="81" y="0"/>
                  <a:pt x="82" y="1"/>
                  <a:pt x="82" y="2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8" y="46"/>
                  <a:pt x="108" y="47"/>
                  <a:pt x="107" y="48"/>
                </a:cubicBezTo>
                <a:cubicBezTo>
                  <a:pt x="82" y="92"/>
                  <a:pt x="82" y="92"/>
                  <a:pt x="82" y="92"/>
                </a:cubicBezTo>
                <a:cubicBezTo>
                  <a:pt x="81" y="93"/>
                  <a:pt x="80" y="94"/>
                  <a:pt x="79" y="94"/>
                </a:cubicBezTo>
                <a:cubicBezTo>
                  <a:pt x="29" y="94"/>
                  <a:pt x="29" y="94"/>
                  <a:pt x="29" y="94"/>
                </a:cubicBezTo>
                <a:cubicBezTo>
                  <a:pt x="28" y="94"/>
                  <a:pt x="27" y="93"/>
                  <a:pt x="26" y="92"/>
                </a:cubicBezTo>
                <a:cubicBezTo>
                  <a:pt x="1" y="48"/>
                  <a:pt x="1" y="48"/>
                  <a:pt x="1" y="48"/>
                </a:cubicBezTo>
                <a:cubicBezTo>
                  <a:pt x="0" y="47"/>
                  <a:pt x="1" y="46"/>
                  <a:pt x="1" y="45"/>
                </a:cubicBezTo>
                <a:cubicBezTo>
                  <a:pt x="26" y="2"/>
                  <a:pt x="26" y="2"/>
                  <a:pt x="26" y="2"/>
                </a:cubicBezTo>
                <a:cubicBezTo>
                  <a:pt x="27" y="1"/>
                  <a:pt x="28" y="0"/>
                  <a:pt x="29" y="0"/>
                </a:cubicBezTo>
                <a:cubicBezTo>
                  <a:pt x="79" y="0"/>
                  <a:pt x="79" y="0"/>
                  <a:pt x="79" y="0"/>
                </a:cubicBezTo>
                <a:close/>
                <a:moveTo>
                  <a:pt x="78" y="6"/>
                </a:moveTo>
                <a:cubicBezTo>
                  <a:pt x="30" y="6"/>
                  <a:pt x="30" y="6"/>
                  <a:pt x="30" y="6"/>
                </a:cubicBezTo>
                <a:cubicBezTo>
                  <a:pt x="7" y="47"/>
                  <a:pt x="7" y="47"/>
                  <a:pt x="7" y="47"/>
                </a:cubicBezTo>
                <a:cubicBezTo>
                  <a:pt x="30" y="88"/>
                  <a:pt x="30" y="88"/>
                  <a:pt x="30" y="88"/>
                </a:cubicBezTo>
                <a:cubicBezTo>
                  <a:pt x="78" y="88"/>
                  <a:pt x="78" y="88"/>
                  <a:pt x="78" y="88"/>
                </a:cubicBezTo>
                <a:cubicBezTo>
                  <a:pt x="102" y="47"/>
                  <a:pt x="102" y="47"/>
                  <a:pt x="102" y="47"/>
                </a:cubicBezTo>
                <a:cubicBezTo>
                  <a:pt x="78" y="6"/>
                  <a:pt x="78" y="6"/>
                  <a:pt x="78" y="6"/>
                </a:cubicBezTo>
                <a:close/>
              </a:path>
            </a:pathLst>
          </a:custGeom>
          <a:solidFill>
            <a:srgbClr val="7030A0">
              <a:alpha val="92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Параллелограмм 27">
            <a:extLst>
              <a:ext uri="{FF2B5EF4-FFF2-40B4-BE49-F238E27FC236}">
                <a16:creationId xmlns:a16="http://schemas.microsoft.com/office/drawing/2014/main" id="{C7EB1BCB-1A1A-42C9-BFB7-5A38B6DCDCCD}"/>
              </a:ext>
            </a:extLst>
          </p:cNvPr>
          <p:cNvSpPr/>
          <p:nvPr/>
        </p:nvSpPr>
        <p:spPr>
          <a:xfrm>
            <a:off x="2895585" y="1111046"/>
            <a:ext cx="7620015" cy="585018"/>
          </a:xfrm>
          <a:prstGeom prst="parallelogram">
            <a:avLst/>
          </a:prstGeom>
          <a:solidFill>
            <a:schemeClr val="bg2">
              <a:alpha val="2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5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араллелограмм 28">
            <a:extLst>
              <a:ext uri="{FF2B5EF4-FFF2-40B4-BE49-F238E27FC236}">
                <a16:creationId xmlns:a16="http://schemas.microsoft.com/office/drawing/2014/main" id="{C7EB1BCB-1A1A-42C9-BFB7-5A38B6DCDCCD}"/>
              </a:ext>
            </a:extLst>
          </p:cNvPr>
          <p:cNvSpPr/>
          <p:nvPr/>
        </p:nvSpPr>
        <p:spPr>
          <a:xfrm>
            <a:off x="6711930" y="2877015"/>
            <a:ext cx="4675237" cy="521110"/>
          </a:xfrm>
          <a:prstGeom prst="parallelogram">
            <a:avLst/>
          </a:prstGeom>
          <a:solidFill>
            <a:schemeClr val="bg2">
              <a:alpha val="2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5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9CAB38-91EA-4397-ACE4-9DC14696B2F1}"/>
              </a:ext>
            </a:extLst>
          </p:cNvPr>
          <p:cNvSpPr txBox="1"/>
          <p:nvPr/>
        </p:nvSpPr>
        <p:spPr>
          <a:xfrm>
            <a:off x="6608689" y="2848985"/>
            <a:ext cx="4911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проєкт </a:t>
            </a:r>
            <a:r>
              <a:rPr lang="ru-RU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10,5</a:t>
            </a:r>
            <a:r>
              <a:rPr lang="uk-UA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млн грн</a:t>
            </a:r>
            <a:endParaRPr lang="uk-UA" sz="3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араллелограмм 38">
            <a:extLst>
              <a:ext uri="{FF2B5EF4-FFF2-40B4-BE49-F238E27FC236}">
                <a16:creationId xmlns:a16="http://schemas.microsoft.com/office/drawing/2014/main" id="{C7EB1BCB-1A1A-42C9-BFB7-5A38B6DCDCCD}"/>
              </a:ext>
            </a:extLst>
          </p:cNvPr>
          <p:cNvSpPr/>
          <p:nvPr/>
        </p:nvSpPr>
        <p:spPr>
          <a:xfrm>
            <a:off x="6261057" y="4408381"/>
            <a:ext cx="5340393" cy="521110"/>
          </a:xfrm>
          <a:prstGeom prst="parallelogram">
            <a:avLst/>
          </a:prstGeom>
          <a:solidFill>
            <a:schemeClr val="bg2">
              <a:alpha val="2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5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9CAB38-91EA-4397-ACE4-9DC14696B2F1}"/>
              </a:ext>
            </a:extLst>
          </p:cNvPr>
          <p:cNvSpPr txBox="1"/>
          <p:nvPr/>
        </p:nvSpPr>
        <p:spPr>
          <a:xfrm>
            <a:off x="6206205" y="4380809"/>
            <a:ext cx="55699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проєкти – 1,57</a:t>
            </a:r>
            <a:r>
              <a:rPr lang="uk-UA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млрд грн</a:t>
            </a:r>
            <a:endParaRPr lang="uk-UA" sz="3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9CAB38-91EA-4397-ACE4-9DC14696B2F1}"/>
              </a:ext>
            </a:extLst>
          </p:cNvPr>
          <p:cNvSpPr txBox="1"/>
          <p:nvPr/>
        </p:nvSpPr>
        <p:spPr>
          <a:xfrm>
            <a:off x="2492478" y="982922"/>
            <a:ext cx="8524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проєктів – 20,8</a:t>
            </a:r>
            <a:r>
              <a:rPr lang="uk-UA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млрд грн</a:t>
            </a:r>
            <a:endParaRPr lang="uk-UA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араллелограмм 43">
            <a:extLst>
              <a:ext uri="{FF2B5EF4-FFF2-40B4-BE49-F238E27FC236}">
                <a16:creationId xmlns:a16="http://schemas.microsoft.com/office/drawing/2014/main" id="{C7EB1BCB-1A1A-42C9-BFB7-5A38B6DCDCCD}"/>
              </a:ext>
            </a:extLst>
          </p:cNvPr>
          <p:cNvSpPr/>
          <p:nvPr/>
        </p:nvSpPr>
        <p:spPr>
          <a:xfrm>
            <a:off x="6552507" y="5707458"/>
            <a:ext cx="5555226" cy="521110"/>
          </a:xfrm>
          <a:prstGeom prst="parallelogram">
            <a:avLst/>
          </a:prstGeom>
          <a:solidFill>
            <a:schemeClr val="bg2">
              <a:alpha val="2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5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D9CAB38-91EA-4397-ACE4-9DC14696B2F1}"/>
              </a:ext>
            </a:extLst>
          </p:cNvPr>
          <p:cNvSpPr txBox="1"/>
          <p:nvPr/>
        </p:nvSpPr>
        <p:spPr>
          <a:xfrm>
            <a:off x="6532839" y="5773986"/>
            <a:ext cx="55699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проєктів – 19,23</a:t>
            </a:r>
            <a:r>
              <a:rPr lang="uk-UA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млрд грн</a:t>
            </a:r>
            <a:endParaRPr lang="uk-UA" sz="3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8D8D5210-D0AA-4F99-AE74-C265780DE12D}"/>
              </a:ext>
            </a:extLst>
          </p:cNvPr>
          <p:cNvSpPr>
            <a:spLocks/>
          </p:cNvSpPr>
          <p:nvPr/>
        </p:nvSpPr>
        <p:spPr bwMode="auto">
          <a:xfrm>
            <a:off x="400050" y="3557450"/>
            <a:ext cx="1520239" cy="1243152"/>
          </a:xfrm>
          <a:custGeom>
            <a:avLst/>
            <a:gdLst>
              <a:gd name="T0" fmla="*/ 89 w 369"/>
              <a:gd name="T1" fmla="*/ 0 h 323"/>
              <a:gd name="T2" fmla="*/ 280 w 369"/>
              <a:gd name="T3" fmla="*/ 0 h 323"/>
              <a:gd name="T4" fmla="*/ 369 w 369"/>
              <a:gd name="T5" fmla="*/ 155 h 323"/>
              <a:gd name="T6" fmla="*/ 280 w 369"/>
              <a:gd name="T7" fmla="*/ 323 h 323"/>
              <a:gd name="T8" fmla="*/ 89 w 369"/>
              <a:gd name="T9" fmla="*/ 323 h 323"/>
              <a:gd name="T10" fmla="*/ 0 w 369"/>
              <a:gd name="T11" fmla="*/ 155 h 323"/>
              <a:gd name="T12" fmla="*/ 89 w 369"/>
              <a:gd name="T13" fmla="*/ 0 h 323"/>
              <a:gd name="T14" fmla="*/ 89 w 369"/>
              <a:gd name="T15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9" h="323">
                <a:moveTo>
                  <a:pt x="89" y="0"/>
                </a:moveTo>
                <a:lnTo>
                  <a:pt x="280" y="0"/>
                </a:lnTo>
                <a:lnTo>
                  <a:pt x="369" y="155"/>
                </a:lnTo>
                <a:lnTo>
                  <a:pt x="280" y="323"/>
                </a:lnTo>
                <a:lnTo>
                  <a:pt x="89" y="323"/>
                </a:lnTo>
                <a:lnTo>
                  <a:pt x="0" y="155"/>
                </a:lnTo>
                <a:lnTo>
                  <a:pt x="89" y="0"/>
                </a:lnTo>
                <a:lnTo>
                  <a:pt x="89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B11732-A875-4F76-9043-5C0950E6B928}"/>
              </a:ext>
            </a:extLst>
          </p:cNvPr>
          <p:cNvSpPr txBox="1"/>
          <p:nvPr/>
        </p:nvSpPr>
        <p:spPr>
          <a:xfrm>
            <a:off x="709698" y="3662802"/>
            <a:ext cx="89639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uk-UA" sz="5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5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18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83861D-F7AB-4588-9472-73802C774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84" t="46198" r="5776" b="28795"/>
          <a:stretch/>
        </p:blipFill>
        <p:spPr>
          <a:xfrm>
            <a:off x="2072636" y="-1"/>
            <a:ext cx="10112041" cy="9010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29ADD7-B1B7-4CD5-8732-C781AA069EFD}"/>
              </a:ext>
            </a:extLst>
          </p:cNvPr>
          <p:cNvSpPr txBox="1"/>
          <p:nvPr/>
        </p:nvSpPr>
        <p:spPr>
          <a:xfrm>
            <a:off x="858282" y="48958"/>
            <a:ext cx="10756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ПРОГРАМА 4</a:t>
            </a:r>
            <a:endParaRPr lang="en-US" sz="4000" b="1" u="sng" spc="-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80F87417-3003-4FE7-BA88-0C91B669C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" y="7319"/>
            <a:ext cx="1125227" cy="112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93D95F-B23C-424E-AE2D-4A2D718656C8}"/>
              </a:ext>
            </a:extLst>
          </p:cNvPr>
          <p:cNvSpPr/>
          <p:nvPr/>
        </p:nvSpPr>
        <p:spPr>
          <a:xfrm>
            <a:off x="3287211" y="3502242"/>
            <a:ext cx="8904789" cy="11159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62552BA-023D-452C-A21B-2C62D66A15C6}"/>
              </a:ext>
            </a:extLst>
          </p:cNvPr>
          <p:cNvSpPr/>
          <p:nvPr/>
        </p:nvSpPr>
        <p:spPr>
          <a:xfrm>
            <a:off x="1657353" y="3329239"/>
            <a:ext cx="101584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uk-U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Напрям 4.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uk-U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Розв’язання проблеми негативного впливу відходів на довкілля та здоров’я населення</a:t>
            </a:r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31FF7039-1E1D-49CE-BBAD-0DD220F9FA10}"/>
              </a:ext>
            </a:extLst>
          </p:cNvPr>
          <p:cNvSpPr>
            <a:spLocks noEditPoints="1"/>
          </p:cNvSpPr>
          <p:nvPr/>
        </p:nvSpPr>
        <p:spPr bwMode="auto">
          <a:xfrm>
            <a:off x="129477" y="1394029"/>
            <a:ext cx="2182813" cy="1927225"/>
          </a:xfrm>
          <a:custGeom>
            <a:avLst/>
            <a:gdLst>
              <a:gd name="T0" fmla="*/ 79 w 108"/>
              <a:gd name="T1" fmla="*/ 0 h 94"/>
              <a:gd name="T2" fmla="*/ 82 w 108"/>
              <a:gd name="T3" fmla="*/ 2 h 94"/>
              <a:gd name="T4" fmla="*/ 107 w 108"/>
              <a:gd name="T5" fmla="*/ 46 h 94"/>
              <a:gd name="T6" fmla="*/ 107 w 108"/>
              <a:gd name="T7" fmla="*/ 48 h 94"/>
              <a:gd name="T8" fmla="*/ 82 w 108"/>
              <a:gd name="T9" fmla="*/ 92 h 94"/>
              <a:gd name="T10" fmla="*/ 79 w 108"/>
              <a:gd name="T11" fmla="*/ 94 h 94"/>
              <a:gd name="T12" fmla="*/ 29 w 108"/>
              <a:gd name="T13" fmla="*/ 94 h 94"/>
              <a:gd name="T14" fmla="*/ 26 w 108"/>
              <a:gd name="T15" fmla="*/ 92 h 94"/>
              <a:gd name="T16" fmla="*/ 1 w 108"/>
              <a:gd name="T17" fmla="*/ 48 h 94"/>
              <a:gd name="T18" fmla="*/ 1 w 108"/>
              <a:gd name="T19" fmla="*/ 45 h 94"/>
              <a:gd name="T20" fmla="*/ 26 w 108"/>
              <a:gd name="T21" fmla="*/ 2 h 94"/>
              <a:gd name="T22" fmla="*/ 29 w 108"/>
              <a:gd name="T23" fmla="*/ 0 h 94"/>
              <a:gd name="T24" fmla="*/ 79 w 108"/>
              <a:gd name="T25" fmla="*/ 0 h 94"/>
              <a:gd name="T26" fmla="*/ 78 w 108"/>
              <a:gd name="T27" fmla="*/ 6 h 94"/>
              <a:gd name="T28" fmla="*/ 30 w 108"/>
              <a:gd name="T29" fmla="*/ 6 h 94"/>
              <a:gd name="T30" fmla="*/ 7 w 108"/>
              <a:gd name="T31" fmla="*/ 47 h 94"/>
              <a:gd name="T32" fmla="*/ 30 w 108"/>
              <a:gd name="T33" fmla="*/ 88 h 94"/>
              <a:gd name="T34" fmla="*/ 78 w 108"/>
              <a:gd name="T35" fmla="*/ 88 h 94"/>
              <a:gd name="T36" fmla="*/ 102 w 108"/>
              <a:gd name="T37" fmla="*/ 47 h 94"/>
              <a:gd name="T38" fmla="*/ 78 w 108"/>
              <a:gd name="T39" fmla="*/ 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8" h="94">
                <a:moveTo>
                  <a:pt x="79" y="0"/>
                </a:moveTo>
                <a:cubicBezTo>
                  <a:pt x="81" y="0"/>
                  <a:pt x="82" y="1"/>
                  <a:pt x="82" y="2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8" y="46"/>
                  <a:pt x="108" y="47"/>
                  <a:pt x="107" y="48"/>
                </a:cubicBezTo>
                <a:cubicBezTo>
                  <a:pt x="82" y="92"/>
                  <a:pt x="82" y="92"/>
                  <a:pt x="82" y="92"/>
                </a:cubicBezTo>
                <a:cubicBezTo>
                  <a:pt x="81" y="93"/>
                  <a:pt x="80" y="94"/>
                  <a:pt x="79" y="94"/>
                </a:cubicBezTo>
                <a:cubicBezTo>
                  <a:pt x="29" y="94"/>
                  <a:pt x="29" y="94"/>
                  <a:pt x="29" y="94"/>
                </a:cubicBezTo>
                <a:cubicBezTo>
                  <a:pt x="28" y="94"/>
                  <a:pt x="27" y="93"/>
                  <a:pt x="26" y="92"/>
                </a:cubicBezTo>
                <a:cubicBezTo>
                  <a:pt x="1" y="48"/>
                  <a:pt x="1" y="48"/>
                  <a:pt x="1" y="48"/>
                </a:cubicBezTo>
                <a:cubicBezTo>
                  <a:pt x="0" y="47"/>
                  <a:pt x="1" y="46"/>
                  <a:pt x="1" y="45"/>
                </a:cubicBezTo>
                <a:cubicBezTo>
                  <a:pt x="26" y="2"/>
                  <a:pt x="26" y="2"/>
                  <a:pt x="26" y="2"/>
                </a:cubicBezTo>
                <a:cubicBezTo>
                  <a:pt x="27" y="1"/>
                  <a:pt x="28" y="0"/>
                  <a:pt x="29" y="0"/>
                </a:cubicBezTo>
                <a:cubicBezTo>
                  <a:pt x="79" y="0"/>
                  <a:pt x="79" y="0"/>
                  <a:pt x="79" y="0"/>
                </a:cubicBezTo>
                <a:close/>
                <a:moveTo>
                  <a:pt x="78" y="6"/>
                </a:moveTo>
                <a:cubicBezTo>
                  <a:pt x="30" y="6"/>
                  <a:pt x="30" y="6"/>
                  <a:pt x="30" y="6"/>
                </a:cubicBezTo>
                <a:cubicBezTo>
                  <a:pt x="7" y="47"/>
                  <a:pt x="7" y="47"/>
                  <a:pt x="7" y="47"/>
                </a:cubicBezTo>
                <a:cubicBezTo>
                  <a:pt x="30" y="88"/>
                  <a:pt x="30" y="88"/>
                  <a:pt x="30" y="88"/>
                </a:cubicBezTo>
                <a:cubicBezTo>
                  <a:pt x="78" y="88"/>
                  <a:pt x="78" y="88"/>
                  <a:pt x="78" y="88"/>
                </a:cubicBezTo>
                <a:cubicBezTo>
                  <a:pt x="102" y="47"/>
                  <a:pt x="102" y="47"/>
                  <a:pt x="102" y="47"/>
                </a:cubicBezTo>
                <a:cubicBezTo>
                  <a:pt x="78" y="6"/>
                  <a:pt x="78" y="6"/>
                  <a:pt x="78" y="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325B9A40-55FF-4AE1-BDB5-42DB16513400}"/>
              </a:ext>
            </a:extLst>
          </p:cNvPr>
          <p:cNvSpPr>
            <a:spLocks/>
          </p:cNvSpPr>
          <p:nvPr/>
        </p:nvSpPr>
        <p:spPr bwMode="auto">
          <a:xfrm>
            <a:off x="589622" y="1829180"/>
            <a:ext cx="1252538" cy="1108075"/>
          </a:xfrm>
          <a:custGeom>
            <a:avLst/>
            <a:gdLst>
              <a:gd name="T0" fmla="*/ 204 w 789"/>
              <a:gd name="T1" fmla="*/ 0 h 698"/>
              <a:gd name="T2" fmla="*/ 598 w 789"/>
              <a:gd name="T3" fmla="*/ 0 h 698"/>
              <a:gd name="T4" fmla="*/ 789 w 789"/>
              <a:gd name="T5" fmla="*/ 349 h 698"/>
              <a:gd name="T6" fmla="*/ 598 w 789"/>
              <a:gd name="T7" fmla="*/ 698 h 698"/>
              <a:gd name="T8" fmla="*/ 204 w 789"/>
              <a:gd name="T9" fmla="*/ 698 h 698"/>
              <a:gd name="T10" fmla="*/ 0 w 789"/>
              <a:gd name="T11" fmla="*/ 349 h 698"/>
              <a:gd name="T12" fmla="*/ 204 w 789"/>
              <a:gd name="T13" fmla="*/ 0 h 698"/>
              <a:gd name="T14" fmla="*/ 204 w 789"/>
              <a:gd name="T15" fmla="*/ 0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89" h="698">
                <a:moveTo>
                  <a:pt x="204" y="0"/>
                </a:moveTo>
                <a:lnTo>
                  <a:pt x="598" y="0"/>
                </a:lnTo>
                <a:lnTo>
                  <a:pt x="789" y="349"/>
                </a:lnTo>
                <a:lnTo>
                  <a:pt x="598" y="698"/>
                </a:lnTo>
                <a:lnTo>
                  <a:pt x="204" y="698"/>
                </a:lnTo>
                <a:lnTo>
                  <a:pt x="0" y="349"/>
                </a:lnTo>
                <a:lnTo>
                  <a:pt x="204" y="0"/>
                </a:lnTo>
                <a:lnTo>
                  <a:pt x="204" y="0"/>
                </a:lnTo>
                <a:close/>
              </a:path>
            </a:pathLst>
          </a:custGeom>
          <a:solidFill>
            <a:srgbClr val="00B05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28" descr="Результат пошуку зображень за запитом &quot;transparent ecology icon&quot;">
            <a:extLst>
              <a:ext uri="{FF2B5EF4-FFF2-40B4-BE49-F238E27FC236}">
                <a16:creationId xmlns:a16="http://schemas.microsoft.com/office/drawing/2014/main" id="{25C6D161-C6CC-4545-A62F-7EA7104D5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1" y="1962920"/>
            <a:ext cx="836612" cy="76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CF0355C-1DE4-4D1D-899C-A64EFEE43DE4}"/>
              </a:ext>
            </a:extLst>
          </p:cNvPr>
          <p:cNvSpPr/>
          <p:nvPr/>
        </p:nvSpPr>
        <p:spPr>
          <a:xfrm>
            <a:off x="1347778" y="4650075"/>
            <a:ext cx="102250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uk-U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Напрям 4.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uk-U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Збереження біологічного та відновлення ландшафтного розмаїття області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B8E2D00-E596-4102-B67F-A486550EC1DB}"/>
              </a:ext>
            </a:extLst>
          </p:cNvPr>
          <p:cNvSpPr/>
          <p:nvPr/>
        </p:nvSpPr>
        <p:spPr>
          <a:xfrm>
            <a:off x="161870" y="5754804"/>
            <a:ext cx="10472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uk-U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Напрям 4.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Екологічний моніторинг та інформування </a:t>
            </a:r>
          </a:p>
        </p:txBody>
      </p:sp>
      <p:sp>
        <p:nvSpPr>
          <p:cNvPr id="22" name="Параллелограмм 21">
            <a:extLst>
              <a:ext uri="{FF2B5EF4-FFF2-40B4-BE49-F238E27FC236}">
                <a16:creationId xmlns:a16="http://schemas.microsoft.com/office/drawing/2014/main" id="{C7EB1BCB-1A1A-42C9-BFB7-5A38B6DCDCCD}"/>
              </a:ext>
            </a:extLst>
          </p:cNvPr>
          <p:cNvSpPr/>
          <p:nvPr/>
        </p:nvSpPr>
        <p:spPr>
          <a:xfrm>
            <a:off x="2910334" y="1070945"/>
            <a:ext cx="7620015" cy="585018"/>
          </a:xfrm>
          <a:prstGeom prst="parallelogram">
            <a:avLst/>
          </a:prstGeom>
          <a:solidFill>
            <a:schemeClr val="bg2">
              <a:alpha val="2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5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9CAB38-91EA-4397-ACE4-9DC14696B2F1}"/>
              </a:ext>
            </a:extLst>
          </p:cNvPr>
          <p:cNvSpPr txBox="1"/>
          <p:nvPr/>
        </p:nvSpPr>
        <p:spPr>
          <a:xfrm>
            <a:off x="2492478" y="940590"/>
            <a:ext cx="8524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 проєктів – 1,92</a:t>
            </a:r>
            <a:r>
              <a:rPr lang="uk-UA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млрд грн</a:t>
            </a:r>
            <a:endParaRPr lang="uk-UA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8D8D5210-D0AA-4F99-AE74-C265780DE12D}"/>
              </a:ext>
            </a:extLst>
          </p:cNvPr>
          <p:cNvSpPr>
            <a:spLocks/>
          </p:cNvSpPr>
          <p:nvPr/>
        </p:nvSpPr>
        <p:spPr bwMode="auto">
          <a:xfrm>
            <a:off x="462594" y="3571737"/>
            <a:ext cx="1520239" cy="1243152"/>
          </a:xfrm>
          <a:custGeom>
            <a:avLst/>
            <a:gdLst>
              <a:gd name="T0" fmla="*/ 89 w 369"/>
              <a:gd name="T1" fmla="*/ 0 h 323"/>
              <a:gd name="T2" fmla="*/ 280 w 369"/>
              <a:gd name="T3" fmla="*/ 0 h 323"/>
              <a:gd name="T4" fmla="*/ 369 w 369"/>
              <a:gd name="T5" fmla="*/ 155 h 323"/>
              <a:gd name="T6" fmla="*/ 280 w 369"/>
              <a:gd name="T7" fmla="*/ 323 h 323"/>
              <a:gd name="T8" fmla="*/ 89 w 369"/>
              <a:gd name="T9" fmla="*/ 323 h 323"/>
              <a:gd name="T10" fmla="*/ 0 w 369"/>
              <a:gd name="T11" fmla="*/ 155 h 323"/>
              <a:gd name="T12" fmla="*/ 89 w 369"/>
              <a:gd name="T13" fmla="*/ 0 h 323"/>
              <a:gd name="T14" fmla="*/ 89 w 369"/>
              <a:gd name="T15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9" h="323">
                <a:moveTo>
                  <a:pt x="89" y="0"/>
                </a:moveTo>
                <a:lnTo>
                  <a:pt x="280" y="0"/>
                </a:lnTo>
                <a:lnTo>
                  <a:pt x="369" y="155"/>
                </a:lnTo>
                <a:lnTo>
                  <a:pt x="280" y="323"/>
                </a:lnTo>
                <a:lnTo>
                  <a:pt x="89" y="323"/>
                </a:lnTo>
                <a:lnTo>
                  <a:pt x="0" y="155"/>
                </a:lnTo>
                <a:lnTo>
                  <a:pt x="89" y="0"/>
                </a:lnTo>
                <a:lnTo>
                  <a:pt x="89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B11732-A875-4F76-9043-5C0950E6B928}"/>
              </a:ext>
            </a:extLst>
          </p:cNvPr>
          <p:cNvSpPr txBox="1"/>
          <p:nvPr/>
        </p:nvSpPr>
        <p:spPr>
          <a:xfrm>
            <a:off x="761780" y="3716732"/>
            <a:ext cx="8964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</a:p>
        </p:txBody>
      </p:sp>
      <p:sp>
        <p:nvSpPr>
          <p:cNvPr id="26" name="Параллелограмм 25">
            <a:extLst>
              <a:ext uri="{FF2B5EF4-FFF2-40B4-BE49-F238E27FC236}">
                <a16:creationId xmlns:a16="http://schemas.microsoft.com/office/drawing/2014/main" id="{C7EB1BCB-1A1A-42C9-BFB7-5A38B6DCDCCD}"/>
              </a:ext>
            </a:extLst>
          </p:cNvPr>
          <p:cNvSpPr/>
          <p:nvPr/>
        </p:nvSpPr>
        <p:spPr>
          <a:xfrm>
            <a:off x="6729376" y="2592171"/>
            <a:ext cx="4419600" cy="585018"/>
          </a:xfrm>
          <a:prstGeom prst="parallelogram">
            <a:avLst/>
          </a:prstGeom>
          <a:solidFill>
            <a:schemeClr val="bg2">
              <a:alpha val="2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5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9CAB38-91EA-4397-ACE4-9DC14696B2F1}"/>
              </a:ext>
            </a:extLst>
          </p:cNvPr>
          <p:cNvSpPr txBox="1"/>
          <p:nvPr/>
        </p:nvSpPr>
        <p:spPr>
          <a:xfrm>
            <a:off x="6534121" y="2636032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проєкти – 962</a:t>
            </a:r>
            <a:r>
              <a:rPr lang="uk-UA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млн грн</a:t>
            </a:r>
            <a:endParaRPr lang="uk-UA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араллелограмм 27">
            <a:extLst>
              <a:ext uri="{FF2B5EF4-FFF2-40B4-BE49-F238E27FC236}">
                <a16:creationId xmlns:a16="http://schemas.microsoft.com/office/drawing/2014/main" id="{C7EB1BCB-1A1A-42C9-BFB7-5A38B6DCDCCD}"/>
              </a:ext>
            </a:extLst>
          </p:cNvPr>
          <p:cNvSpPr/>
          <p:nvPr/>
        </p:nvSpPr>
        <p:spPr>
          <a:xfrm>
            <a:off x="6753191" y="4187617"/>
            <a:ext cx="4853001" cy="498683"/>
          </a:xfrm>
          <a:prstGeom prst="parallelogram">
            <a:avLst/>
          </a:prstGeom>
          <a:solidFill>
            <a:schemeClr val="bg2">
              <a:alpha val="2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5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9CAB38-91EA-4397-ACE4-9DC14696B2F1}"/>
              </a:ext>
            </a:extLst>
          </p:cNvPr>
          <p:cNvSpPr txBox="1"/>
          <p:nvPr/>
        </p:nvSpPr>
        <p:spPr>
          <a:xfrm>
            <a:off x="6634137" y="4188615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проєкти – 950</a:t>
            </a:r>
            <a:r>
              <a:rPr lang="uk-UA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млн грн</a:t>
            </a:r>
            <a:endParaRPr lang="uk-UA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араллелограмм 30">
            <a:extLst>
              <a:ext uri="{FF2B5EF4-FFF2-40B4-BE49-F238E27FC236}">
                <a16:creationId xmlns:a16="http://schemas.microsoft.com/office/drawing/2014/main" id="{C7EB1BCB-1A1A-42C9-BFB7-5A38B6DCDCCD}"/>
              </a:ext>
            </a:extLst>
          </p:cNvPr>
          <p:cNvSpPr/>
          <p:nvPr/>
        </p:nvSpPr>
        <p:spPr>
          <a:xfrm>
            <a:off x="7796186" y="5125830"/>
            <a:ext cx="3995750" cy="498683"/>
          </a:xfrm>
          <a:prstGeom prst="parallelogram">
            <a:avLst/>
          </a:prstGeom>
          <a:solidFill>
            <a:schemeClr val="bg2">
              <a:alpha val="2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5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D9CAB38-91EA-4397-ACE4-9DC14696B2F1}"/>
              </a:ext>
            </a:extLst>
          </p:cNvPr>
          <p:cNvSpPr txBox="1"/>
          <p:nvPr/>
        </p:nvSpPr>
        <p:spPr>
          <a:xfrm>
            <a:off x="7748577" y="5126821"/>
            <a:ext cx="4129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проєкт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6,5</a:t>
            </a:r>
            <a:r>
              <a:rPr lang="uk-UA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млн грн</a:t>
            </a:r>
            <a:endParaRPr lang="uk-UA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8D11A6B-8E06-4969-B3A5-74FAC7F4CD98}"/>
              </a:ext>
            </a:extLst>
          </p:cNvPr>
          <p:cNvSpPr/>
          <p:nvPr/>
        </p:nvSpPr>
        <p:spPr>
          <a:xfrm>
            <a:off x="1757357" y="1759417"/>
            <a:ext cx="10172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uk-U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Напрям 4.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uk-U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Охорона та раціональне використання водних ресурсів та зниження негативного впливу на атмосферу</a:t>
            </a:r>
            <a:endParaRPr lang="uk-UA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араллелограмм 41">
            <a:extLst>
              <a:ext uri="{FF2B5EF4-FFF2-40B4-BE49-F238E27FC236}">
                <a16:creationId xmlns:a16="http://schemas.microsoft.com/office/drawing/2014/main" id="{C7EB1BCB-1A1A-42C9-BFB7-5A38B6DCDCCD}"/>
              </a:ext>
            </a:extLst>
          </p:cNvPr>
          <p:cNvSpPr/>
          <p:nvPr/>
        </p:nvSpPr>
        <p:spPr>
          <a:xfrm>
            <a:off x="7367590" y="6215056"/>
            <a:ext cx="4419600" cy="442912"/>
          </a:xfrm>
          <a:prstGeom prst="parallelogram">
            <a:avLst/>
          </a:prstGeom>
          <a:solidFill>
            <a:schemeClr val="bg2">
              <a:alpha val="2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5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9CAB38-91EA-4397-ACE4-9DC14696B2F1}"/>
              </a:ext>
            </a:extLst>
          </p:cNvPr>
          <p:cNvSpPr txBox="1"/>
          <p:nvPr/>
        </p:nvSpPr>
        <p:spPr>
          <a:xfrm>
            <a:off x="7134264" y="6177612"/>
            <a:ext cx="4886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проєкти – 3,75 </a:t>
            </a:r>
            <a:r>
              <a:rPr lang="uk-UA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 грн</a:t>
            </a:r>
            <a:endParaRPr lang="uk-UA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560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Овал 73">
            <a:extLst>
              <a:ext uri="{FF2B5EF4-FFF2-40B4-BE49-F238E27FC236}">
                <a16:creationId xmlns:a16="http://schemas.microsoft.com/office/drawing/2014/main" id="{8C75D8C5-74F7-4325-B574-CD713F8A0D99}"/>
              </a:ext>
            </a:extLst>
          </p:cNvPr>
          <p:cNvSpPr/>
          <p:nvPr/>
        </p:nvSpPr>
        <p:spPr>
          <a:xfrm>
            <a:off x="151228" y="1843088"/>
            <a:ext cx="3612108" cy="3942335"/>
          </a:xfrm>
          <a:prstGeom prst="ellipse">
            <a:avLst/>
          </a:prstGeom>
          <a:noFill/>
          <a:ln w="349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83861D-F7AB-4588-9472-73802C774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84" t="46198" r="5776" b="28795"/>
          <a:stretch/>
        </p:blipFill>
        <p:spPr>
          <a:xfrm>
            <a:off x="2072636" y="-1"/>
            <a:ext cx="10112041" cy="9010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29ADD7-B1B7-4CD5-8732-C781AA069EFD}"/>
              </a:ext>
            </a:extLst>
          </p:cNvPr>
          <p:cNvSpPr txBox="1"/>
          <p:nvPr/>
        </p:nvSpPr>
        <p:spPr>
          <a:xfrm>
            <a:off x="1177444" y="138206"/>
            <a:ext cx="10756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ДЖЕРЕЛА ФІНАНСУВАННЯ</a:t>
            </a:r>
            <a:endParaRPr lang="en-US" sz="4000" b="1" u="sng" spc="-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80F87417-3003-4FE7-BA88-0C91B669C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6" y="10263"/>
            <a:ext cx="1125227" cy="112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Соединитель: уступ 9">
            <a:extLst>
              <a:ext uri="{FF2B5EF4-FFF2-40B4-BE49-F238E27FC236}">
                <a16:creationId xmlns:a16="http://schemas.microsoft.com/office/drawing/2014/main" id="{3E1B54EE-FD93-4F56-9D1F-60D2AC05D089}"/>
              </a:ext>
            </a:extLst>
          </p:cNvPr>
          <p:cNvCxnSpPr>
            <a:cxnSpLocks/>
          </p:cNvCxnSpPr>
          <p:nvPr/>
        </p:nvCxnSpPr>
        <p:spPr>
          <a:xfrm rot="16200000" flipH="1">
            <a:off x="7476121" y="-1763823"/>
            <a:ext cx="347038" cy="8722412"/>
          </a:xfrm>
          <a:prstGeom prst="bentConnector2">
            <a:avLst/>
          </a:prstGeom>
          <a:ln w="476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: уступ 34">
            <a:extLst>
              <a:ext uri="{FF2B5EF4-FFF2-40B4-BE49-F238E27FC236}">
                <a16:creationId xmlns:a16="http://schemas.microsoft.com/office/drawing/2014/main" id="{638E8B1D-B2CD-44CA-9015-0ED7367F5C86}"/>
              </a:ext>
            </a:extLst>
          </p:cNvPr>
          <p:cNvCxnSpPr>
            <a:cxnSpLocks/>
          </p:cNvCxnSpPr>
          <p:nvPr/>
        </p:nvCxnSpPr>
        <p:spPr>
          <a:xfrm>
            <a:off x="3919662" y="3622197"/>
            <a:ext cx="7862630" cy="264074"/>
          </a:xfrm>
          <a:prstGeom prst="bentConnector3">
            <a:avLst>
              <a:gd name="adj1" fmla="val 1058"/>
            </a:avLst>
          </a:prstGeom>
          <a:ln w="476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: уступ 38">
            <a:extLst>
              <a:ext uri="{FF2B5EF4-FFF2-40B4-BE49-F238E27FC236}">
                <a16:creationId xmlns:a16="http://schemas.microsoft.com/office/drawing/2014/main" id="{8FD8FC92-AED3-413F-8F4F-A71B2E362235}"/>
              </a:ext>
            </a:extLst>
          </p:cNvPr>
          <p:cNvCxnSpPr>
            <a:cxnSpLocks/>
          </p:cNvCxnSpPr>
          <p:nvPr/>
        </p:nvCxnSpPr>
        <p:spPr>
          <a:xfrm>
            <a:off x="3652703" y="4855327"/>
            <a:ext cx="8343219" cy="363328"/>
          </a:xfrm>
          <a:prstGeom prst="bentConnector3">
            <a:avLst>
              <a:gd name="adj1" fmla="val 681"/>
            </a:avLst>
          </a:prstGeom>
          <a:ln w="476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: уступ 39">
            <a:extLst>
              <a:ext uri="{FF2B5EF4-FFF2-40B4-BE49-F238E27FC236}">
                <a16:creationId xmlns:a16="http://schemas.microsoft.com/office/drawing/2014/main" id="{284D5E88-617E-41DA-933B-EAC02411FE3C}"/>
              </a:ext>
            </a:extLst>
          </p:cNvPr>
          <p:cNvCxnSpPr>
            <a:cxnSpLocks/>
          </p:cNvCxnSpPr>
          <p:nvPr/>
        </p:nvCxnSpPr>
        <p:spPr>
          <a:xfrm>
            <a:off x="2612320" y="5983832"/>
            <a:ext cx="9149245" cy="173403"/>
          </a:xfrm>
          <a:prstGeom prst="bentConnector3">
            <a:avLst>
              <a:gd name="adj1" fmla="val 723"/>
            </a:avLst>
          </a:prstGeom>
          <a:ln w="476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26C260A5-24F9-4566-927E-B8D5976843DB}"/>
              </a:ext>
            </a:extLst>
          </p:cNvPr>
          <p:cNvSpPr/>
          <p:nvPr/>
        </p:nvSpPr>
        <p:spPr>
          <a:xfrm>
            <a:off x="3602337" y="1295877"/>
            <a:ext cx="79398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Державний бюджет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України, зокрема ДФРР,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галузеві державні цільові програми, субвенції, інші трансферти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670889A5-367E-4C86-838D-C5CC883C954E}"/>
              </a:ext>
            </a:extLst>
          </p:cNvPr>
          <p:cNvSpPr/>
          <p:nvPr/>
        </p:nvSpPr>
        <p:spPr>
          <a:xfrm>
            <a:off x="4180387" y="3281386"/>
            <a:ext cx="5386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Місцеві бюджети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B59ECEAD-DD74-4E50-B0AF-6B291D67636B}"/>
              </a:ext>
            </a:extLst>
          </p:cNvPr>
          <p:cNvSpPr/>
          <p:nvPr/>
        </p:nvSpPr>
        <p:spPr>
          <a:xfrm>
            <a:off x="3929713" y="4324217"/>
            <a:ext cx="78626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spc="-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Міжнародна технічна допомога </a:t>
            </a:r>
            <a:r>
              <a:rPr lang="uk-UA" sz="28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організацій, зокрема </a:t>
            </a:r>
            <a:r>
              <a:rPr lang="uk-UA" sz="2800" b="1" spc="-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технічна допомога </a:t>
            </a:r>
            <a:r>
              <a:rPr lang="uk-UA" sz="28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ЄС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8F9C7EF9-4EA4-408E-90BF-707B017F0DE0}"/>
              </a:ext>
            </a:extLst>
          </p:cNvPr>
          <p:cNvSpPr/>
          <p:nvPr/>
        </p:nvSpPr>
        <p:spPr>
          <a:xfrm>
            <a:off x="3201924" y="5587826"/>
            <a:ext cx="6840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Інвестиції,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власні кошти підприємств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money-coin-clip-art-coins-stack-png-clipart-picture.jpg"/>
          <p:cNvPicPr>
            <a:picLocks noChangeAspect="1"/>
          </p:cNvPicPr>
          <p:nvPr/>
        </p:nvPicPr>
        <p:blipFill>
          <a:blip r:embed="rId4">
            <a:lum bright="3000" contrast="19000"/>
          </a:blip>
          <a:stretch>
            <a:fillRect/>
          </a:stretch>
        </p:blipFill>
        <p:spPr>
          <a:xfrm>
            <a:off x="896441" y="2371723"/>
            <a:ext cx="2140564" cy="2635570"/>
          </a:xfrm>
          <a:prstGeom prst="rect">
            <a:avLst/>
          </a:prstGeom>
        </p:spPr>
      </p:pic>
      <p:sp>
        <p:nvSpPr>
          <p:cNvPr id="27" name="Овал 26">
            <a:extLst>
              <a:ext uri="{FF2B5EF4-FFF2-40B4-BE49-F238E27FC236}">
                <a16:creationId xmlns:a16="http://schemas.microsoft.com/office/drawing/2014/main" id="{B8F62E3A-CA38-4249-9FEB-E18E7E482D81}"/>
              </a:ext>
            </a:extLst>
          </p:cNvPr>
          <p:cNvSpPr/>
          <p:nvPr/>
        </p:nvSpPr>
        <p:spPr>
          <a:xfrm>
            <a:off x="2648638" y="1701783"/>
            <a:ext cx="800100" cy="825757"/>
          </a:xfrm>
          <a:prstGeom prst="ellipse">
            <a:avLst/>
          </a:prstGeom>
          <a:solidFill>
            <a:srgbClr val="0070C0">
              <a:alpha val="83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7497CF56-1F1E-4796-B0F7-AFCA19BB86CB}"/>
              </a:ext>
            </a:extLst>
          </p:cNvPr>
          <p:cNvSpPr/>
          <p:nvPr/>
        </p:nvSpPr>
        <p:spPr>
          <a:xfrm>
            <a:off x="2871953" y="4499037"/>
            <a:ext cx="800100" cy="75320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34C5F90-F4BC-4AED-9568-6B74769E1D62}"/>
              </a:ext>
            </a:extLst>
          </p:cNvPr>
          <p:cNvSpPr/>
          <p:nvPr/>
        </p:nvSpPr>
        <p:spPr>
          <a:xfrm>
            <a:off x="3211619" y="3133801"/>
            <a:ext cx="800100" cy="753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4032BE3-056F-4799-829F-56F6DA5759BF}"/>
              </a:ext>
            </a:extLst>
          </p:cNvPr>
          <p:cNvSpPr/>
          <p:nvPr/>
        </p:nvSpPr>
        <p:spPr>
          <a:xfrm>
            <a:off x="1981011" y="5342558"/>
            <a:ext cx="800100" cy="75320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40177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01E6205-2CCC-4A27-8F66-ADDF79D261B8}"/>
              </a:ext>
            </a:extLst>
          </p:cNvPr>
          <p:cNvGrpSpPr/>
          <p:nvPr/>
        </p:nvGrpSpPr>
        <p:grpSpPr>
          <a:xfrm>
            <a:off x="140678" y="0"/>
            <a:ext cx="12051322" cy="6858000"/>
            <a:chOff x="31387" y="7044"/>
            <a:chExt cx="12051322" cy="6858000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E04B82D7-4830-4D1F-AAF8-C72061829A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284" t="46198" r="5776" b="28795"/>
            <a:stretch/>
          </p:blipFill>
          <p:spPr>
            <a:xfrm>
              <a:off x="1555607" y="7044"/>
              <a:ext cx="10527101" cy="942626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3785419" y="929950"/>
              <a:ext cx="18551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 smtClean="0">
                  <a:latin typeface="Arial" pitchFamily="34" charset="0"/>
                  <a:cs typeface="Arial" pitchFamily="34" charset="0"/>
                </a:rPr>
                <a:t>РОБОЧІ</a:t>
              </a:r>
              <a:r>
                <a:rPr lang="uk-UA" sz="2400" b="1" dirty="0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uk-UA" sz="2400" b="1" dirty="0" smtClean="0">
                  <a:latin typeface="Arial" pitchFamily="34" charset="0"/>
                  <a:cs typeface="Arial" pitchFamily="34" charset="0"/>
                </a:rPr>
              </a:br>
              <a:r>
                <a:rPr lang="uk-UA" sz="2800" b="1" dirty="0" smtClean="0">
                  <a:latin typeface="Arial" pitchFamily="34" charset="0"/>
                  <a:cs typeface="Arial" pitchFamily="34" charset="0"/>
                </a:rPr>
                <a:t>ГРУПИ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011705" y="4632703"/>
              <a:ext cx="3071004" cy="167738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5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&gt;</a:t>
              </a:r>
              <a:r>
                <a:rPr lang="uk-UA" sz="3500" b="1" dirty="0" smtClean="0">
                  <a:latin typeface="Arial" panose="020B0604020202020204" pitchFamily="34" charset="0"/>
                  <a:ea typeface="Roboto Condensed Light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uk-UA" sz="35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Roboto Condensed Light" panose="02000000000000000000" pitchFamily="2" charset="0"/>
                  <a:cs typeface="Arial" panose="020B0604020202020204" pitchFamily="34" charset="0"/>
                </a:rPr>
                <a:t>4 тис. </a:t>
              </a:r>
              <a:r>
                <a:rPr lang="uk-UA" sz="2800" b="1" dirty="0" smtClean="0">
                  <a:latin typeface="Arial" panose="020B0604020202020204" pitchFamily="34" charset="0"/>
                  <a:ea typeface="Roboto Condensed Light" panose="02000000000000000000" pitchFamily="2" charset="0"/>
                  <a:cs typeface="Arial" panose="020B0604020202020204" pitchFamily="34" charset="0"/>
                </a:rPr>
                <a:t>анкет</a:t>
              </a:r>
            </a:p>
            <a:p>
              <a:pPr algn="ctr"/>
              <a:endParaRPr lang="uk-UA" sz="800" b="1" dirty="0" smtClean="0"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endParaRPr>
            </a:p>
            <a:p>
              <a:pPr algn="ctr"/>
              <a:r>
                <a:rPr lang="uk-UA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Roboto Condensed Light" panose="02000000000000000000" pitchFamily="2" charset="0"/>
                  <a:cs typeface="Arial" panose="020B0604020202020204" pitchFamily="34" charset="0"/>
                </a:rPr>
                <a:t>+</a:t>
              </a:r>
              <a:r>
                <a:rPr lang="uk-UA" sz="3200" b="1" dirty="0" smtClean="0">
                  <a:latin typeface="Arial" panose="020B0604020202020204" pitchFamily="34" charset="0"/>
                  <a:ea typeface="Roboto Condensed Light" panose="02000000000000000000" pitchFamily="2" charset="0"/>
                  <a:cs typeface="Arial" panose="020B0604020202020204" pitchFamily="34" charset="0"/>
                </a:rPr>
                <a:t> інтерактивне</a:t>
              </a:r>
            </a:p>
            <a:p>
              <a:pPr algn="ctr"/>
              <a:r>
                <a:rPr lang="uk-UA" sz="2800" b="1" dirty="0" smtClean="0">
                  <a:latin typeface="Arial" panose="020B0604020202020204" pitchFamily="34" charset="0"/>
                  <a:ea typeface="Roboto Condensed Light" panose="02000000000000000000" pitchFamily="2" charset="0"/>
                  <a:cs typeface="Arial" panose="020B0604020202020204" pitchFamily="34" charset="0"/>
                </a:rPr>
                <a:t>опитування</a:t>
              </a:r>
              <a:endParaRPr lang="en-US" sz="2800" b="1" dirty="0"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549637" y="4602886"/>
              <a:ext cx="3640348" cy="226215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uk-UA" sz="2900" b="1" dirty="0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ДУ «Інститут регіональних досліджень</a:t>
              </a:r>
            </a:p>
            <a:p>
              <a:pPr algn="ctr"/>
              <a:r>
                <a:rPr lang="uk-UA" sz="2500" b="1" dirty="0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ім. М.І. Долішнього </a:t>
              </a:r>
              <a:br>
                <a:rPr lang="uk-UA" sz="2500" b="1" dirty="0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uk-UA" sz="2900" b="1" dirty="0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НАН України»</a:t>
              </a:r>
              <a:endParaRPr lang="en-US" sz="29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213871" y="924565"/>
              <a:ext cx="24930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 smtClean="0">
                  <a:latin typeface="Arial" pitchFamily="34" charset="0"/>
                  <a:cs typeface="Arial" pitchFamily="34" charset="0"/>
                </a:rPr>
                <a:t>НАУКОВІ</a:t>
              </a:r>
              <a:r>
                <a:rPr lang="uk-UA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sz="2800" b="1" dirty="0" smtClean="0">
                  <a:latin typeface="Arial" pitchFamily="34" charset="0"/>
                  <a:cs typeface="Arial" pitchFamily="34" charset="0"/>
                </a:rPr>
                <a:t>УСТАНОВИ</a:t>
              </a:r>
              <a:endParaRPr lang="uk-UA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657467" y="122505"/>
              <a:ext cx="101639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УЧАСНИКИ РОЗРОБКИ СТРАТЕГІЇ</a:t>
              </a:r>
              <a:endParaRPr lang="en-US" sz="40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BB300DCB-0A1C-44A6-8C4C-6A9A2688FD21}"/>
                </a:ext>
              </a:extLst>
            </p:cNvPr>
            <p:cNvGrpSpPr/>
            <p:nvPr/>
          </p:nvGrpSpPr>
          <p:grpSpPr>
            <a:xfrm>
              <a:off x="173177" y="1848976"/>
              <a:ext cx="11586414" cy="2886706"/>
              <a:chOff x="-367549" y="1907041"/>
              <a:chExt cx="12420600" cy="3288797"/>
            </a:xfrm>
          </p:grpSpPr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-367549" y="5044287"/>
                <a:ext cx="12420600" cy="69889"/>
              </a:xfrm>
              <a:custGeom>
                <a:avLst/>
                <a:gdLst>
                  <a:gd name="T0" fmla="*/ 1521 w 1521"/>
                  <a:gd name="T1" fmla="*/ 7 h 14"/>
                  <a:gd name="T2" fmla="*/ 1515 w 1521"/>
                  <a:gd name="T3" fmla="*/ 14 h 14"/>
                  <a:gd name="T4" fmla="*/ 7 w 1521"/>
                  <a:gd name="T5" fmla="*/ 14 h 14"/>
                  <a:gd name="T6" fmla="*/ 0 w 1521"/>
                  <a:gd name="T7" fmla="*/ 7 h 14"/>
                  <a:gd name="T8" fmla="*/ 7 w 1521"/>
                  <a:gd name="T9" fmla="*/ 0 h 14"/>
                  <a:gd name="T10" fmla="*/ 1515 w 1521"/>
                  <a:gd name="T11" fmla="*/ 0 h 14"/>
                  <a:gd name="T12" fmla="*/ 1521 w 1521"/>
                  <a:gd name="T13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1" h="14">
                    <a:moveTo>
                      <a:pt x="1521" y="7"/>
                    </a:moveTo>
                    <a:cubicBezTo>
                      <a:pt x="1521" y="11"/>
                      <a:pt x="1518" y="14"/>
                      <a:pt x="1515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515" y="0"/>
                      <a:pt x="1515" y="0"/>
                      <a:pt x="1515" y="0"/>
                    </a:cubicBezTo>
                    <a:cubicBezTo>
                      <a:pt x="1518" y="0"/>
                      <a:pt x="1521" y="3"/>
                      <a:pt x="1521" y="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uk-UA" dirty="0" smtClean="0"/>
                  <a:t>                 </a:t>
                </a:r>
                <a:endParaRPr lang="en-US" dirty="0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4498825" y="4446090"/>
                <a:ext cx="181786" cy="714983"/>
                <a:chOff x="5050163" y="3305226"/>
                <a:chExt cx="100976" cy="672770"/>
              </a:xfrm>
              <a:solidFill>
                <a:schemeClr val="accent2"/>
              </a:solidFill>
            </p:grpSpPr>
            <p:sp>
              <p:nvSpPr>
                <p:cNvPr id="12" name="Freeform 10"/>
                <p:cNvSpPr>
                  <a:spLocks/>
                </p:cNvSpPr>
                <p:nvPr/>
              </p:nvSpPr>
              <p:spPr bwMode="auto">
                <a:xfrm>
                  <a:off x="5076934" y="3305226"/>
                  <a:ext cx="38227" cy="537570"/>
                </a:xfrm>
                <a:custGeom>
                  <a:avLst/>
                  <a:gdLst>
                    <a:gd name="T0" fmla="*/ 2 w 4"/>
                    <a:gd name="T1" fmla="*/ 299 h 299"/>
                    <a:gd name="T2" fmla="*/ 0 w 4"/>
                    <a:gd name="T3" fmla="*/ 297 h 299"/>
                    <a:gd name="T4" fmla="*/ 0 w 4"/>
                    <a:gd name="T5" fmla="*/ 2 h 299"/>
                    <a:gd name="T6" fmla="*/ 2 w 4"/>
                    <a:gd name="T7" fmla="*/ 0 h 299"/>
                    <a:gd name="T8" fmla="*/ 4 w 4"/>
                    <a:gd name="T9" fmla="*/ 2 h 299"/>
                    <a:gd name="T10" fmla="*/ 4 w 4"/>
                    <a:gd name="T11" fmla="*/ 297 h 299"/>
                    <a:gd name="T12" fmla="*/ 2 w 4"/>
                    <a:gd name="T13" fmla="*/ 299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99">
                      <a:moveTo>
                        <a:pt x="2" y="299"/>
                      </a:moveTo>
                      <a:cubicBezTo>
                        <a:pt x="1" y="299"/>
                        <a:pt x="0" y="298"/>
                        <a:pt x="0" y="297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2"/>
                      </a:cubicBezTo>
                      <a:cubicBezTo>
                        <a:pt x="4" y="297"/>
                        <a:pt x="4" y="297"/>
                        <a:pt x="4" y="297"/>
                      </a:cubicBezTo>
                      <a:cubicBezTo>
                        <a:pt x="4" y="298"/>
                        <a:pt x="3" y="299"/>
                        <a:pt x="2" y="2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31"/>
                <p:cNvSpPr>
                  <a:spLocks noEditPoints="1"/>
                </p:cNvSpPr>
                <p:nvPr/>
              </p:nvSpPr>
              <p:spPr bwMode="auto">
                <a:xfrm>
                  <a:off x="5050163" y="3810268"/>
                  <a:ext cx="100976" cy="167728"/>
                </a:xfrm>
                <a:custGeom>
                  <a:avLst/>
                  <a:gdLst>
                    <a:gd name="T0" fmla="*/ 13 w 26"/>
                    <a:gd name="T1" fmla="*/ 0 h 26"/>
                    <a:gd name="T2" fmla="*/ 0 w 26"/>
                    <a:gd name="T3" fmla="*/ 13 h 26"/>
                    <a:gd name="T4" fmla="*/ 13 w 26"/>
                    <a:gd name="T5" fmla="*/ 26 h 26"/>
                    <a:gd name="T6" fmla="*/ 26 w 26"/>
                    <a:gd name="T7" fmla="*/ 13 h 26"/>
                    <a:gd name="T8" fmla="*/ 13 w 26"/>
                    <a:gd name="T9" fmla="*/ 0 h 26"/>
                    <a:gd name="T10" fmla="*/ 13 w 26"/>
                    <a:gd name="T11" fmla="*/ 20 h 26"/>
                    <a:gd name="T12" fmla="*/ 6 w 26"/>
                    <a:gd name="T13" fmla="*/ 13 h 26"/>
                    <a:gd name="T14" fmla="*/ 13 w 26"/>
                    <a:gd name="T15" fmla="*/ 6 h 26"/>
                    <a:gd name="T16" fmla="*/ 20 w 26"/>
                    <a:gd name="T17" fmla="*/ 13 h 26"/>
                    <a:gd name="T18" fmla="*/ 13 w 26"/>
                    <a:gd name="T19" fmla="*/ 2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" h="26">
                      <a:moveTo>
                        <a:pt x="13" y="0"/>
                      </a:moveTo>
                      <a:cubicBezTo>
                        <a:pt x="6" y="0"/>
                        <a:pt x="0" y="6"/>
                        <a:pt x="0" y="13"/>
                      </a:cubicBezTo>
                      <a:cubicBezTo>
                        <a:pt x="0" y="21"/>
                        <a:pt x="6" y="26"/>
                        <a:pt x="13" y="26"/>
                      </a:cubicBezTo>
                      <a:cubicBezTo>
                        <a:pt x="20" y="26"/>
                        <a:pt x="26" y="21"/>
                        <a:pt x="26" y="13"/>
                      </a:cubicBezTo>
                      <a:cubicBezTo>
                        <a:pt x="26" y="6"/>
                        <a:pt x="20" y="0"/>
                        <a:pt x="13" y="0"/>
                      </a:cubicBezTo>
                      <a:close/>
                      <a:moveTo>
                        <a:pt x="13" y="20"/>
                      </a:moveTo>
                      <a:cubicBezTo>
                        <a:pt x="9" y="20"/>
                        <a:pt x="6" y="17"/>
                        <a:pt x="6" y="13"/>
                      </a:cubicBezTo>
                      <a:cubicBezTo>
                        <a:pt x="6" y="9"/>
                        <a:pt x="9" y="6"/>
                        <a:pt x="13" y="6"/>
                      </a:cubicBezTo>
                      <a:cubicBezTo>
                        <a:pt x="17" y="6"/>
                        <a:pt x="20" y="9"/>
                        <a:pt x="20" y="13"/>
                      </a:cubicBezTo>
                      <a:cubicBezTo>
                        <a:pt x="20" y="17"/>
                        <a:pt x="17" y="20"/>
                        <a:pt x="13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7299986" y="4446087"/>
                <a:ext cx="171195" cy="749751"/>
                <a:chOff x="6597087" y="3342576"/>
                <a:chExt cx="119025" cy="676246"/>
              </a:xfrm>
              <a:solidFill>
                <a:schemeClr val="accent3"/>
              </a:solidFill>
            </p:grpSpPr>
            <p:sp>
              <p:nvSpPr>
                <p:cNvPr id="13" name="Freeform 11"/>
                <p:cNvSpPr>
                  <a:spLocks/>
                </p:cNvSpPr>
                <p:nvPr/>
              </p:nvSpPr>
              <p:spPr bwMode="auto">
                <a:xfrm>
                  <a:off x="6638563" y="3342576"/>
                  <a:ext cx="34075" cy="515284"/>
                </a:xfrm>
                <a:custGeom>
                  <a:avLst/>
                  <a:gdLst>
                    <a:gd name="T0" fmla="*/ 2 w 4"/>
                    <a:gd name="T1" fmla="*/ 299 h 299"/>
                    <a:gd name="T2" fmla="*/ 0 w 4"/>
                    <a:gd name="T3" fmla="*/ 297 h 299"/>
                    <a:gd name="T4" fmla="*/ 0 w 4"/>
                    <a:gd name="T5" fmla="*/ 2 h 299"/>
                    <a:gd name="T6" fmla="*/ 2 w 4"/>
                    <a:gd name="T7" fmla="*/ 0 h 299"/>
                    <a:gd name="T8" fmla="*/ 4 w 4"/>
                    <a:gd name="T9" fmla="*/ 2 h 299"/>
                    <a:gd name="T10" fmla="*/ 4 w 4"/>
                    <a:gd name="T11" fmla="*/ 297 h 299"/>
                    <a:gd name="T12" fmla="*/ 2 w 4"/>
                    <a:gd name="T13" fmla="*/ 299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99">
                      <a:moveTo>
                        <a:pt x="2" y="299"/>
                      </a:moveTo>
                      <a:cubicBezTo>
                        <a:pt x="1" y="299"/>
                        <a:pt x="0" y="298"/>
                        <a:pt x="0" y="297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2"/>
                      </a:cubicBezTo>
                      <a:cubicBezTo>
                        <a:pt x="4" y="297"/>
                        <a:pt x="4" y="297"/>
                        <a:pt x="4" y="297"/>
                      </a:cubicBezTo>
                      <a:cubicBezTo>
                        <a:pt x="4" y="298"/>
                        <a:pt x="3" y="299"/>
                        <a:pt x="2" y="2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32"/>
                <p:cNvSpPr>
                  <a:spLocks noEditPoints="1"/>
                </p:cNvSpPr>
                <p:nvPr/>
              </p:nvSpPr>
              <p:spPr bwMode="auto">
                <a:xfrm>
                  <a:off x="6597087" y="3844434"/>
                  <a:ext cx="119025" cy="174388"/>
                </a:xfrm>
                <a:custGeom>
                  <a:avLst/>
                  <a:gdLst>
                    <a:gd name="T0" fmla="*/ 13 w 26"/>
                    <a:gd name="T1" fmla="*/ 0 h 26"/>
                    <a:gd name="T2" fmla="*/ 0 w 26"/>
                    <a:gd name="T3" fmla="*/ 13 h 26"/>
                    <a:gd name="T4" fmla="*/ 13 w 26"/>
                    <a:gd name="T5" fmla="*/ 26 h 26"/>
                    <a:gd name="T6" fmla="*/ 26 w 26"/>
                    <a:gd name="T7" fmla="*/ 13 h 26"/>
                    <a:gd name="T8" fmla="*/ 13 w 26"/>
                    <a:gd name="T9" fmla="*/ 0 h 26"/>
                    <a:gd name="T10" fmla="*/ 13 w 26"/>
                    <a:gd name="T11" fmla="*/ 20 h 26"/>
                    <a:gd name="T12" fmla="*/ 6 w 26"/>
                    <a:gd name="T13" fmla="*/ 13 h 26"/>
                    <a:gd name="T14" fmla="*/ 13 w 26"/>
                    <a:gd name="T15" fmla="*/ 6 h 26"/>
                    <a:gd name="T16" fmla="*/ 20 w 26"/>
                    <a:gd name="T17" fmla="*/ 13 h 26"/>
                    <a:gd name="T18" fmla="*/ 13 w 26"/>
                    <a:gd name="T19" fmla="*/ 2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" h="26">
                      <a:moveTo>
                        <a:pt x="13" y="0"/>
                      </a:moveTo>
                      <a:cubicBezTo>
                        <a:pt x="6" y="0"/>
                        <a:pt x="0" y="6"/>
                        <a:pt x="0" y="13"/>
                      </a:cubicBezTo>
                      <a:cubicBezTo>
                        <a:pt x="0" y="21"/>
                        <a:pt x="6" y="26"/>
                        <a:pt x="13" y="26"/>
                      </a:cubicBezTo>
                      <a:cubicBezTo>
                        <a:pt x="20" y="26"/>
                        <a:pt x="26" y="21"/>
                        <a:pt x="26" y="13"/>
                      </a:cubicBezTo>
                      <a:cubicBezTo>
                        <a:pt x="26" y="6"/>
                        <a:pt x="20" y="0"/>
                        <a:pt x="13" y="0"/>
                      </a:cubicBezTo>
                      <a:close/>
                      <a:moveTo>
                        <a:pt x="13" y="20"/>
                      </a:moveTo>
                      <a:cubicBezTo>
                        <a:pt x="9" y="20"/>
                        <a:pt x="6" y="17"/>
                        <a:pt x="6" y="13"/>
                      </a:cubicBezTo>
                      <a:cubicBezTo>
                        <a:pt x="6" y="9"/>
                        <a:pt x="9" y="6"/>
                        <a:pt x="13" y="6"/>
                      </a:cubicBezTo>
                      <a:cubicBezTo>
                        <a:pt x="17" y="6"/>
                        <a:pt x="20" y="9"/>
                        <a:pt x="20" y="13"/>
                      </a:cubicBezTo>
                      <a:cubicBezTo>
                        <a:pt x="20" y="17"/>
                        <a:pt x="17" y="20"/>
                        <a:pt x="13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10195968" y="4378880"/>
                <a:ext cx="164299" cy="800155"/>
                <a:chOff x="8234999" y="3463605"/>
                <a:chExt cx="123157" cy="599790"/>
              </a:xfrm>
              <a:solidFill>
                <a:schemeClr val="accent4"/>
              </a:solidFill>
            </p:grpSpPr>
            <p:sp>
              <p:nvSpPr>
                <p:cNvPr id="14" name="Freeform 12"/>
                <p:cNvSpPr>
                  <a:spLocks/>
                </p:cNvSpPr>
                <p:nvPr/>
              </p:nvSpPr>
              <p:spPr bwMode="auto">
                <a:xfrm>
                  <a:off x="8277302" y="3463605"/>
                  <a:ext cx="36738" cy="478622"/>
                </a:xfrm>
                <a:custGeom>
                  <a:avLst/>
                  <a:gdLst>
                    <a:gd name="T0" fmla="*/ 2 w 4"/>
                    <a:gd name="T1" fmla="*/ 299 h 299"/>
                    <a:gd name="T2" fmla="*/ 0 w 4"/>
                    <a:gd name="T3" fmla="*/ 297 h 299"/>
                    <a:gd name="T4" fmla="*/ 0 w 4"/>
                    <a:gd name="T5" fmla="*/ 2 h 299"/>
                    <a:gd name="T6" fmla="*/ 2 w 4"/>
                    <a:gd name="T7" fmla="*/ 0 h 299"/>
                    <a:gd name="T8" fmla="*/ 4 w 4"/>
                    <a:gd name="T9" fmla="*/ 2 h 299"/>
                    <a:gd name="T10" fmla="*/ 4 w 4"/>
                    <a:gd name="T11" fmla="*/ 297 h 299"/>
                    <a:gd name="T12" fmla="*/ 2 w 4"/>
                    <a:gd name="T13" fmla="*/ 299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99">
                      <a:moveTo>
                        <a:pt x="2" y="299"/>
                      </a:moveTo>
                      <a:cubicBezTo>
                        <a:pt x="1" y="299"/>
                        <a:pt x="0" y="298"/>
                        <a:pt x="0" y="297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2"/>
                      </a:cubicBezTo>
                      <a:cubicBezTo>
                        <a:pt x="4" y="297"/>
                        <a:pt x="4" y="297"/>
                        <a:pt x="4" y="297"/>
                      </a:cubicBezTo>
                      <a:cubicBezTo>
                        <a:pt x="4" y="298"/>
                        <a:pt x="3" y="299"/>
                        <a:pt x="2" y="2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33"/>
                <p:cNvSpPr>
                  <a:spLocks noEditPoints="1"/>
                </p:cNvSpPr>
                <p:nvPr/>
              </p:nvSpPr>
              <p:spPr bwMode="auto">
                <a:xfrm>
                  <a:off x="8234999" y="3916116"/>
                  <a:ext cx="123157" cy="147279"/>
                </a:xfrm>
                <a:custGeom>
                  <a:avLst/>
                  <a:gdLst>
                    <a:gd name="T0" fmla="*/ 13 w 26"/>
                    <a:gd name="T1" fmla="*/ 0 h 26"/>
                    <a:gd name="T2" fmla="*/ 0 w 26"/>
                    <a:gd name="T3" fmla="*/ 13 h 26"/>
                    <a:gd name="T4" fmla="*/ 13 w 26"/>
                    <a:gd name="T5" fmla="*/ 26 h 26"/>
                    <a:gd name="T6" fmla="*/ 26 w 26"/>
                    <a:gd name="T7" fmla="*/ 13 h 26"/>
                    <a:gd name="T8" fmla="*/ 13 w 26"/>
                    <a:gd name="T9" fmla="*/ 0 h 26"/>
                    <a:gd name="T10" fmla="*/ 13 w 26"/>
                    <a:gd name="T11" fmla="*/ 20 h 26"/>
                    <a:gd name="T12" fmla="*/ 6 w 26"/>
                    <a:gd name="T13" fmla="*/ 13 h 26"/>
                    <a:gd name="T14" fmla="*/ 13 w 26"/>
                    <a:gd name="T15" fmla="*/ 6 h 26"/>
                    <a:gd name="T16" fmla="*/ 20 w 26"/>
                    <a:gd name="T17" fmla="*/ 13 h 26"/>
                    <a:gd name="T18" fmla="*/ 13 w 26"/>
                    <a:gd name="T19" fmla="*/ 2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" h="26">
                      <a:moveTo>
                        <a:pt x="13" y="0"/>
                      </a:moveTo>
                      <a:cubicBezTo>
                        <a:pt x="6" y="0"/>
                        <a:pt x="0" y="6"/>
                        <a:pt x="0" y="13"/>
                      </a:cubicBezTo>
                      <a:cubicBezTo>
                        <a:pt x="0" y="21"/>
                        <a:pt x="6" y="26"/>
                        <a:pt x="13" y="26"/>
                      </a:cubicBezTo>
                      <a:cubicBezTo>
                        <a:pt x="20" y="26"/>
                        <a:pt x="26" y="21"/>
                        <a:pt x="26" y="13"/>
                      </a:cubicBezTo>
                      <a:cubicBezTo>
                        <a:pt x="26" y="6"/>
                        <a:pt x="20" y="0"/>
                        <a:pt x="13" y="0"/>
                      </a:cubicBezTo>
                      <a:close/>
                      <a:moveTo>
                        <a:pt x="13" y="20"/>
                      </a:moveTo>
                      <a:cubicBezTo>
                        <a:pt x="9" y="20"/>
                        <a:pt x="6" y="17"/>
                        <a:pt x="6" y="13"/>
                      </a:cubicBezTo>
                      <a:cubicBezTo>
                        <a:pt x="6" y="9"/>
                        <a:pt x="9" y="6"/>
                        <a:pt x="13" y="6"/>
                      </a:cubicBezTo>
                      <a:cubicBezTo>
                        <a:pt x="17" y="6"/>
                        <a:pt x="20" y="9"/>
                        <a:pt x="20" y="13"/>
                      </a:cubicBezTo>
                      <a:cubicBezTo>
                        <a:pt x="20" y="17"/>
                        <a:pt x="17" y="20"/>
                        <a:pt x="13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516930" y="4362077"/>
                <a:ext cx="49011" cy="604904"/>
              </a:xfrm>
              <a:custGeom>
                <a:avLst/>
                <a:gdLst>
                  <a:gd name="T0" fmla="*/ 2 w 4"/>
                  <a:gd name="T1" fmla="*/ 299 h 299"/>
                  <a:gd name="T2" fmla="*/ 0 w 4"/>
                  <a:gd name="T3" fmla="*/ 297 h 299"/>
                  <a:gd name="T4" fmla="*/ 0 w 4"/>
                  <a:gd name="T5" fmla="*/ 2 h 299"/>
                  <a:gd name="T6" fmla="*/ 2 w 4"/>
                  <a:gd name="T7" fmla="*/ 0 h 299"/>
                  <a:gd name="T8" fmla="*/ 4 w 4"/>
                  <a:gd name="T9" fmla="*/ 2 h 299"/>
                  <a:gd name="T10" fmla="*/ 4 w 4"/>
                  <a:gd name="T11" fmla="*/ 297 h 299"/>
                  <a:gd name="T12" fmla="*/ 2 w 4"/>
                  <a:gd name="T13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99">
                    <a:moveTo>
                      <a:pt x="2" y="299"/>
                    </a:moveTo>
                    <a:cubicBezTo>
                      <a:pt x="1" y="299"/>
                      <a:pt x="0" y="298"/>
                      <a:pt x="0" y="29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297"/>
                      <a:pt x="4" y="297"/>
                      <a:pt x="4" y="297"/>
                    </a:cubicBezTo>
                    <a:cubicBezTo>
                      <a:pt x="4" y="298"/>
                      <a:pt x="3" y="299"/>
                      <a:pt x="2" y="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2298625" y="4216021"/>
                <a:ext cx="1649433" cy="692204"/>
              </a:xfrm>
              <a:custGeom>
                <a:avLst/>
                <a:gdLst>
                  <a:gd name="T0" fmla="*/ 198 w 395"/>
                  <a:gd name="T1" fmla="*/ 133 h 198"/>
                  <a:gd name="T2" fmla="*/ 65 w 395"/>
                  <a:gd name="T3" fmla="*/ 0 h 198"/>
                  <a:gd name="T4" fmla="*/ 0 w 395"/>
                  <a:gd name="T5" fmla="*/ 0 h 198"/>
                  <a:gd name="T6" fmla="*/ 198 w 395"/>
                  <a:gd name="T7" fmla="*/ 198 h 198"/>
                  <a:gd name="T8" fmla="*/ 395 w 395"/>
                  <a:gd name="T9" fmla="*/ 0 h 198"/>
                  <a:gd name="T10" fmla="*/ 331 w 395"/>
                  <a:gd name="T11" fmla="*/ 0 h 198"/>
                  <a:gd name="T12" fmla="*/ 198 w 395"/>
                  <a:gd name="T13" fmla="*/ 133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5" h="198">
                    <a:moveTo>
                      <a:pt x="198" y="133"/>
                    </a:moveTo>
                    <a:cubicBezTo>
                      <a:pt x="124" y="133"/>
                      <a:pt x="65" y="73"/>
                      <a:pt x="6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9"/>
                      <a:pt x="88" y="198"/>
                      <a:pt x="198" y="198"/>
                    </a:cubicBezTo>
                    <a:cubicBezTo>
                      <a:pt x="307" y="198"/>
                      <a:pt x="395" y="109"/>
                      <a:pt x="395" y="0"/>
                    </a:cubicBezTo>
                    <a:cubicBezTo>
                      <a:pt x="331" y="0"/>
                      <a:pt x="331" y="0"/>
                      <a:pt x="331" y="0"/>
                    </a:cubicBezTo>
                    <a:cubicBezTo>
                      <a:pt x="331" y="73"/>
                      <a:pt x="271" y="133"/>
                      <a:pt x="198" y="133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5211052" y="4236057"/>
                <a:ext cx="1517477" cy="688695"/>
              </a:xfrm>
              <a:custGeom>
                <a:avLst/>
                <a:gdLst>
                  <a:gd name="T0" fmla="*/ 198 w 395"/>
                  <a:gd name="T1" fmla="*/ 133 h 198"/>
                  <a:gd name="T2" fmla="*/ 65 w 395"/>
                  <a:gd name="T3" fmla="*/ 0 h 198"/>
                  <a:gd name="T4" fmla="*/ 0 w 395"/>
                  <a:gd name="T5" fmla="*/ 0 h 198"/>
                  <a:gd name="T6" fmla="*/ 198 w 395"/>
                  <a:gd name="T7" fmla="*/ 198 h 198"/>
                  <a:gd name="T8" fmla="*/ 395 w 395"/>
                  <a:gd name="T9" fmla="*/ 0 h 198"/>
                  <a:gd name="T10" fmla="*/ 331 w 395"/>
                  <a:gd name="T11" fmla="*/ 0 h 198"/>
                  <a:gd name="T12" fmla="*/ 198 w 395"/>
                  <a:gd name="T13" fmla="*/ 133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5" h="198">
                    <a:moveTo>
                      <a:pt x="198" y="133"/>
                    </a:moveTo>
                    <a:cubicBezTo>
                      <a:pt x="124" y="133"/>
                      <a:pt x="65" y="73"/>
                      <a:pt x="6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9"/>
                      <a:pt x="88" y="198"/>
                      <a:pt x="198" y="198"/>
                    </a:cubicBezTo>
                    <a:cubicBezTo>
                      <a:pt x="307" y="198"/>
                      <a:pt x="395" y="109"/>
                      <a:pt x="395" y="0"/>
                    </a:cubicBezTo>
                    <a:cubicBezTo>
                      <a:pt x="331" y="0"/>
                      <a:pt x="331" y="0"/>
                      <a:pt x="331" y="0"/>
                    </a:cubicBezTo>
                    <a:cubicBezTo>
                      <a:pt x="331" y="73"/>
                      <a:pt x="271" y="133"/>
                      <a:pt x="198" y="133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8066925" y="4175955"/>
                <a:ext cx="1489203" cy="698389"/>
              </a:xfrm>
              <a:custGeom>
                <a:avLst/>
                <a:gdLst>
                  <a:gd name="T0" fmla="*/ 198 w 395"/>
                  <a:gd name="T1" fmla="*/ 133 h 198"/>
                  <a:gd name="T2" fmla="*/ 65 w 395"/>
                  <a:gd name="T3" fmla="*/ 0 h 198"/>
                  <a:gd name="T4" fmla="*/ 0 w 395"/>
                  <a:gd name="T5" fmla="*/ 0 h 198"/>
                  <a:gd name="T6" fmla="*/ 198 w 395"/>
                  <a:gd name="T7" fmla="*/ 198 h 198"/>
                  <a:gd name="T8" fmla="*/ 395 w 395"/>
                  <a:gd name="T9" fmla="*/ 0 h 198"/>
                  <a:gd name="T10" fmla="*/ 331 w 395"/>
                  <a:gd name="T11" fmla="*/ 0 h 198"/>
                  <a:gd name="T12" fmla="*/ 198 w 395"/>
                  <a:gd name="T13" fmla="*/ 133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5" h="198">
                    <a:moveTo>
                      <a:pt x="198" y="133"/>
                    </a:moveTo>
                    <a:cubicBezTo>
                      <a:pt x="124" y="133"/>
                      <a:pt x="65" y="73"/>
                      <a:pt x="6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9"/>
                      <a:pt x="88" y="198"/>
                      <a:pt x="198" y="198"/>
                    </a:cubicBezTo>
                    <a:cubicBezTo>
                      <a:pt x="307" y="198"/>
                      <a:pt x="395" y="109"/>
                      <a:pt x="395" y="0"/>
                    </a:cubicBezTo>
                    <a:cubicBezTo>
                      <a:pt x="331" y="0"/>
                      <a:pt x="331" y="0"/>
                      <a:pt x="331" y="0"/>
                    </a:cubicBezTo>
                    <a:cubicBezTo>
                      <a:pt x="331" y="73"/>
                      <a:pt x="271" y="133"/>
                      <a:pt x="198" y="133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pic>
            <p:nvPicPr>
              <p:cNvPr id="3074" name="Picture 2" descr="Пов’язане зображення">
                <a:extLst>
                  <a:ext uri="{FF2B5EF4-FFF2-40B4-BE49-F238E27FC236}">
                    <a16:creationId xmlns:a16="http://schemas.microsoft.com/office/drawing/2014/main" id="{D2C70ED4-DAB0-4179-928F-640021BC2C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94477" y="2376005"/>
                <a:ext cx="1539110" cy="15391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Freeform 13"/>
              <p:cNvSpPr>
                <a:spLocks noEditPoints="1"/>
              </p:cNvSpPr>
              <p:nvPr/>
            </p:nvSpPr>
            <p:spPr bwMode="auto">
              <a:xfrm>
                <a:off x="127455" y="1922272"/>
                <a:ext cx="2928595" cy="2871177"/>
              </a:xfrm>
              <a:custGeom>
                <a:avLst/>
                <a:gdLst>
                  <a:gd name="T0" fmla="*/ 198 w 396"/>
                  <a:gd name="T1" fmla="*/ 0 h 395"/>
                  <a:gd name="T2" fmla="*/ 0 w 396"/>
                  <a:gd name="T3" fmla="*/ 198 h 395"/>
                  <a:gd name="T4" fmla="*/ 198 w 396"/>
                  <a:gd name="T5" fmla="*/ 395 h 395"/>
                  <a:gd name="T6" fmla="*/ 396 w 396"/>
                  <a:gd name="T7" fmla="*/ 198 h 395"/>
                  <a:gd name="T8" fmla="*/ 198 w 396"/>
                  <a:gd name="T9" fmla="*/ 0 h 395"/>
                  <a:gd name="T10" fmla="*/ 198 w 396"/>
                  <a:gd name="T11" fmla="*/ 331 h 395"/>
                  <a:gd name="T12" fmla="*/ 65 w 396"/>
                  <a:gd name="T13" fmla="*/ 198 h 395"/>
                  <a:gd name="T14" fmla="*/ 198 w 396"/>
                  <a:gd name="T15" fmla="*/ 65 h 395"/>
                  <a:gd name="T16" fmla="*/ 331 w 396"/>
                  <a:gd name="T17" fmla="*/ 198 h 395"/>
                  <a:gd name="T18" fmla="*/ 198 w 396"/>
                  <a:gd name="T19" fmla="*/ 331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6" h="395">
                    <a:moveTo>
                      <a:pt x="198" y="0"/>
                    </a:moveTo>
                    <a:cubicBezTo>
                      <a:pt x="89" y="0"/>
                      <a:pt x="0" y="88"/>
                      <a:pt x="0" y="198"/>
                    </a:cubicBezTo>
                    <a:cubicBezTo>
                      <a:pt x="0" y="307"/>
                      <a:pt x="89" y="395"/>
                      <a:pt x="198" y="395"/>
                    </a:cubicBezTo>
                    <a:cubicBezTo>
                      <a:pt x="307" y="395"/>
                      <a:pt x="396" y="307"/>
                      <a:pt x="396" y="198"/>
                    </a:cubicBezTo>
                    <a:cubicBezTo>
                      <a:pt x="396" y="88"/>
                      <a:pt x="307" y="0"/>
                      <a:pt x="198" y="0"/>
                    </a:cubicBezTo>
                    <a:close/>
                    <a:moveTo>
                      <a:pt x="198" y="331"/>
                    </a:moveTo>
                    <a:cubicBezTo>
                      <a:pt x="125" y="331"/>
                      <a:pt x="65" y="271"/>
                      <a:pt x="65" y="198"/>
                    </a:cubicBezTo>
                    <a:cubicBezTo>
                      <a:pt x="65" y="124"/>
                      <a:pt x="125" y="65"/>
                      <a:pt x="198" y="65"/>
                    </a:cubicBezTo>
                    <a:cubicBezTo>
                      <a:pt x="271" y="65"/>
                      <a:pt x="331" y="124"/>
                      <a:pt x="331" y="198"/>
                    </a:cubicBezTo>
                    <a:cubicBezTo>
                      <a:pt x="331" y="271"/>
                      <a:pt x="271" y="331"/>
                      <a:pt x="198" y="3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pic>
            <p:nvPicPr>
              <p:cNvPr id="3076" name="Picture 4" descr="Пов’язане зображення">
                <a:extLst>
                  <a:ext uri="{FF2B5EF4-FFF2-40B4-BE49-F238E27FC236}">
                    <a16:creationId xmlns:a16="http://schemas.microsoft.com/office/drawing/2014/main" id="{884D0228-D2EF-4C3F-B8A2-3336AFF31B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2353" y="2627773"/>
                <a:ext cx="1361706" cy="1488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3080927" y="1952481"/>
                <a:ext cx="2921851" cy="2884594"/>
              </a:xfrm>
              <a:custGeom>
                <a:avLst/>
                <a:gdLst>
                  <a:gd name="T0" fmla="*/ 198 w 396"/>
                  <a:gd name="T1" fmla="*/ 0 h 395"/>
                  <a:gd name="T2" fmla="*/ 0 w 396"/>
                  <a:gd name="T3" fmla="*/ 198 h 395"/>
                  <a:gd name="T4" fmla="*/ 198 w 396"/>
                  <a:gd name="T5" fmla="*/ 395 h 395"/>
                  <a:gd name="T6" fmla="*/ 396 w 396"/>
                  <a:gd name="T7" fmla="*/ 198 h 395"/>
                  <a:gd name="T8" fmla="*/ 198 w 396"/>
                  <a:gd name="T9" fmla="*/ 0 h 395"/>
                  <a:gd name="T10" fmla="*/ 198 w 396"/>
                  <a:gd name="T11" fmla="*/ 331 h 395"/>
                  <a:gd name="T12" fmla="*/ 65 w 396"/>
                  <a:gd name="T13" fmla="*/ 198 h 395"/>
                  <a:gd name="T14" fmla="*/ 198 w 396"/>
                  <a:gd name="T15" fmla="*/ 65 h 395"/>
                  <a:gd name="T16" fmla="*/ 331 w 396"/>
                  <a:gd name="T17" fmla="*/ 198 h 395"/>
                  <a:gd name="T18" fmla="*/ 198 w 396"/>
                  <a:gd name="T19" fmla="*/ 331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6" h="395">
                    <a:moveTo>
                      <a:pt x="198" y="0"/>
                    </a:moveTo>
                    <a:cubicBezTo>
                      <a:pt x="89" y="0"/>
                      <a:pt x="0" y="88"/>
                      <a:pt x="0" y="198"/>
                    </a:cubicBezTo>
                    <a:cubicBezTo>
                      <a:pt x="0" y="307"/>
                      <a:pt x="89" y="395"/>
                      <a:pt x="198" y="395"/>
                    </a:cubicBezTo>
                    <a:cubicBezTo>
                      <a:pt x="307" y="395"/>
                      <a:pt x="396" y="307"/>
                      <a:pt x="396" y="198"/>
                    </a:cubicBezTo>
                    <a:cubicBezTo>
                      <a:pt x="396" y="88"/>
                      <a:pt x="307" y="0"/>
                      <a:pt x="198" y="0"/>
                    </a:cubicBezTo>
                    <a:close/>
                    <a:moveTo>
                      <a:pt x="198" y="331"/>
                    </a:moveTo>
                    <a:cubicBezTo>
                      <a:pt x="125" y="331"/>
                      <a:pt x="65" y="271"/>
                      <a:pt x="65" y="198"/>
                    </a:cubicBezTo>
                    <a:cubicBezTo>
                      <a:pt x="65" y="124"/>
                      <a:pt x="125" y="65"/>
                      <a:pt x="198" y="65"/>
                    </a:cubicBezTo>
                    <a:cubicBezTo>
                      <a:pt x="271" y="65"/>
                      <a:pt x="331" y="124"/>
                      <a:pt x="331" y="198"/>
                    </a:cubicBezTo>
                    <a:cubicBezTo>
                      <a:pt x="331" y="271"/>
                      <a:pt x="271" y="331"/>
                      <a:pt x="198" y="3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5"/>
              <p:cNvSpPr>
                <a:spLocks noEditPoints="1"/>
              </p:cNvSpPr>
              <p:nvPr/>
            </p:nvSpPr>
            <p:spPr bwMode="auto">
              <a:xfrm>
                <a:off x="6011847" y="1952183"/>
                <a:ext cx="2846449" cy="2924962"/>
              </a:xfrm>
              <a:custGeom>
                <a:avLst/>
                <a:gdLst>
                  <a:gd name="T0" fmla="*/ 198 w 396"/>
                  <a:gd name="T1" fmla="*/ 0 h 395"/>
                  <a:gd name="T2" fmla="*/ 0 w 396"/>
                  <a:gd name="T3" fmla="*/ 198 h 395"/>
                  <a:gd name="T4" fmla="*/ 198 w 396"/>
                  <a:gd name="T5" fmla="*/ 395 h 395"/>
                  <a:gd name="T6" fmla="*/ 396 w 396"/>
                  <a:gd name="T7" fmla="*/ 198 h 395"/>
                  <a:gd name="T8" fmla="*/ 198 w 396"/>
                  <a:gd name="T9" fmla="*/ 0 h 395"/>
                  <a:gd name="T10" fmla="*/ 198 w 396"/>
                  <a:gd name="T11" fmla="*/ 331 h 395"/>
                  <a:gd name="T12" fmla="*/ 65 w 396"/>
                  <a:gd name="T13" fmla="*/ 198 h 395"/>
                  <a:gd name="T14" fmla="*/ 198 w 396"/>
                  <a:gd name="T15" fmla="*/ 65 h 395"/>
                  <a:gd name="T16" fmla="*/ 331 w 396"/>
                  <a:gd name="T17" fmla="*/ 198 h 395"/>
                  <a:gd name="T18" fmla="*/ 198 w 396"/>
                  <a:gd name="T19" fmla="*/ 331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6" h="395">
                    <a:moveTo>
                      <a:pt x="198" y="0"/>
                    </a:moveTo>
                    <a:cubicBezTo>
                      <a:pt x="89" y="0"/>
                      <a:pt x="0" y="88"/>
                      <a:pt x="0" y="198"/>
                    </a:cubicBezTo>
                    <a:cubicBezTo>
                      <a:pt x="0" y="307"/>
                      <a:pt x="89" y="395"/>
                      <a:pt x="198" y="395"/>
                    </a:cubicBezTo>
                    <a:cubicBezTo>
                      <a:pt x="307" y="395"/>
                      <a:pt x="396" y="307"/>
                      <a:pt x="396" y="198"/>
                    </a:cubicBezTo>
                    <a:cubicBezTo>
                      <a:pt x="396" y="88"/>
                      <a:pt x="307" y="0"/>
                      <a:pt x="198" y="0"/>
                    </a:cubicBezTo>
                    <a:close/>
                    <a:moveTo>
                      <a:pt x="198" y="331"/>
                    </a:moveTo>
                    <a:cubicBezTo>
                      <a:pt x="124" y="331"/>
                      <a:pt x="65" y="271"/>
                      <a:pt x="65" y="198"/>
                    </a:cubicBezTo>
                    <a:cubicBezTo>
                      <a:pt x="65" y="124"/>
                      <a:pt x="124" y="65"/>
                      <a:pt x="198" y="65"/>
                    </a:cubicBezTo>
                    <a:cubicBezTo>
                      <a:pt x="271" y="65"/>
                      <a:pt x="331" y="124"/>
                      <a:pt x="331" y="198"/>
                    </a:cubicBezTo>
                    <a:cubicBezTo>
                      <a:pt x="331" y="271"/>
                      <a:pt x="271" y="331"/>
                      <a:pt x="198" y="3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8879880" y="1907041"/>
                <a:ext cx="2860185" cy="2920017"/>
                <a:chOff x="7438877" y="1754336"/>
                <a:chExt cx="1705145" cy="1782843"/>
              </a:xfrm>
            </p:grpSpPr>
            <p:sp>
              <p:nvSpPr>
                <p:cNvPr id="18" name="Oval 16"/>
                <p:cNvSpPr>
                  <a:spLocks noChangeArrowheads="1"/>
                </p:cNvSpPr>
                <p:nvPr/>
              </p:nvSpPr>
              <p:spPr bwMode="auto">
                <a:xfrm>
                  <a:off x="7438877" y="1754336"/>
                  <a:ext cx="1705145" cy="1782843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" name="Oval 17"/>
                <p:cNvSpPr>
                  <a:spLocks noChangeArrowheads="1"/>
                </p:cNvSpPr>
                <p:nvPr/>
              </p:nvSpPr>
              <p:spPr bwMode="auto">
                <a:xfrm>
                  <a:off x="7711705" y="2059503"/>
                  <a:ext cx="1142119" cy="11732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53" name="Picture 7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D64D86EB-455D-4059-8BF0-1F5373B83A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7" y="31383"/>
              <a:ext cx="1125227" cy="1125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 useBgFill="1">
          <p:nvSpPr>
            <p:cNvPr id="63" name="TextBox 62">
              <a:extLst>
                <a:ext uri="{FF2B5EF4-FFF2-40B4-BE49-F238E27FC236}">
                  <a16:creationId xmlns:a16="http://schemas.microsoft.com/office/drawing/2014/main" id="{A3CCA839-860D-4F93-9E43-AC6DFD009628}"/>
                </a:ext>
              </a:extLst>
            </p:cNvPr>
            <p:cNvSpPr txBox="1"/>
            <p:nvPr/>
          </p:nvSpPr>
          <p:spPr>
            <a:xfrm>
              <a:off x="1388180" y="5265174"/>
              <a:ext cx="1763352" cy="338554"/>
            </a:xfrm>
            <a:prstGeom prst="rect">
              <a:avLst/>
            </a:prstGeom>
          </p:spPr>
          <p:txBody>
            <a:bodyPr wrap="square" lIns="0" rIns="0" rtlCol="0">
              <a:spAutoFit/>
            </a:bodyPr>
            <a:lstStyle/>
            <a:p>
              <a:pPr algn="ctr"/>
              <a:endParaRPr lang="uk-UA" sz="16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68565" y="927402"/>
              <a:ext cx="28399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 smtClean="0">
                  <a:latin typeface="Arial" pitchFamily="34" charset="0"/>
                  <a:cs typeface="Arial" pitchFamily="34" charset="0"/>
                </a:rPr>
                <a:t>КЕРІВНИЙ КОМІТЕТ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4" name="Правая фигурная скобка 63"/>
          <p:cNvSpPr/>
          <p:nvPr/>
        </p:nvSpPr>
        <p:spPr>
          <a:xfrm rot="5400000">
            <a:off x="2861144" y="2487205"/>
            <a:ext cx="492368" cy="4853737"/>
          </a:xfrm>
          <a:prstGeom prst="rightBrace">
            <a:avLst>
              <a:gd name="adj1" fmla="val 8333"/>
              <a:gd name="adj2" fmla="val 50572"/>
            </a:avLst>
          </a:prstGeom>
          <a:ln w="38100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5043808"/>
            <a:ext cx="5564038" cy="16158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3500" b="1" dirty="0" smtClean="0">
                <a:latin typeface="Arial" pitchFamily="34" charset="0"/>
                <a:ea typeface="Roboto Condensed Light" panose="02000000000000000000" pitchFamily="2" charset="0"/>
                <a:cs typeface="Arial" pitchFamily="34" charset="0"/>
              </a:rPr>
              <a:t> </a:t>
            </a:r>
            <a:r>
              <a:rPr lang="ru-RU" sz="3500" b="1" dirty="0" smtClean="0">
                <a:solidFill>
                  <a:srgbClr val="FF0000"/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</a:rPr>
              <a:t>250</a:t>
            </a:r>
            <a:r>
              <a:rPr lang="ru-RU" sz="3500" b="1" dirty="0" smtClean="0">
                <a:latin typeface="Arial" pitchFamily="34" charset="0"/>
                <a:ea typeface="Roboto Condensed Light" panose="02000000000000000000" pitchFamily="2" charset="0"/>
                <a:cs typeface="Arial" pitchFamily="34" charset="0"/>
              </a:rPr>
              <a:t> </a:t>
            </a:r>
            <a:r>
              <a:rPr lang="uk-UA" sz="3200" b="1" dirty="0" smtClean="0"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учасників </a:t>
            </a:r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громадськість, бізнес </a:t>
            </a:r>
            <a:r>
              <a:rPr lang="uk-UA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51%</a:t>
            </a:r>
            <a:br>
              <a:rPr lang="uk-UA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 влади </a:t>
            </a:r>
            <a:r>
              <a:rPr lang="uk-UA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49 %</a:t>
            </a:r>
          </a:p>
        </p:txBody>
      </p:sp>
      <p:sp>
        <p:nvSpPr>
          <p:cNvPr id="43" name="Freeform 30"/>
          <p:cNvSpPr>
            <a:spLocks noEditPoints="1"/>
          </p:cNvSpPr>
          <p:nvPr/>
        </p:nvSpPr>
        <p:spPr bwMode="auto">
          <a:xfrm>
            <a:off x="1974068" y="4527888"/>
            <a:ext cx="171091" cy="171254"/>
          </a:xfrm>
          <a:custGeom>
            <a:avLst/>
            <a:gdLst>
              <a:gd name="T0" fmla="*/ 13 w 26"/>
              <a:gd name="T1" fmla="*/ 0 h 26"/>
              <a:gd name="T2" fmla="*/ 0 w 26"/>
              <a:gd name="T3" fmla="*/ 13 h 26"/>
              <a:gd name="T4" fmla="*/ 13 w 26"/>
              <a:gd name="T5" fmla="*/ 26 h 26"/>
              <a:gd name="T6" fmla="*/ 26 w 26"/>
              <a:gd name="T7" fmla="*/ 13 h 26"/>
              <a:gd name="T8" fmla="*/ 13 w 26"/>
              <a:gd name="T9" fmla="*/ 0 h 26"/>
              <a:gd name="T10" fmla="*/ 13 w 26"/>
              <a:gd name="T11" fmla="*/ 20 h 26"/>
              <a:gd name="T12" fmla="*/ 6 w 26"/>
              <a:gd name="T13" fmla="*/ 13 h 26"/>
              <a:gd name="T14" fmla="*/ 13 w 26"/>
              <a:gd name="T15" fmla="*/ 6 h 26"/>
              <a:gd name="T16" fmla="*/ 20 w 26"/>
              <a:gd name="T17" fmla="*/ 13 h 26"/>
              <a:gd name="T18" fmla="*/ 13 w 26"/>
              <a:gd name="T19" fmla="*/ 2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26">
                <a:moveTo>
                  <a:pt x="13" y="0"/>
                </a:moveTo>
                <a:cubicBezTo>
                  <a:pt x="6" y="0"/>
                  <a:pt x="0" y="6"/>
                  <a:pt x="0" y="13"/>
                </a:cubicBezTo>
                <a:cubicBezTo>
                  <a:pt x="0" y="21"/>
                  <a:pt x="6" y="26"/>
                  <a:pt x="13" y="26"/>
                </a:cubicBezTo>
                <a:cubicBezTo>
                  <a:pt x="20" y="26"/>
                  <a:pt x="26" y="21"/>
                  <a:pt x="26" y="13"/>
                </a:cubicBezTo>
                <a:cubicBezTo>
                  <a:pt x="26" y="6"/>
                  <a:pt x="20" y="0"/>
                  <a:pt x="13" y="0"/>
                </a:cubicBezTo>
                <a:close/>
                <a:moveTo>
                  <a:pt x="13" y="20"/>
                </a:moveTo>
                <a:cubicBezTo>
                  <a:pt x="9" y="20"/>
                  <a:pt x="6" y="17"/>
                  <a:pt x="6" y="13"/>
                </a:cubicBezTo>
                <a:cubicBezTo>
                  <a:pt x="6" y="9"/>
                  <a:pt x="9" y="6"/>
                  <a:pt x="13" y="6"/>
                </a:cubicBezTo>
                <a:cubicBezTo>
                  <a:pt x="17" y="6"/>
                  <a:pt x="20" y="9"/>
                  <a:pt x="20" y="13"/>
                </a:cubicBezTo>
                <a:cubicBezTo>
                  <a:pt x="20" y="17"/>
                  <a:pt x="17" y="20"/>
                  <a:pt x="13" y="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1" name="Picture 10" descr="Пов’язане зображення">
            <a:extLst>
              <a:ext uri="{FF2B5EF4-FFF2-40B4-BE49-F238E27FC236}">
                <a16:creationId xmlns:a16="http://schemas.microsoft.com/office/drawing/2014/main" id="{914994AA-0281-4187-93E8-17D0BBD58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" r="48523" b="42083"/>
          <a:stretch/>
        </p:blipFill>
        <p:spPr bwMode="auto">
          <a:xfrm>
            <a:off x="6912414" y="2596551"/>
            <a:ext cx="1317186" cy="115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Пов’язане зображення">
            <a:extLst>
              <a:ext uri="{FF2B5EF4-FFF2-40B4-BE49-F238E27FC236}">
                <a16:creationId xmlns:a16="http://schemas.microsoft.com/office/drawing/2014/main" id="{358CF42A-FCA4-43B7-A646-9EC18A3E6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695" y="2579298"/>
            <a:ext cx="1348418" cy="105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8729932" y="1130059"/>
            <a:ext cx="3321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ГРОМАДСЬКІСТЬ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ADMIN\Desktop\РАБОЧАЯ\Картинка презентация\a9568bf2d3ed824cbb6e9450a1c3e6ab-0.jpg ти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67"/>
            <a:ext cx="12192000" cy="68521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16976" y="5738320"/>
            <a:ext cx="5486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latin typeface="Arial" panose="020B0604020202020204" pitchFamily="34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7909" y="4897202"/>
            <a:ext cx="682358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500" b="1" i="1" dirty="0" smtClean="0">
                <a:latin typeface="Arial" pitchFamily="34" charset="0"/>
                <a:cs typeface="Arial" pitchFamily="34" charset="0"/>
              </a:rPr>
              <a:t>Нестеренко Ілона Сергіївна</a:t>
            </a:r>
          </a:p>
          <a:p>
            <a:r>
              <a:rPr lang="uk-UA" sz="2000" i="1" dirty="0" smtClean="0">
                <a:latin typeface="Arial" pitchFamily="34" charset="0"/>
                <a:cs typeface="Arial" pitchFamily="34" charset="0"/>
              </a:rPr>
              <a:t>начальник відділу факторів формування бюджету та економіки соціальної сфери управління аналізу та прогнозування регіонального розвитку Департаменту економічного розвитку і торгівлі Запорізької обласної державної адміністрації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9106" y="4887655"/>
            <a:ext cx="23744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500" b="1" i="1" dirty="0" smtClean="0">
                <a:latin typeface="Arial" pitchFamily="34" charset="0"/>
                <a:cs typeface="Arial" pitchFamily="34" charset="0"/>
              </a:rPr>
              <a:t>Доповідач</a:t>
            </a:r>
            <a:r>
              <a:rPr lang="ru-RU" sz="2500" b="1" i="1" dirty="0" smtClean="0">
                <a:latin typeface="Arial" pitchFamily="34" charset="0"/>
                <a:cs typeface="Arial" pitchFamily="34" charset="0"/>
              </a:rPr>
              <a:t>:</a:t>
            </a:r>
            <a:endParaRPr lang="uk-UA" sz="25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3879" y="2875948"/>
            <a:ext cx="736201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000" b="1" i="1" dirty="0" smtClean="0">
                <a:latin typeface="Arial" pitchFamily="34" charset="0"/>
                <a:cs typeface="Arial" pitchFamily="34" charset="0"/>
              </a:rPr>
              <a:t>Дякую за увагу!</a:t>
            </a:r>
            <a:endParaRPr lang="en-US" sz="7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CB422114-7B69-49EA-9CAF-4ECAD17D24F1}"/>
              </a:ext>
            </a:extLst>
          </p:cNvPr>
          <p:cNvGrpSpPr/>
          <p:nvPr/>
        </p:nvGrpSpPr>
        <p:grpSpPr>
          <a:xfrm>
            <a:off x="-235975" y="0"/>
            <a:ext cx="12427975" cy="6754764"/>
            <a:chOff x="-416880" y="-41583"/>
            <a:chExt cx="12713107" cy="6612276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E04B82D7-4830-4D1F-AAF8-C72061829A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284" t="46198" r="5776" b="28795"/>
            <a:stretch/>
          </p:blipFill>
          <p:spPr>
            <a:xfrm>
              <a:off x="2072637" y="-41583"/>
              <a:ext cx="10223590" cy="942626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33300" y="125133"/>
              <a:ext cx="5227819" cy="692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ЕТАПИ РОЗРОБКИ</a:t>
              </a:r>
              <a:endParaRPr lang="en-US" sz="40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Picture 7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E8C9366A-5F29-4387-B66C-907093C478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048" y="7319"/>
              <a:ext cx="1125227" cy="1125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093A7E76-AF6C-46B6-80E0-50A77738F569}"/>
                </a:ext>
              </a:extLst>
            </p:cNvPr>
            <p:cNvGrpSpPr/>
            <p:nvPr/>
          </p:nvGrpSpPr>
          <p:grpSpPr>
            <a:xfrm>
              <a:off x="-416880" y="995498"/>
              <a:ext cx="7876188" cy="5575195"/>
              <a:chOff x="621368" y="610139"/>
              <a:chExt cx="8548599" cy="5756390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4027317" y="610139"/>
                <a:ext cx="5142650" cy="964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800" b="1" dirty="0" smtClean="0">
                    <a:latin typeface="Arial" pitchFamily="34" charset="0"/>
                    <a:cs typeface="Arial" pitchFamily="34" charset="0"/>
                  </a:rPr>
                  <a:t>Стратегічна екологічна оцінка Стратегії</a:t>
                </a:r>
                <a:endParaRPr lang="en-US" sz="28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981611" y="4646407"/>
                <a:ext cx="3579273" cy="964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800" b="1" dirty="0">
                    <a:latin typeface="Arial" pitchFamily="34" charset="0"/>
                    <a:cs typeface="Arial" pitchFamily="34" charset="0"/>
                  </a:rPr>
                  <a:t>Формування місії та бачення</a:t>
                </a:r>
                <a:endParaRPr lang="en-US" sz="28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961818" y="5402194"/>
                <a:ext cx="4650430" cy="964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smtClean="0">
                    <a:latin typeface="Arial" pitchFamily="34" charset="0"/>
                    <a:cs typeface="Arial" pitchFamily="34" charset="0"/>
                  </a:rPr>
                  <a:t>Стратегічний</a:t>
                </a:r>
              </a:p>
              <a:p>
                <a:pPr algn="ctr"/>
                <a:r>
                  <a:rPr lang="ru-RU" sz="2800" b="1" dirty="0" smtClean="0">
                    <a:latin typeface="Arial" pitchFamily="34" charset="0"/>
                    <a:cs typeface="Arial" pitchFamily="34" charset="0"/>
                  </a:rPr>
                  <a:t>та </a:t>
                </a:r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SWOT</a:t>
                </a:r>
                <a:r>
                  <a:rPr lang="uk-UA" sz="28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b="1" dirty="0" smtClean="0">
                    <a:latin typeface="Arial" pitchFamily="34" charset="0"/>
                    <a:cs typeface="Arial" pitchFamily="34" charset="0"/>
                  </a:rPr>
                  <a:t>анал</a:t>
                </a:r>
                <a:r>
                  <a:rPr lang="uk-UA" sz="2800" b="1" dirty="0" smtClean="0">
                    <a:latin typeface="Arial" pitchFamily="34" charset="0"/>
                    <a:cs typeface="Arial" pitchFamily="34" charset="0"/>
                  </a:rPr>
                  <a:t>ізи</a:t>
                </a:r>
                <a:endParaRPr lang="en-US" sz="2800" b="1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5" name="Group 45">
                <a:extLst>
                  <a:ext uri="{FF2B5EF4-FFF2-40B4-BE49-F238E27FC236}">
                    <a16:creationId xmlns:a16="http://schemas.microsoft.com/office/drawing/2014/main" id="{3A999417-2BA8-46F4-9629-EE775D976846}"/>
                  </a:ext>
                </a:extLst>
              </p:cNvPr>
              <p:cNvGrpSpPr/>
              <p:nvPr/>
            </p:nvGrpSpPr>
            <p:grpSpPr>
              <a:xfrm>
                <a:off x="3752454" y="1489606"/>
                <a:ext cx="4174917" cy="4048774"/>
                <a:chOff x="3103563" y="1168718"/>
                <a:chExt cx="5330826" cy="5255897"/>
              </a:xfrm>
            </p:grpSpPr>
            <p:sp>
              <p:nvSpPr>
                <p:cNvPr id="64" name="Oval 6">
                  <a:extLst>
                    <a:ext uri="{FF2B5EF4-FFF2-40B4-BE49-F238E27FC236}">
                      <a16:creationId xmlns:a16="http://schemas.microsoft.com/office/drawing/2014/main" id="{D67BE73E-C153-47CF-A84E-3B4F3BFC90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2790" y="6292853"/>
                  <a:ext cx="131763" cy="13176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7">
                  <a:extLst>
                    <a:ext uri="{FF2B5EF4-FFF2-40B4-BE49-F238E27FC236}">
                      <a16:creationId xmlns:a16="http://schemas.microsoft.com/office/drawing/2014/main" id="{D87ACAB3-761F-4316-B850-E19AB4B62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1825" y="2182813"/>
                  <a:ext cx="1997193" cy="672665"/>
                </a:xfrm>
                <a:custGeom>
                  <a:avLst/>
                  <a:gdLst>
                    <a:gd name="T0" fmla="*/ 1152 w 1152"/>
                    <a:gd name="T1" fmla="*/ 263 h 263"/>
                    <a:gd name="T2" fmla="*/ 1133 w 1152"/>
                    <a:gd name="T3" fmla="*/ 263 h 263"/>
                    <a:gd name="T4" fmla="*/ 1133 w 1152"/>
                    <a:gd name="T5" fmla="*/ 19 h 263"/>
                    <a:gd name="T6" fmla="*/ 0 w 1152"/>
                    <a:gd name="T7" fmla="*/ 19 h 263"/>
                    <a:gd name="T8" fmla="*/ 0 w 1152"/>
                    <a:gd name="T9" fmla="*/ 0 h 263"/>
                    <a:gd name="T10" fmla="*/ 1152 w 1152"/>
                    <a:gd name="T11" fmla="*/ 0 h 263"/>
                    <a:gd name="T12" fmla="*/ 1152 w 1152"/>
                    <a:gd name="T13" fmla="*/ 263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52" h="263">
                      <a:moveTo>
                        <a:pt x="1152" y="263"/>
                      </a:moveTo>
                      <a:lnTo>
                        <a:pt x="1133" y="263"/>
                      </a:lnTo>
                      <a:lnTo>
                        <a:pt x="1133" y="19"/>
                      </a:lnTo>
                      <a:lnTo>
                        <a:pt x="0" y="19"/>
                      </a:lnTo>
                      <a:lnTo>
                        <a:pt x="0" y="0"/>
                      </a:lnTo>
                      <a:lnTo>
                        <a:pt x="1152" y="0"/>
                      </a:lnTo>
                      <a:lnTo>
                        <a:pt x="1152" y="26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Oval 8">
                  <a:extLst>
                    <a:ext uri="{FF2B5EF4-FFF2-40B4-BE49-F238E27FC236}">
                      <a16:creationId xmlns:a16="http://schemas.microsoft.com/office/drawing/2014/main" id="{2B9F9B78-3153-468B-A52A-B3978A7E7D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03563" y="2130426"/>
                  <a:ext cx="134938" cy="13493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Oval 10">
                  <a:extLst>
                    <a:ext uri="{FF2B5EF4-FFF2-40B4-BE49-F238E27FC236}">
                      <a16:creationId xmlns:a16="http://schemas.microsoft.com/office/drawing/2014/main" id="{B76A1493-C60F-48CF-8C43-3E5C748F4B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7132" y="1168718"/>
                  <a:ext cx="131763" cy="131763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11">
                  <a:extLst>
                    <a:ext uri="{FF2B5EF4-FFF2-40B4-BE49-F238E27FC236}">
                      <a16:creationId xmlns:a16="http://schemas.microsoft.com/office/drawing/2014/main" id="{9560224A-B516-4C12-8F78-25A25E1A0D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0688" y="2025651"/>
                  <a:ext cx="495300" cy="1965325"/>
                </a:xfrm>
                <a:custGeom>
                  <a:avLst/>
                  <a:gdLst>
                    <a:gd name="T0" fmla="*/ 312 w 312"/>
                    <a:gd name="T1" fmla="*/ 452 h 1238"/>
                    <a:gd name="T2" fmla="*/ 308 w 312"/>
                    <a:gd name="T3" fmla="*/ 1238 h 1238"/>
                    <a:gd name="T4" fmla="*/ 0 w 312"/>
                    <a:gd name="T5" fmla="*/ 788 h 1238"/>
                    <a:gd name="T6" fmla="*/ 2 w 312"/>
                    <a:gd name="T7" fmla="*/ 0 h 1238"/>
                    <a:gd name="T8" fmla="*/ 312 w 312"/>
                    <a:gd name="T9" fmla="*/ 452 h 1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2" h="1238">
                      <a:moveTo>
                        <a:pt x="312" y="452"/>
                      </a:moveTo>
                      <a:lnTo>
                        <a:pt x="308" y="1238"/>
                      </a:lnTo>
                      <a:lnTo>
                        <a:pt x="0" y="788"/>
                      </a:lnTo>
                      <a:lnTo>
                        <a:pt x="2" y="0"/>
                      </a:lnTo>
                      <a:lnTo>
                        <a:pt x="312" y="452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12">
                  <a:extLst>
                    <a:ext uri="{FF2B5EF4-FFF2-40B4-BE49-F238E27FC236}">
                      <a16:creationId xmlns:a16="http://schemas.microsoft.com/office/drawing/2014/main" id="{5D73843D-9949-40F0-A69D-B1E58F3078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9638" y="2713038"/>
                  <a:ext cx="690563" cy="1293813"/>
                </a:xfrm>
                <a:custGeom>
                  <a:avLst/>
                  <a:gdLst>
                    <a:gd name="T0" fmla="*/ 170 w 184"/>
                    <a:gd name="T1" fmla="*/ 9 h 344"/>
                    <a:gd name="T2" fmla="*/ 168 w 184"/>
                    <a:gd name="T3" fmla="*/ 9 h 344"/>
                    <a:gd name="T4" fmla="*/ 165 w 184"/>
                    <a:gd name="T5" fmla="*/ 8 h 344"/>
                    <a:gd name="T6" fmla="*/ 158 w 184"/>
                    <a:gd name="T7" fmla="*/ 7 h 344"/>
                    <a:gd name="T8" fmla="*/ 153 w 184"/>
                    <a:gd name="T9" fmla="*/ 6 h 344"/>
                    <a:gd name="T10" fmla="*/ 146 w 184"/>
                    <a:gd name="T11" fmla="*/ 5 h 344"/>
                    <a:gd name="T12" fmla="*/ 143 w 184"/>
                    <a:gd name="T13" fmla="*/ 4 h 344"/>
                    <a:gd name="T14" fmla="*/ 141 w 184"/>
                    <a:gd name="T15" fmla="*/ 4 h 344"/>
                    <a:gd name="T16" fmla="*/ 134 w 184"/>
                    <a:gd name="T17" fmla="*/ 3 h 344"/>
                    <a:gd name="T18" fmla="*/ 129 w 184"/>
                    <a:gd name="T19" fmla="*/ 2 h 344"/>
                    <a:gd name="T20" fmla="*/ 122 w 184"/>
                    <a:gd name="T21" fmla="*/ 2 h 344"/>
                    <a:gd name="T22" fmla="*/ 119 w 184"/>
                    <a:gd name="T23" fmla="*/ 1 h 344"/>
                    <a:gd name="T24" fmla="*/ 117 w 184"/>
                    <a:gd name="T25" fmla="*/ 1 h 344"/>
                    <a:gd name="T26" fmla="*/ 110 w 184"/>
                    <a:gd name="T27" fmla="*/ 1 h 344"/>
                    <a:gd name="T28" fmla="*/ 105 w 184"/>
                    <a:gd name="T29" fmla="*/ 1 h 344"/>
                    <a:gd name="T30" fmla="*/ 98 w 184"/>
                    <a:gd name="T31" fmla="*/ 0 h 344"/>
                    <a:gd name="T32" fmla="*/ 94 w 184"/>
                    <a:gd name="T33" fmla="*/ 0 h 344"/>
                    <a:gd name="T34" fmla="*/ 93 w 184"/>
                    <a:gd name="T35" fmla="*/ 0 h 344"/>
                    <a:gd name="T36" fmla="*/ 85 w 184"/>
                    <a:gd name="T37" fmla="*/ 0 h 344"/>
                    <a:gd name="T38" fmla="*/ 81 w 184"/>
                    <a:gd name="T39" fmla="*/ 0 h 344"/>
                    <a:gd name="T40" fmla="*/ 69 w 184"/>
                    <a:gd name="T41" fmla="*/ 0 h 344"/>
                    <a:gd name="T42" fmla="*/ 69 w 184"/>
                    <a:gd name="T43" fmla="*/ 0 h 344"/>
                    <a:gd name="T44" fmla="*/ 68 w 184"/>
                    <a:gd name="T45" fmla="*/ 0 h 344"/>
                    <a:gd name="T46" fmla="*/ 56 w 184"/>
                    <a:gd name="T47" fmla="*/ 1 h 344"/>
                    <a:gd name="T48" fmla="*/ 52 w 184"/>
                    <a:gd name="T49" fmla="*/ 1 h 344"/>
                    <a:gd name="T50" fmla="*/ 43 w 184"/>
                    <a:gd name="T51" fmla="*/ 2 h 344"/>
                    <a:gd name="T52" fmla="*/ 41 w 184"/>
                    <a:gd name="T53" fmla="*/ 2 h 344"/>
                    <a:gd name="T54" fmla="*/ 39 w 184"/>
                    <a:gd name="T55" fmla="*/ 2 h 344"/>
                    <a:gd name="T56" fmla="*/ 26 w 184"/>
                    <a:gd name="T57" fmla="*/ 4 h 344"/>
                    <a:gd name="T58" fmla="*/ 24 w 184"/>
                    <a:gd name="T59" fmla="*/ 4 h 344"/>
                    <a:gd name="T60" fmla="*/ 10 w 184"/>
                    <a:gd name="T61" fmla="*/ 6 h 344"/>
                    <a:gd name="T62" fmla="*/ 8 w 184"/>
                    <a:gd name="T63" fmla="*/ 7 h 344"/>
                    <a:gd name="T64" fmla="*/ 2 w 184"/>
                    <a:gd name="T65" fmla="*/ 8 h 344"/>
                    <a:gd name="T66" fmla="*/ 0 w 184"/>
                    <a:gd name="T67" fmla="*/ 340 h 344"/>
                    <a:gd name="T68" fmla="*/ 9 w 184"/>
                    <a:gd name="T69" fmla="*/ 339 h 344"/>
                    <a:gd name="T70" fmla="*/ 23 w 184"/>
                    <a:gd name="T71" fmla="*/ 336 h 344"/>
                    <a:gd name="T72" fmla="*/ 25 w 184"/>
                    <a:gd name="T73" fmla="*/ 336 h 344"/>
                    <a:gd name="T74" fmla="*/ 38 w 184"/>
                    <a:gd name="T75" fmla="*/ 335 h 344"/>
                    <a:gd name="T76" fmla="*/ 42 w 184"/>
                    <a:gd name="T77" fmla="*/ 334 h 344"/>
                    <a:gd name="T78" fmla="*/ 50 w 184"/>
                    <a:gd name="T79" fmla="*/ 334 h 344"/>
                    <a:gd name="T80" fmla="*/ 55 w 184"/>
                    <a:gd name="T81" fmla="*/ 333 h 344"/>
                    <a:gd name="T82" fmla="*/ 67 w 184"/>
                    <a:gd name="T83" fmla="*/ 333 h 344"/>
                    <a:gd name="T84" fmla="*/ 67 w 184"/>
                    <a:gd name="T85" fmla="*/ 333 h 344"/>
                    <a:gd name="T86" fmla="*/ 80 w 184"/>
                    <a:gd name="T87" fmla="*/ 332 h 344"/>
                    <a:gd name="T88" fmla="*/ 84 w 184"/>
                    <a:gd name="T89" fmla="*/ 332 h 344"/>
                    <a:gd name="T90" fmla="*/ 92 w 184"/>
                    <a:gd name="T91" fmla="*/ 332 h 344"/>
                    <a:gd name="T92" fmla="*/ 97 w 184"/>
                    <a:gd name="T93" fmla="*/ 333 h 344"/>
                    <a:gd name="T94" fmla="*/ 104 w 184"/>
                    <a:gd name="T95" fmla="*/ 333 h 344"/>
                    <a:gd name="T96" fmla="*/ 109 w 184"/>
                    <a:gd name="T97" fmla="*/ 333 h 344"/>
                    <a:gd name="T98" fmla="*/ 116 w 184"/>
                    <a:gd name="T99" fmla="*/ 334 h 344"/>
                    <a:gd name="T100" fmla="*/ 121 w 184"/>
                    <a:gd name="T101" fmla="*/ 334 h 344"/>
                    <a:gd name="T102" fmla="*/ 128 w 184"/>
                    <a:gd name="T103" fmla="*/ 335 h 344"/>
                    <a:gd name="T104" fmla="*/ 133 w 184"/>
                    <a:gd name="T105" fmla="*/ 335 h 344"/>
                    <a:gd name="T106" fmla="*/ 140 w 184"/>
                    <a:gd name="T107" fmla="*/ 336 h 344"/>
                    <a:gd name="T108" fmla="*/ 145 w 184"/>
                    <a:gd name="T109" fmla="*/ 337 h 344"/>
                    <a:gd name="T110" fmla="*/ 152 w 184"/>
                    <a:gd name="T111" fmla="*/ 338 h 344"/>
                    <a:gd name="T112" fmla="*/ 157 w 184"/>
                    <a:gd name="T113" fmla="*/ 339 h 344"/>
                    <a:gd name="T114" fmla="*/ 164 w 184"/>
                    <a:gd name="T115" fmla="*/ 340 h 344"/>
                    <a:gd name="T116" fmla="*/ 169 w 184"/>
                    <a:gd name="T117" fmla="*/ 341 h 344"/>
                    <a:gd name="T118" fmla="*/ 183 w 184"/>
                    <a:gd name="T119" fmla="*/ 344 h 344"/>
                    <a:gd name="T120" fmla="*/ 184 w 184"/>
                    <a:gd name="T121" fmla="*/ 12 h 344"/>
                    <a:gd name="T122" fmla="*/ 170 w 184"/>
                    <a:gd name="T123" fmla="*/ 9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84" h="344">
                      <a:moveTo>
                        <a:pt x="170" y="9"/>
                      </a:moveTo>
                      <a:cubicBezTo>
                        <a:pt x="169" y="9"/>
                        <a:pt x="169" y="9"/>
                        <a:pt x="168" y="9"/>
                      </a:cubicBezTo>
                      <a:cubicBezTo>
                        <a:pt x="167" y="8"/>
                        <a:pt x="166" y="8"/>
                        <a:pt x="165" y="8"/>
                      </a:cubicBezTo>
                      <a:cubicBezTo>
                        <a:pt x="163" y="7"/>
                        <a:pt x="160" y="7"/>
                        <a:pt x="158" y="7"/>
                      </a:cubicBezTo>
                      <a:cubicBezTo>
                        <a:pt x="156" y="6"/>
                        <a:pt x="155" y="6"/>
                        <a:pt x="153" y="6"/>
                      </a:cubicBezTo>
                      <a:cubicBezTo>
                        <a:pt x="151" y="5"/>
                        <a:pt x="148" y="5"/>
                        <a:pt x="146" y="5"/>
                      </a:cubicBezTo>
                      <a:cubicBezTo>
                        <a:pt x="145" y="5"/>
                        <a:pt x="144" y="4"/>
                        <a:pt x="143" y="4"/>
                      </a:cubicBezTo>
                      <a:cubicBezTo>
                        <a:pt x="142" y="4"/>
                        <a:pt x="141" y="4"/>
                        <a:pt x="141" y="4"/>
                      </a:cubicBezTo>
                      <a:cubicBezTo>
                        <a:pt x="139" y="4"/>
                        <a:pt x="136" y="3"/>
                        <a:pt x="134" y="3"/>
                      </a:cubicBezTo>
                      <a:cubicBezTo>
                        <a:pt x="132" y="3"/>
                        <a:pt x="131" y="3"/>
                        <a:pt x="129" y="2"/>
                      </a:cubicBezTo>
                      <a:cubicBezTo>
                        <a:pt x="127" y="2"/>
                        <a:pt x="125" y="2"/>
                        <a:pt x="122" y="2"/>
                      </a:cubicBezTo>
                      <a:cubicBezTo>
                        <a:pt x="121" y="2"/>
                        <a:pt x="120" y="2"/>
                        <a:pt x="119" y="1"/>
                      </a:cubicBezTo>
                      <a:cubicBezTo>
                        <a:pt x="118" y="1"/>
                        <a:pt x="118" y="1"/>
                        <a:pt x="117" y="1"/>
                      </a:cubicBezTo>
                      <a:cubicBezTo>
                        <a:pt x="115" y="1"/>
                        <a:pt x="113" y="1"/>
                        <a:pt x="110" y="1"/>
                      </a:cubicBezTo>
                      <a:cubicBezTo>
                        <a:pt x="109" y="1"/>
                        <a:pt x="107" y="1"/>
                        <a:pt x="105" y="1"/>
                      </a:cubicBezTo>
                      <a:cubicBezTo>
                        <a:pt x="103" y="0"/>
                        <a:pt x="100" y="0"/>
                        <a:pt x="98" y="0"/>
                      </a:cubicBezTo>
                      <a:cubicBezTo>
                        <a:pt x="97" y="0"/>
                        <a:pt x="96" y="0"/>
                        <a:pt x="94" y="0"/>
                      </a:cubicBezTo>
                      <a:cubicBezTo>
                        <a:pt x="94" y="0"/>
                        <a:pt x="93" y="0"/>
                        <a:pt x="93" y="0"/>
                      </a:cubicBezTo>
                      <a:cubicBezTo>
                        <a:pt x="90" y="0"/>
                        <a:pt x="88" y="0"/>
                        <a:pt x="85" y="0"/>
                      </a:cubicBezTo>
                      <a:cubicBezTo>
                        <a:pt x="83" y="0"/>
                        <a:pt x="82" y="0"/>
                        <a:pt x="81" y="0"/>
                      </a:cubicBezTo>
                      <a:cubicBezTo>
                        <a:pt x="77" y="0"/>
                        <a:pt x="73" y="0"/>
                        <a:pt x="69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4" y="0"/>
                        <a:pt x="60" y="1"/>
                        <a:pt x="56" y="1"/>
                      </a:cubicBezTo>
                      <a:cubicBezTo>
                        <a:pt x="54" y="1"/>
                        <a:pt x="53" y="1"/>
                        <a:pt x="52" y="1"/>
                      </a:cubicBezTo>
                      <a:cubicBezTo>
                        <a:pt x="49" y="1"/>
                        <a:pt x="46" y="2"/>
                        <a:pt x="43" y="2"/>
                      </a:cubicBezTo>
                      <a:cubicBezTo>
                        <a:pt x="42" y="2"/>
                        <a:pt x="41" y="2"/>
                        <a:pt x="41" y="2"/>
                      </a:cubicBezTo>
                      <a:cubicBezTo>
                        <a:pt x="40" y="2"/>
                        <a:pt x="39" y="2"/>
                        <a:pt x="39" y="2"/>
                      </a:cubicBezTo>
                      <a:cubicBezTo>
                        <a:pt x="34" y="3"/>
                        <a:pt x="30" y="3"/>
                        <a:pt x="26" y="4"/>
                      </a:cubicBezTo>
                      <a:cubicBezTo>
                        <a:pt x="25" y="4"/>
                        <a:pt x="25" y="4"/>
                        <a:pt x="24" y="4"/>
                      </a:cubicBezTo>
                      <a:cubicBezTo>
                        <a:pt x="19" y="5"/>
                        <a:pt x="15" y="6"/>
                        <a:pt x="10" y="6"/>
                      </a:cubicBezTo>
                      <a:cubicBezTo>
                        <a:pt x="9" y="6"/>
                        <a:pt x="9" y="7"/>
                        <a:pt x="8" y="7"/>
                      </a:cubicBezTo>
                      <a:cubicBezTo>
                        <a:pt x="6" y="7"/>
                        <a:pt x="4" y="7"/>
                        <a:pt x="2" y="8"/>
                      </a:cubicBezTo>
                      <a:cubicBezTo>
                        <a:pt x="0" y="340"/>
                        <a:pt x="0" y="340"/>
                        <a:pt x="0" y="340"/>
                      </a:cubicBezTo>
                      <a:cubicBezTo>
                        <a:pt x="3" y="340"/>
                        <a:pt x="6" y="339"/>
                        <a:pt x="9" y="339"/>
                      </a:cubicBezTo>
                      <a:cubicBezTo>
                        <a:pt x="13" y="338"/>
                        <a:pt x="18" y="337"/>
                        <a:pt x="23" y="336"/>
                      </a:cubicBezTo>
                      <a:cubicBezTo>
                        <a:pt x="23" y="336"/>
                        <a:pt x="24" y="336"/>
                        <a:pt x="25" y="336"/>
                      </a:cubicBezTo>
                      <a:cubicBezTo>
                        <a:pt x="29" y="336"/>
                        <a:pt x="33" y="335"/>
                        <a:pt x="38" y="335"/>
                      </a:cubicBezTo>
                      <a:cubicBezTo>
                        <a:pt x="39" y="335"/>
                        <a:pt x="40" y="334"/>
                        <a:pt x="42" y="334"/>
                      </a:cubicBezTo>
                      <a:cubicBezTo>
                        <a:pt x="45" y="334"/>
                        <a:pt x="48" y="334"/>
                        <a:pt x="50" y="334"/>
                      </a:cubicBezTo>
                      <a:cubicBezTo>
                        <a:pt x="52" y="333"/>
                        <a:pt x="53" y="333"/>
                        <a:pt x="55" y="333"/>
                      </a:cubicBezTo>
                      <a:cubicBezTo>
                        <a:pt x="59" y="333"/>
                        <a:pt x="63" y="333"/>
                        <a:pt x="67" y="333"/>
                      </a:cubicBezTo>
                      <a:cubicBezTo>
                        <a:pt x="67" y="333"/>
                        <a:pt x="67" y="333"/>
                        <a:pt x="67" y="333"/>
                      </a:cubicBezTo>
                      <a:cubicBezTo>
                        <a:pt x="72" y="332"/>
                        <a:pt x="76" y="332"/>
                        <a:pt x="80" y="332"/>
                      </a:cubicBezTo>
                      <a:cubicBezTo>
                        <a:pt x="81" y="332"/>
                        <a:pt x="82" y="332"/>
                        <a:pt x="84" y="332"/>
                      </a:cubicBezTo>
                      <a:cubicBezTo>
                        <a:pt x="86" y="332"/>
                        <a:pt x="89" y="332"/>
                        <a:pt x="92" y="332"/>
                      </a:cubicBezTo>
                      <a:cubicBezTo>
                        <a:pt x="94" y="332"/>
                        <a:pt x="95" y="333"/>
                        <a:pt x="97" y="333"/>
                      </a:cubicBezTo>
                      <a:cubicBezTo>
                        <a:pt x="99" y="333"/>
                        <a:pt x="102" y="333"/>
                        <a:pt x="104" y="333"/>
                      </a:cubicBezTo>
                      <a:cubicBezTo>
                        <a:pt x="106" y="333"/>
                        <a:pt x="107" y="333"/>
                        <a:pt x="109" y="333"/>
                      </a:cubicBezTo>
                      <a:cubicBezTo>
                        <a:pt x="111" y="333"/>
                        <a:pt x="114" y="333"/>
                        <a:pt x="116" y="334"/>
                      </a:cubicBezTo>
                      <a:cubicBezTo>
                        <a:pt x="118" y="334"/>
                        <a:pt x="119" y="334"/>
                        <a:pt x="121" y="334"/>
                      </a:cubicBezTo>
                      <a:cubicBezTo>
                        <a:pt x="123" y="334"/>
                        <a:pt x="126" y="335"/>
                        <a:pt x="128" y="335"/>
                      </a:cubicBezTo>
                      <a:cubicBezTo>
                        <a:pt x="130" y="335"/>
                        <a:pt x="131" y="335"/>
                        <a:pt x="133" y="335"/>
                      </a:cubicBezTo>
                      <a:cubicBezTo>
                        <a:pt x="135" y="336"/>
                        <a:pt x="137" y="336"/>
                        <a:pt x="140" y="336"/>
                      </a:cubicBezTo>
                      <a:cubicBezTo>
                        <a:pt x="141" y="336"/>
                        <a:pt x="143" y="337"/>
                        <a:pt x="145" y="337"/>
                      </a:cubicBezTo>
                      <a:cubicBezTo>
                        <a:pt x="147" y="337"/>
                        <a:pt x="149" y="338"/>
                        <a:pt x="152" y="338"/>
                      </a:cubicBezTo>
                      <a:cubicBezTo>
                        <a:pt x="154" y="338"/>
                        <a:pt x="155" y="339"/>
                        <a:pt x="157" y="339"/>
                      </a:cubicBezTo>
                      <a:cubicBezTo>
                        <a:pt x="159" y="339"/>
                        <a:pt x="162" y="340"/>
                        <a:pt x="164" y="340"/>
                      </a:cubicBezTo>
                      <a:cubicBezTo>
                        <a:pt x="165" y="341"/>
                        <a:pt x="167" y="341"/>
                        <a:pt x="169" y="341"/>
                      </a:cubicBezTo>
                      <a:cubicBezTo>
                        <a:pt x="173" y="342"/>
                        <a:pt x="178" y="343"/>
                        <a:pt x="183" y="344"/>
                      </a:cubicBezTo>
                      <a:cubicBezTo>
                        <a:pt x="184" y="12"/>
                        <a:pt x="184" y="12"/>
                        <a:pt x="184" y="12"/>
                      </a:cubicBezTo>
                      <a:cubicBezTo>
                        <a:pt x="179" y="11"/>
                        <a:pt x="175" y="10"/>
                        <a:pt x="170" y="9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13">
                  <a:extLst>
                    <a:ext uri="{FF2B5EF4-FFF2-40B4-BE49-F238E27FC236}">
                      <a16:creationId xmlns:a16="http://schemas.microsoft.com/office/drawing/2014/main" id="{FAB62CD1-A06C-464D-824F-693916C2D4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7026" y="2055813"/>
                  <a:ext cx="528638" cy="1951038"/>
                </a:xfrm>
                <a:custGeom>
                  <a:avLst/>
                  <a:gdLst>
                    <a:gd name="T0" fmla="*/ 333 w 333"/>
                    <a:gd name="T1" fmla="*/ 0 h 1229"/>
                    <a:gd name="T2" fmla="*/ 331 w 333"/>
                    <a:gd name="T3" fmla="*/ 786 h 1229"/>
                    <a:gd name="T4" fmla="*/ 0 w 333"/>
                    <a:gd name="T5" fmla="*/ 1229 h 1229"/>
                    <a:gd name="T6" fmla="*/ 2 w 333"/>
                    <a:gd name="T7" fmla="*/ 442 h 1229"/>
                    <a:gd name="T8" fmla="*/ 333 w 333"/>
                    <a:gd name="T9" fmla="*/ 0 h 1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3" h="1229">
                      <a:moveTo>
                        <a:pt x="333" y="0"/>
                      </a:moveTo>
                      <a:lnTo>
                        <a:pt x="331" y="786"/>
                      </a:lnTo>
                      <a:lnTo>
                        <a:pt x="0" y="1229"/>
                      </a:lnTo>
                      <a:lnTo>
                        <a:pt x="2" y="442"/>
                      </a:ln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rgbClr val="B26E1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14">
                  <a:extLst>
                    <a:ext uri="{FF2B5EF4-FFF2-40B4-BE49-F238E27FC236}">
                      <a16:creationId xmlns:a16="http://schemas.microsoft.com/office/drawing/2014/main" id="{FEF2A626-99F1-485B-9AF2-A47894E591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3863" y="1912938"/>
                  <a:ext cx="1701800" cy="844550"/>
                </a:xfrm>
                <a:custGeom>
                  <a:avLst/>
                  <a:gdLst>
                    <a:gd name="T0" fmla="*/ 453 w 453"/>
                    <a:gd name="T1" fmla="*/ 38 h 225"/>
                    <a:gd name="T2" fmla="*/ 313 w 453"/>
                    <a:gd name="T3" fmla="*/ 225 h 225"/>
                    <a:gd name="T4" fmla="*/ 131 w 453"/>
                    <a:gd name="T5" fmla="*/ 221 h 225"/>
                    <a:gd name="T6" fmla="*/ 0 w 453"/>
                    <a:gd name="T7" fmla="*/ 30 h 225"/>
                    <a:gd name="T8" fmla="*/ 453 w 453"/>
                    <a:gd name="T9" fmla="*/ 38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3" h="225">
                      <a:moveTo>
                        <a:pt x="453" y="38"/>
                      </a:moveTo>
                      <a:cubicBezTo>
                        <a:pt x="313" y="225"/>
                        <a:pt x="313" y="225"/>
                        <a:pt x="313" y="225"/>
                      </a:cubicBezTo>
                      <a:cubicBezTo>
                        <a:pt x="253" y="210"/>
                        <a:pt x="188" y="210"/>
                        <a:pt x="131" y="221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142" y="0"/>
                        <a:pt x="303" y="0"/>
                        <a:pt x="453" y="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15">
                  <a:extLst>
                    <a:ext uri="{FF2B5EF4-FFF2-40B4-BE49-F238E27FC236}">
                      <a16:creationId xmlns:a16="http://schemas.microsoft.com/office/drawing/2014/main" id="{B86775EF-9B52-4D48-BC6B-A34AEC56DD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1638" y="2306638"/>
                  <a:ext cx="1784350" cy="1019175"/>
                </a:xfrm>
                <a:custGeom>
                  <a:avLst/>
                  <a:gdLst>
                    <a:gd name="T0" fmla="*/ 344 w 475"/>
                    <a:gd name="T1" fmla="*/ 0 h 271"/>
                    <a:gd name="T2" fmla="*/ 475 w 475"/>
                    <a:gd name="T3" fmla="*/ 190 h 271"/>
                    <a:gd name="T4" fmla="*/ 325 w 475"/>
                    <a:gd name="T5" fmla="*/ 271 h 271"/>
                    <a:gd name="T6" fmla="*/ 0 w 475"/>
                    <a:gd name="T7" fmla="*/ 189 h 271"/>
                    <a:gd name="T8" fmla="*/ 344 w 475"/>
                    <a:gd name="T9" fmla="*/ 0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5" h="271">
                      <a:moveTo>
                        <a:pt x="344" y="0"/>
                      </a:moveTo>
                      <a:cubicBezTo>
                        <a:pt x="475" y="190"/>
                        <a:pt x="475" y="190"/>
                        <a:pt x="475" y="190"/>
                      </a:cubicBezTo>
                      <a:cubicBezTo>
                        <a:pt x="410" y="203"/>
                        <a:pt x="354" y="231"/>
                        <a:pt x="325" y="271"/>
                      </a:cubicBezTo>
                      <a:cubicBezTo>
                        <a:pt x="0" y="189"/>
                        <a:pt x="0" y="189"/>
                        <a:pt x="0" y="189"/>
                      </a:cubicBezTo>
                      <a:cubicBezTo>
                        <a:pt x="68" y="98"/>
                        <a:pt x="195" y="32"/>
                        <a:pt x="34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16">
                  <a:extLst>
                    <a:ext uri="{FF2B5EF4-FFF2-40B4-BE49-F238E27FC236}">
                      <a16:creationId xmlns:a16="http://schemas.microsoft.com/office/drawing/2014/main" id="{539D5FA4-92C5-4B05-8AA6-93B2ED76F5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9251" y="3021013"/>
                  <a:ext cx="566738" cy="1271588"/>
                </a:xfrm>
                <a:custGeom>
                  <a:avLst/>
                  <a:gdLst>
                    <a:gd name="T0" fmla="*/ 136 w 151"/>
                    <a:gd name="T1" fmla="*/ 4 h 338"/>
                    <a:gd name="T2" fmla="*/ 124 w 151"/>
                    <a:gd name="T3" fmla="*/ 7 h 338"/>
                    <a:gd name="T4" fmla="*/ 113 w 151"/>
                    <a:gd name="T5" fmla="*/ 10 h 338"/>
                    <a:gd name="T6" fmla="*/ 106 w 151"/>
                    <a:gd name="T7" fmla="*/ 12 h 338"/>
                    <a:gd name="T8" fmla="*/ 93 w 151"/>
                    <a:gd name="T9" fmla="*/ 17 h 338"/>
                    <a:gd name="T10" fmla="*/ 84 w 151"/>
                    <a:gd name="T11" fmla="*/ 20 h 338"/>
                    <a:gd name="T12" fmla="*/ 74 w 151"/>
                    <a:gd name="T13" fmla="*/ 25 h 338"/>
                    <a:gd name="T14" fmla="*/ 63 w 151"/>
                    <a:gd name="T15" fmla="*/ 30 h 338"/>
                    <a:gd name="T16" fmla="*/ 54 w 151"/>
                    <a:gd name="T17" fmla="*/ 35 h 338"/>
                    <a:gd name="T18" fmla="*/ 50 w 151"/>
                    <a:gd name="T19" fmla="*/ 37 h 338"/>
                    <a:gd name="T20" fmla="*/ 43 w 151"/>
                    <a:gd name="T21" fmla="*/ 42 h 338"/>
                    <a:gd name="T22" fmla="*/ 35 w 151"/>
                    <a:gd name="T23" fmla="*/ 48 h 338"/>
                    <a:gd name="T24" fmla="*/ 27 w 151"/>
                    <a:gd name="T25" fmla="*/ 54 h 338"/>
                    <a:gd name="T26" fmla="*/ 19 w 151"/>
                    <a:gd name="T27" fmla="*/ 60 h 338"/>
                    <a:gd name="T28" fmla="*/ 13 w 151"/>
                    <a:gd name="T29" fmla="*/ 66 h 338"/>
                    <a:gd name="T30" fmla="*/ 7 w 151"/>
                    <a:gd name="T31" fmla="*/ 73 h 338"/>
                    <a:gd name="T32" fmla="*/ 3 w 151"/>
                    <a:gd name="T33" fmla="*/ 78 h 338"/>
                    <a:gd name="T34" fmla="*/ 0 w 151"/>
                    <a:gd name="T35" fmla="*/ 338 h 338"/>
                    <a:gd name="T36" fmla="*/ 6 w 151"/>
                    <a:gd name="T37" fmla="*/ 331 h 338"/>
                    <a:gd name="T38" fmla="*/ 12 w 151"/>
                    <a:gd name="T39" fmla="*/ 324 h 338"/>
                    <a:gd name="T40" fmla="*/ 21 w 151"/>
                    <a:gd name="T41" fmla="*/ 315 h 338"/>
                    <a:gd name="T42" fmla="*/ 29 w 151"/>
                    <a:gd name="T43" fmla="*/ 309 h 338"/>
                    <a:gd name="T44" fmla="*/ 37 w 151"/>
                    <a:gd name="T45" fmla="*/ 303 h 338"/>
                    <a:gd name="T46" fmla="*/ 46 w 151"/>
                    <a:gd name="T47" fmla="*/ 297 h 338"/>
                    <a:gd name="T48" fmla="*/ 53 w 151"/>
                    <a:gd name="T49" fmla="*/ 293 h 338"/>
                    <a:gd name="T50" fmla="*/ 62 w 151"/>
                    <a:gd name="T51" fmla="*/ 288 h 338"/>
                    <a:gd name="T52" fmla="*/ 73 w 151"/>
                    <a:gd name="T53" fmla="*/ 283 h 338"/>
                    <a:gd name="T54" fmla="*/ 83 w 151"/>
                    <a:gd name="T55" fmla="*/ 278 h 338"/>
                    <a:gd name="T56" fmla="*/ 92 w 151"/>
                    <a:gd name="T57" fmla="*/ 274 h 338"/>
                    <a:gd name="T58" fmla="*/ 105 w 151"/>
                    <a:gd name="T59" fmla="*/ 270 h 338"/>
                    <a:gd name="T60" fmla="*/ 116 w 151"/>
                    <a:gd name="T61" fmla="*/ 266 h 338"/>
                    <a:gd name="T62" fmla="*/ 127 w 151"/>
                    <a:gd name="T63" fmla="*/ 263 h 338"/>
                    <a:gd name="T64" fmla="*/ 138 w 151"/>
                    <a:gd name="T65" fmla="*/ 261 h 338"/>
                    <a:gd name="T66" fmla="*/ 151 w 151"/>
                    <a:gd name="T67" fmla="*/ 0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51" h="338">
                      <a:moveTo>
                        <a:pt x="139" y="3"/>
                      </a:moveTo>
                      <a:cubicBezTo>
                        <a:pt x="138" y="3"/>
                        <a:pt x="137" y="3"/>
                        <a:pt x="136" y="4"/>
                      </a:cubicBezTo>
                      <a:cubicBezTo>
                        <a:pt x="133" y="4"/>
                        <a:pt x="131" y="5"/>
                        <a:pt x="128" y="6"/>
                      </a:cubicBezTo>
                      <a:cubicBezTo>
                        <a:pt x="127" y="6"/>
                        <a:pt x="125" y="6"/>
                        <a:pt x="124" y="7"/>
                      </a:cubicBezTo>
                      <a:cubicBezTo>
                        <a:pt x="122" y="7"/>
                        <a:pt x="119" y="8"/>
                        <a:pt x="117" y="9"/>
                      </a:cubicBezTo>
                      <a:cubicBezTo>
                        <a:pt x="116" y="9"/>
                        <a:pt x="114" y="9"/>
                        <a:pt x="113" y="10"/>
                      </a:cubicBezTo>
                      <a:cubicBezTo>
                        <a:pt x="112" y="10"/>
                        <a:pt x="111" y="11"/>
                        <a:pt x="110" y="11"/>
                      </a:cubicBezTo>
                      <a:cubicBezTo>
                        <a:pt x="108" y="11"/>
                        <a:pt x="107" y="12"/>
                        <a:pt x="106" y="12"/>
                      </a:cubicBezTo>
                      <a:cubicBezTo>
                        <a:pt x="105" y="13"/>
                        <a:pt x="104" y="13"/>
                        <a:pt x="103" y="13"/>
                      </a:cubicBezTo>
                      <a:cubicBezTo>
                        <a:pt x="100" y="14"/>
                        <a:pt x="96" y="15"/>
                        <a:pt x="93" y="17"/>
                      </a:cubicBezTo>
                      <a:cubicBezTo>
                        <a:pt x="93" y="17"/>
                        <a:pt x="92" y="17"/>
                        <a:pt x="92" y="17"/>
                      </a:cubicBezTo>
                      <a:cubicBezTo>
                        <a:pt x="89" y="18"/>
                        <a:pt x="86" y="19"/>
                        <a:pt x="84" y="20"/>
                      </a:cubicBezTo>
                      <a:cubicBezTo>
                        <a:pt x="83" y="21"/>
                        <a:pt x="82" y="21"/>
                        <a:pt x="81" y="22"/>
                      </a:cubicBezTo>
                      <a:cubicBezTo>
                        <a:pt x="79" y="23"/>
                        <a:pt x="76" y="24"/>
                        <a:pt x="74" y="25"/>
                      </a:cubicBezTo>
                      <a:cubicBezTo>
                        <a:pt x="73" y="25"/>
                        <a:pt x="72" y="26"/>
                        <a:pt x="72" y="26"/>
                      </a:cubicBezTo>
                      <a:cubicBezTo>
                        <a:pt x="69" y="27"/>
                        <a:pt x="66" y="29"/>
                        <a:pt x="63" y="30"/>
                      </a:cubicBezTo>
                      <a:cubicBezTo>
                        <a:pt x="62" y="31"/>
                        <a:pt x="62" y="31"/>
                        <a:pt x="61" y="31"/>
                      </a:cubicBezTo>
                      <a:cubicBezTo>
                        <a:pt x="59" y="33"/>
                        <a:pt x="56" y="34"/>
                        <a:pt x="54" y="35"/>
                      </a:cubicBezTo>
                      <a:cubicBezTo>
                        <a:pt x="54" y="35"/>
                        <a:pt x="53" y="36"/>
                        <a:pt x="52" y="36"/>
                      </a:cubicBezTo>
                      <a:cubicBezTo>
                        <a:pt x="51" y="37"/>
                        <a:pt x="51" y="37"/>
                        <a:pt x="50" y="37"/>
                      </a:cubicBezTo>
                      <a:cubicBezTo>
                        <a:pt x="49" y="38"/>
                        <a:pt x="48" y="39"/>
                        <a:pt x="47" y="39"/>
                      </a:cubicBezTo>
                      <a:cubicBezTo>
                        <a:pt x="46" y="40"/>
                        <a:pt x="44" y="41"/>
                        <a:pt x="43" y="42"/>
                      </a:cubicBezTo>
                      <a:cubicBezTo>
                        <a:pt x="41" y="43"/>
                        <a:pt x="40" y="44"/>
                        <a:pt x="38" y="45"/>
                      </a:cubicBezTo>
                      <a:cubicBezTo>
                        <a:pt x="37" y="46"/>
                        <a:pt x="36" y="47"/>
                        <a:pt x="35" y="48"/>
                      </a:cubicBezTo>
                      <a:cubicBezTo>
                        <a:pt x="33" y="49"/>
                        <a:pt x="32" y="50"/>
                        <a:pt x="30" y="51"/>
                      </a:cubicBezTo>
                      <a:cubicBezTo>
                        <a:pt x="29" y="52"/>
                        <a:pt x="28" y="53"/>
                        <a:pt x="27" y="54"/>
                      </a:cubicBezTo>
                      <a:cubicBezTo>
                        <a:pt x="25" y="55"/>
                        <a:pt x="24" y="56"/>
                        <a:pt x="23" y="57"/>
                      </a:cubicBezTo>
                      <a:cubicBezTo>
                        <a:pt x="22" y="58"/>
                        <a:pt x="20" y="59"/>
                        <a:pt x="19" y="60"/>
                      </a:cubicBezTo>
                      <a:cubicBezTo>
                        <a:pt x="19" y="60"/>
                        <a:pt x="19" y="61"/>
                        <a:pt x="19" y="61"/>
                      </a:cubicBezTo>
                      <a:cubicBezTo>
                        <a:pt x="17" y="62"/>
                        <a:pt x="15" y="64"/>
                        <a:pt x="13" y="66"/>
                      </a:cubicBezTo>
                      <a:cubicBezTo>
                        <a:pt x="13" y="66"/>
                        <a:pt x="13" y="67"/>
                        <a:pt x="12" y="67"/>
                      </a:cubicBezTo>
                      <a:cubicBezTo>
                        <a:pt x="10" y="69"/>
                        <a:pt x="9" y="71"/>
                        <a:pt x="7" y="73"/>
                      </a:cubicBezTo>
                      <a:cubicBezTo>
                        <a:pt x="7" y="73"/>
                        <a:pt x="7" y="73"/>
                        <a:pt x="7" y="73"/>
                      </a:cubicBezTo>
                      <a:cubicBezTo>
                        <a:pt x="5" y="75"/>
                        <a:pt x="4" y="76"/>
                        <a:pt x="3" y="78"/>
                      </a:cubicBezTo>
                      <a:cubicBezTo>
                        <a:pt x="2" y="79"/>
                        <a:pt x="1" y="80"/>
                        <a:pt x="1" y="8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cubicBezTo>
                        <a:pt x="1" y="336"/>
                        <a:pt x="3" y="334"/>
                        <a:pt x="5" y="331"/>
                      </a:cubicBezTo>
                      <a:cubicBezTo>
                        <a:pt x="5" y="331"/>
                        <a:pt x="6" y="331"/>
                        <a:pt x="6" y="331"/>
                      </a:cubicBezTo>
                      <a:cubicBezTo>
                        <a:pt x="7" y="329"/>
                        <a:pt x="9" y="327"/>
                        <a:pt x="11" y="325"/>
                      </a:cubicBezTo>
                      <a:cubicBezTo>
                        <a:pt x="12" y="325"/>
                        <a:pt x="12" y="324"/>
                        <a:pt x="12" y="324"/>
                      </a:cubicBezTo>
                      <a:cubicBezTo>
                        <a:pt x="14" y="322"/>
                        <a:pt x="16" y="320"/>
                        <a:pt x="18" y="318"/>
                      </a:cubicBezTo>
                      <a:cubicBezTo>
                        <a:pt x="19" y="317"/>
                        <a:pt x="20" y="316"/>
                        <a:pt x="21" y="315"/>
                      </a:cubicBezTo>
                      <a:cubicBezTo>
                        <a:pt x="23" y="314"/>
                        <a:pt x="24" y="313"/>
                        <a:pt x="26" y="312"/>
                      </a:cubicBezTo>
                      <a:cubicBezTo>
                        <a:pt x="27" y="311"/>
                        <a:pt x="28" y="310"/>
                        <a:pt x="29" y="309"/>
                      </a:cubicBezTo>
                      <a:cubicBezTo>
                        <a:pt x="31" y="308"/>
                        <a:pt x="32" y="307"/>
                        <a:pt x="33" y="306"/>
                      </a:cubicBezTo>
                      <a:cubicBezTo>
                        <a:pt x="35" y="305"/>
                        <a:pt x="36" y="304"/>
                        <a:pt x="37" y="303"/>
                      </a:cubicBezTo>
                      <a:cubicBezTo>
                        <a:pt x="39" y="302"/>
                        <a:pt x="40" y="301"/>
                        <a:pt x="42" y="300"/>
                      </a:cubicBezTo>
                      <a:cubicBezTo>
                        <a:pt x="43" y="299"/>
                        <a:pt x="44" y="298"/>
                        <a:pt x="46" y="297"/>
                      </a:cubicBezTo>
                      <a:cubicBezTo>
                        <a:pt x="47" y="296"/>
                        <a:pt x="49" y="295"/>
                        <a:pt x="51" y="294"/>
                      </a:cubicBezTo>
                      <a:cubicBezTo>
                        <a:pt x="52" y="294"/>
                        <a:pt x="52" y="293"/>
                        <a:pt x="53" y="293"/>
                      </a:cubicBezTo>
                      <a:cubicBezTo>
                        <a:pt x="55" y="292"/>
                        <a:pt x="58" y="290"/>
                        <a:pt x="60" y="289"/>
                      </a:cubicBezTo>
                      <a:cubicBezTo>
                        <a:pt x="60" y="289"/>
                        <a:pt x="61" y="288"/>
                        <a:pt x="62" y="288"/>
                      </a:cubicBezTo>
                      <a:cubicBezTo>
                        <a:pt x="65" y="287"/>
                        <a:pt x="68" y="285"/>
                        <a:pt x="71" y="284"/>
                      </a:cubicBezTo>
                      <a:cubicBezTo>
                        <a:pt x="71" y="283"/>
                        <a:pt x="72" y="283"/>
                        <a:pt x="73" y="283"/>
                      </a:cubicBezTo>
                      <a:cubicBezTo>
                        <a:pt x="75" y="282"/>
                        <a:pt x="77" y="281"/>
                        <a:pt x="80" y="279"/>
                      </a:cubicBezTo>
                      <a:cubicBezTo>
                        <a:pt x="81" y="279"/>
                        <a:pt x="82" y="279"/>
                        <a:pt x="83" y="278"/>
                      </a:cubicBezTo>
                      <a:cubicBezTo>
                        <a:pt x="85" y="277"/>
                        <a:pt x="88" y="276"/>
                        <a:pt x="91" y="275"/>
                      </a:cubicBezTo>
                      <a:cubicBezTo>
                        <a:pt x="91" y="275"/>
                        <a:pt x="92" y="275"/>
                        <a:pt x="92" y="274"/>
                      </a:cubicBezTo>
                      <a:cubicBezTo>
                        <a:pt x="95" y="273"/>
                        <a:pt x="99" y="272"/>
                        <a:pt x="102" y="271"/>
                      </a:cubicBezTo>
                      <a:cubicBezTo>
                        <a:pt x="103" y="271"/>
                        <a:pt x="104" y="270"/>
                        <a:pt x="105" y="270"/>
                      </a:cubicBezTo>
                      <a:cubicBezTo>
                        <a:pt x="107" y="269"/>
                        <a:pt x="109" y="269"/>
                        <a:pt x="112" y="268"/>
                      </a:cubicBezTo>
                      <a:cubicBezTo>
                        <a:pt x="113" y="267"/>
                        <a:pt x="115" y="267"/>
                        <a:pt x="116" y="266"/>
                      </a:cubicBezTo>
                      <a:cubicBezTo>
                        <a:pt x="118" y="266"/>
                        <a:pt x="120" y="265"/>
                        <a:pt x="123" y="265"/>
                      </a:cubicBezTo>
                      <a:cubicBezTo>
                        <a:pt x="124" y="264"/>
                        <a:pt x="126" y="264"/>
                        <a:pt x="127" y="263"/>
                      </a:cubicBezTo>
                      <a:cubicBezTo>
                        <a:pt x="129" y="263"/>
                        <a:pt x="132" y="262"/>
                        <a:pt x="134" y="262"/>
                      </a:cubicBezTo>
                      <a:cubicBezTo>
                        <a:pt x="136" y="261"/>
                        <a:pt x="137" y="261"/>
                        <a:pt x="138" y="261"/>
                      </a:cubicBezTo>
                      <a:cubicBezTo>
                        <a:pt x="142" y="260"/>
                        <a:pt x="146" y="259"/>
                        <a:pt x="149" y="258"/>
                      </a:cubicBezTo>
                      <a:cubicBezTo>
                        <a:pt x="151" y="0"/>
                        <a:pt x="151" y="0"/>
                        <a:pt x="151" y="0"/>
                      </a:cubicBezTo>
                      <a:cubicBezTo>
                        <a:pt x="147" y="1"/>
                        <a:pt x="143" y="2"/>
                        <a:pt x="139" y="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17">
                  <a:extLst>
                    <a:ext uri="{FF2B5EF4-FFF2-40B4-BE49-F238E27FC236}">
                      <a16:creationId xmlns:a16="http://schemas.microsoft.com/office/drawing/2014/main" id="{C56D7C90-6F85-4AB0-9680-8399A6E619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8463" y="3017838"/>
                  <a:ext cx="1223963" cy="1274763"/>
                </a:xfrm>
                <a:custGeom>
                  <a:avLst/>
                  <a:gdLst>
                    <a:gd name="T0" fmla="*/ 771 w 771"/>
                    <a:gd name="T1" fmla="*/ 194 h 803"/>
                    <a:gd name="T2" fmla="*/ 769 w 771"/>
                    <a:gd name="T3" fmla="*/ 803 h 803"/>
                    <a:gd name="T4" fmla="*/ 0 w 771"/>
                    <a:gd name="T5" fmla="*/ 611 h 803"/>
                    <a:gd name="T6" fmla="*/ 2 w 771"/>
                    <a:gd name="T7" fmla="*/ 0 h 803"/>
                    <a:gd name="T8" fmla="*/ 771 w 771"/>
                    <a:gd name="T9" fmla="*/ 194 h 8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1" h="803">
                      <a:moveTo>
                        <a:pt x="771" y="194"/>
                      </a:moveTo>
                      <a:lnTo>
                        <a:pt x="769" y="803"/>
                      </a:lnTo>
                      <a:lnTo>
                        <a:pt x="0" y="611"/>
                      </a:lnTo>
                      <a:lnTo>
                        <a:pt x="2" y="0"/>
                      </a:lnTo>
                      <a:lnTo>
                        <a:pt x="771" y="194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18">
                  <a:extLst>
                    <a:ext uri="{FF2B5EF4-FFF2-40B4-BE49-F238E27FC236}">
                      <a16:creationId xmlns:a16="http://schemas.microsoft.com/office/drawing/2014/main" id="{5CB5272C-BDCB-4B1D-9750-741565EB93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7026" y="2479676"/>
                  <a:ext cx="525463" cy="1857375"/>
                </a:xfrm>
                <a:custGeom>
                  <a:avLst/>
                  <a:gdLst>
                    <a:gd name="T0" fmla="*/ 79 w 140"/>
                    <a:gd name="T1" fmla="*/ 30 h 494"/>
                    <a:gd name="T2" fmla="*/ 71 w 140"/>
                    <a:gd name="T3" fmla="*/ 26 h 494"/>
                    <a:gd name="T4" fmla="*/ 68 w 140"/>
                    <a:gd name="T5" fmla="*/ 24 h 494"/>
                    <a:gd name="T6" fmla="*/ 62 w 140"/>
                    <a:gd name="T7" fmla="*/ 21 h 494"/>
                    <a:gd name="T8" fmla="*/ 58 w 140"/>
                    <a:gd name="T9" fmla="*/ 20 h 494"/>
                    <a:gd name="T10" fmla="*/ 53 w 140"/>
                    <a:gd name="T11" fmla="*/ 17 h 494"/>
                    <a:gd name="T12" fmla="*/ 49 w 140"/>
                    <a:gd name="T13" fmla="*/ 15 h 494"/>
                    <a:gd name="T14" fmla="*/ 43 w 140"/>
                    <a:gd name="T15" fmla="*/ 13 h 494"/>
                    <a:gd name="T16" fmla="*/ 43 w 140"/>
                    <a:gd name="T17" fmla="*/ 13 h 494"/>
                    <a:gd name="T18" fmla="*/ 42 w 140"/>
                    <a:gd name="T19" fmla="*/ 13 h 494"/>
                    <a:gd name="T20" fmla="*/ 30 w 140"/>
                    <a:gd name="T21" fmla="*/ 8 h 494"/>
                    <a:gd name="T22" fmla="*/ 26 w 140"/>
                    <a:gd name="T23" fmla="*/ 7 h 494"/>
                    <a:gd name="T24" fmla="*/ 12 w 140"/>
                    <a:gd name="T25" fmla="*/ 3 h 494"/>
                    <a:gd name="T26" fmla="*/ 12 w 140"/>
                    <a:gd name="T27" fmla="*/ 3 h 494"/>
                    <a:gd name="T28" fmla="*/ 1 w 140"/>
                    <a:gd name="T29" fmla="*/ 0 h 494"/>
                    <a:gd name="T30" fmla="*/ 0 w 140"/>
                    <a:gd name="T31" fmla="*/ 406 h 494"/>
                    <a:gd name="T32" fmla="*/ 11 w 140"/>
                    <a:gd name="T33" fmla="*/ 409 h 494"/>
                    <a:gd name="T34" fmla="*/ 25 w 140"/>
                    <a:gd name="T35" fmla="*/ 414 h 494"/>
                    <a:gd name="T36" fmla="*/ 28 w 140"/>
                    <a:gd name="T37" fmla="*/ 415 h 494"/>
                    <a:gd name="T38" fmla="*/ 41 w 140"/>
                    <a:gd name="T39" fmla="*/ 420 h 494"/>
                    <a:gd name="T40" fmla="*/ 42 w 140"/>
                    <a:gd name="T41" fmla="*/ 420 h 494"/>
                    <a:gd name="T42" fmla="*/ 47 w 140"/>
                    <a:gd name="T43" fmla="*/ 422 h 494"/>
                    <a:gd name="T44" fmla="*/ 51 w 140"/>
                    <a:gd name="T45" fmla="*/ 424 h 494"/>
                    <a:gd name="T46" fmla="*/ 57 w 140"/>
                    <a:gd name="T47" fmla="*/ 426 h 494"/>
                    <a:gd name="T48" fmla="*/ 61 w 140"/>
                    <a:gd name="T49" fmla="*/ 428 h 494"/>
                    <a:gd name="T50" fmla="*/ 67 w 140"/>
                    <a:gd name="T51" fmla="*/ 431 h 494"/>
                    <a:gd name="T52" fmla="*/ 70 w 140"/>
                    <a:gd name="T53" fmla="*/ 433 h 494"/>
                    <a:gd name="T54" fmla="*/ 78 w 140"/>
                    <a:gd name="T55" fmla="*/ 437 h 494"/>
                    <a:gd name="T56" fmla="*/ 139 w 140"/>
                    <a:gd name="T57" fmla="*/ 494 h 494"/>
                    <a:gd name="T58" fmla="*/ 140 w 140"/>
                    <a:gd name="T59" fmla="*/ 87 h 494"/>
                    <a:gd name="T60" fmla="*/ 79 w 140"/>
                    <a:gd name="T61" fmla="*/ 30 h 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0" h="494">
                      <a:moveTo>
                        <a:pt x="79" y="30"/>
                      </a:moveTo>
                      <a:cubicBezTo>
                        <a:pt x="76" y="29"/>
                        <a:pt x="74" y="27"/>
                        <a:pt x="71" y="26"/>
                      </a:cubicBezTo>
                      <a:cubicBezTo>
                        <a:pt x="70" y="25"/>
                        <a:pt x="69" y="25"/>
                        <a:pt x="68" y="24"/>
                      </a:cubicBezTo>
                      <a:cubicBezTo>
                        <a:pt x="66" y="23"/>
                        <a:pt x="64" y="22"/>
                        <a:pt x="62" y="21"/>
                      </a:cubicBezTo>
                      <a:cubicBezTo>
                        <a:pt x="61" y="21"/>
                        <a:pt x="59" y="20"/>
                        <a:pt x="58" y="20"/>
                      </a:cubicBezTo>
                      <a:cubicBezTo>
                        <a:pt x="56" y="19"/>
                        <a:pt x="55" y="18"/>
                        <a:pt x="53" y="17"/>
                      </a:cubicBezTo>
                      <a:cubicBezTo>
                        <a:pt x="51" y="16"/>
                        <a:pt x="50" y="16"/>
                        <a:pt x="49" y="15"/>
                      </a:cubicBezTo>
                      <a:cubicBezTo>
                        <a:pt x="47" y="15"/>
                        <a:pt x="45" y="14"/>
                        <a:pt x="43" y="13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43" y="13"/>
                        <a:pt x="42" y="13"/>
                        <a:pt x="42" y="13"/>
                      </a:cubicBezTo>
                      <a:cubicBezTo>
                        <a:pt x="38" y="11"/>
                        <a:pt x="34" y="10"/>
                        <a:pt x="30" y="8"/>
                      </a:cubicBezTo>
                      <a:cubicBezTo>
                        <a:pt x="28" y="8"/>
                        <a:pt x="27" y="7"/>
                        <a:pt x="26" y="7"/>
                      </a:cubicBezTo>
                      <a:cubicBezTo>
                        <a:pt x="22" y="6"/>
                        <a:pt x="17" y="4"/>
                        <a:pt x="12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8" y="2"/>
                        <a:pt x="5" y="1"/>
                        <a:pt x="1" y="0"/>
                      </a:cubicBezTo>
                      <a:cubicBezTo>
                        <a:pt x="0" y="406"/>
                        <a:pt x="0" y="406"/>
                        <a:pt x="0" y="406"/>
                      </a:cubicBezTo>
                      <a:cubicBezTo>
                        <a:pt x="4" y="407"/>
                        <a:pt x="7" y="408"/>
                        <a:pt x="11" y="409"/>
                      </a:cubicBezTo>
                      <a:cubicBezTo>
                        <a:pt x="16" y="411"/>
                        <a:pt x="20" y="412"/>
                        <a:pt x="25" y="414"/>
                      </a:cubicBezTo>
                      <a:cubicBezTo>
                        <a:pt x="26" y="414"/>
                        <a:pt x="27" y="415"/>
                        <a:pt x="28" y="415"/>
                      </a:cubicBezTo>
                      <a:cubicBezTo>
                        <a:pt x="33" y="416"/>
                        <a:pt x="37" y="418"/>
                        <a:pt x="41" y="420"/>
                      </a:cubicBezTo>
                      <a:cubicBezTo>
                        <a:pt x="41" y="420"/>
                        <a:pt x="42" y="420"/>
                        <a:pt x="42" y="420"/>
                      </a:cubicBezTo>
                      <a:cubicBezTo>
                        <a:pt x="44" y="421"/>
                        <a:pt x="46" y="421"/>
                        <a:pt x="47" y="422"/>
                      </a:cubicBezTo>
                      <a:cubicBezTo>
                        <a:pt x="49" y="423"/>
                        <a:pt x="50" y="423"/>
                        <a:pt x="51" y="424"/>
                      </a:cubicBezTo>
                      <a:cubicBezTo>
                        <a:pt x="53" y="425"/>
                        <a:pt x="55" y="426"/>
                        <a:pt x="57" y="426"/>
                      </a:cubicBezTo>
                      <a:cubicBezTo>
                        <a:pt x="58" y="427"/>
                        <a:pt x="60" y="428"/>
                        <a:pt x="61" y="428"/>
                      </a:cubicBezTo>
                      <a:cubicBezTo>
                        <a:pt x="63" y="429"/>
                        <a:pt x="65" y="430"/>
                        <a:pt x="67" y="431"/>
                      </a:cubicBezTo>
                      <a:cubicBezTo>
                        <a:pt x="68" y="432"/>
                        <a:pt x="69" y="432"/>
                        <a:pt x="70" y="433"/>
                      </a:cubicBezTo>
                      <a:cubicBezTo>
                        <a:pt x="72" y="434"/>
                        <a:pt x="75" y="436"/>
                        <a:pt x="78" y="437"/>
                      </a:cubicBezTo>
                      <a:cubicBezTo>
                        <a:pt x="106" y="453"/>
                        <a:pt x="126" y="473"/>
                        <a:pt x="139" y="494"/>
                      </a:cubicBezTo>
                      <a:cubicBezTo>
                        <a:pt x="140" y="87"/>
                        <a:pt x="140" y="87"/>
                        <a:pt x="140" y="87"/>
                      </a:cubicBezTo>
                      <a:cubicBezTo>
                        <a:pt x="128" y="66"/>
                        <a:pt x="107" y="46"/>
                        <a:pt x="79" y="3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19">
                  <a:extLst>
                    <a:ext uri="{FF2B5EF4-FFF2-40B4-BE49-F238E27FC236}">
                      <a16:creationId xmlns:a16="http://schemas.microsoft.com/office/drawing/2014/main" id="{4740CC58-9899-42BC-97EA-252464C59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0201" y="1773238"/>
                  <a:ext cx="1754188" cy="1033463"/>
                </a:xfrm>
                <a:custGeom>
                  <a:avLst/>
                  <a:gdLst>
                    <a:gd name="T0" fmla="*/ 327 w 467"/>
                    <a:gd name="T1" fmla="*/ 74 h 275"/>
                    <a:gd name="T2" fmla="*/ 467 w 467"/>
                    <a:gd name="T3" fmla="*/ 200 h 275"/>
                    <a:gd name="T4" fmla="*/ 139 w 467"/>
                    <a:gd name="T5" fmla="*/ 275 h 275"/>
                    <a:gd name="T6" fmla="*/ 78 w 467"/>
                    <a:gd name="T7" fmla="*/ 218 h 275"/>
                    <a:gd name="T8" fmla="*/ 0 w 467"/>
                    <a:gd name="T9" fmla="*/ 188 h 275"/>
                    <a:gd name="T10" fmla="*/ 140 w 467"/>
                    <a:gd name="T11" fmla="*/ 0 h 275"/>
                    <a:gd name="T12" fmla="*/ 327 w 467"/>
                    <a:gd name="T13" fmla="*/ 74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7" h="275">
                      <a:moveTo>
                        <a:pt x="327" y="74"/>
                      </a:moveTo>
                      <a:cubicBezTo>
                        <a:pt x="389" y="110"/>
                        <a:pt x="437" y="153"/>
                        <a:pt x="467" y="200"/>
                      </a:cubicBezTo>
                      <a:cubicBezTo>
                        <a:pt x="139" y="275"/>
                        <a:pt x="139" y="275"/>
                        <a:pt x="139" y="275"/>
                      </a:cubicBezTo>
                      <a:cubicBezTo>
                        <a:pt x="127" y="254"/>
                        <a:pt x="106" y="234"/>
                        <a:pt x="78" y="218"/>
                      </a:cubicBezTo>
                      <a:cubicBezTo>
                        <a:pt x="56" y="206"/>
                        <a:pt x="30" y="195"/>
                        <a:pt x="0" y="188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212" y="18"/>
                        <a:pt x="275" y="43"/>
                        <a:pt x="327" y="7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" name="Freeform 20">
                  <a:extLst>
                    <a:ext uri="{FF2B5EF4-FFF2-40B4-BE49-F238E27FC236}">
                      <a16:creationId xmlns:a16="http://schemas.microsoft.com/office/drawing/2014/main" id="{A552498A-65EA-4B1B-A484-EBFEB17776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99313" y="2525714"/>
                  <a:ext cx="1235075" cy="1811338"/>
                </a:xfrm>
                <a:custGeom>
                  <a:avLst/>
                  <a:gdLst>
                    <a:gd name="T0" fmla="*/ 778 w 778"/>
                    <a:gd name="T1" fmla="*/ 0 h 1141"/>
                    <a:gd name="T2" fmla="*/ 776 w 778"/>
                    <a:gd name="T3" fmla="*/ 964 h 1141"/>
                    <a:gd name="T4" fmla="*/ 0 w 778"/>
                    <a:gd name="T5" fmla="*/ 1141 h 1141"/>
                    <a:gd name="T6" fmla="*/ 2 w 778"/>
                    <a:gd name="T7" fmla="*/ 177 h 1141"/>
                    <a:gd name="T8" fmla="*/ 778 w 778"/>
                    <a:gd name="T9" fmla="*/ 0 h 1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8" h="1141">
                      <a:moveTo>
                        <a:pt x="778" y="0"/>
                      </a:moveTo>
                      <a:lnTo>
                        <a:pt x="776" y="964"/>
                      </a:lnTo>
                      <a:lnTo>
                        <a:pt x="0" y="1141"/>
                      </a:lnTo>
                      <a:lnTo>
                        <a:pt x="2" y="177"/>
                      </a:lnTo>
                      <a:lnTo>
                        <a:pt x="778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" name="Freeform 21">
                  <a:extLst>
                    <a:ext uri="{FF2B5EF4-FFF2-40B4-BE49-F238E27FC236}">
                      <a16:creationId xmlns:a16="http://schemas.microsoft.com/office/drawing/2014/main" id="{70F248B0-31EE-4A1B-819C-C044840006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9876" y="3603626"/>
                  <a:ext cx="82550" cy="906463"/>
                </a:xfrm>
                <a:custGeom>
                  <a:avLst/>
                  <a:gdLst>
                    <a:gd name="T0" fmla="*/ 17 w 22"/>
                    <a:gd name="T1" fmla="*/ 7 h 241"/>
                    <a:gd name="T2" fmla="*/ 16 w 22"/>
                    <a:gd name="T3" fmla="*/ 9 h 241"/>
                    <a:gd name="T4" fmla="*/ 14 w 22"/>
                    <a:gd name="T5" fmla="*/ 13 h 241"/>
                    <a:gd name="T6" fmla="*/ 13 w 22"/>
                    <a:gd name="T7" fmla="*/ 13 h 241"/>
                    <a:gd name="T8" fmla="*/ 11 w 22"/>
                    <a:gd name="T9" fmla="*/ 17 h 241"/>
                    <a:gd name="T10" fmla="*/ 9 w 22"/>
                    <a:gd name="T11" fmla="*/ 21 h 241"/>
                    <a:gd name="T12" fmla="*/ 8 w 22"/>
                    <a:gd name="T13" fmla="*/ 24 h 241"/>
                    <a:gd name="T14" fmla="*/ 7 w 22"/>
                    <a:gd name="T15" fmla="*/ 27 h 241"/>
                    <a:gd name="T16" fmla="*/ 7 w 22"/>
                    <a:gd name="T17" fmla="*/ 28 h 241"/>
                    <a:gd name="T18" fmla="*/ 5 w 22"/>
                    <a:gd name="T19" fmla="*/ 31 h 241"/>
                    <a:gd name="T20" fmla="*/ 4 w 22"/>
                    <a:gd name="T21" fmla="*/ 35 h 241"/>
                    <a:gd name="T22" fmla="*/ 3 w 22"/>
                    <a:gd name="T23" fmla="*/ 38 h 241"/>
                    <a:gd name="T24" fmla="*/ 3 w 22"/>
                    <a:gd name="T25" fmla="*/ 41 h 241"/>
                    <a:gd name="T26" fmla="*/ 3 w 22"/>
                    <a:gd name="T27" fmla="*/ 42 h 241"/>
                    <a:gd name="T28" fmla="*/ 2 w 22"/>
                    <a:gd name="T29" fmla="*/ 46 h 241"/>
                    <a:gd name="T30" fmla="*/ 2 w 22"/>
                    <a:gd name="T31" fmla="*/ 49 h 241"/>
                    <a:gd name="T32" fmla="*/ 1 w 22"/>
                    <a:gd name="T33" fmla="*/ 53 h 241"/>
                    <a:gd name="T34" fmla="*/ 1 w 22"/>
                    <a:gd name="T35" fmla="*/ 55 h 241"/>
                    <a:gd name="T36" fmla="*/ 1 w 22"/>
                    <a:gd name="T37" fmla="*/ 58 h 241"/>
                    <a:gd name="T38" fmla="*/ 0 w 22"/>
                    <a:gd name="T39" fmla="*/ 241 h 241"/>
                    <a:gd name="T40" fmla="*/ 0 w 22"/>
                    <a:gd name="T41" fmla="*/ 236 h 241"/>
                    <a:gd name="T42" fmla="*/ 0 w 22"/>
                    <a:gd name="T43" fmla="*/ 233 h 241"/>
                    <a:gd name="T44" fmla="*/ 1 w 22"/>
                    <a:gd name="T45" fmla="*/ 229 h 241"/>
                    <a:gd name="T46" fmla="*/ 1 w 22"/>
                    <a:gd name="T47" fmla="*/ 226 h 241"/>
                    <a:gd name="T48" fmla="*/ 2 w 22"/>
                    <a:gd name="T49" fmla="*/ 222 h 241"/>
                    <a:gd name="T50" fmla="*/ 3 w 22"/>
                    <a:gd name="T51" fmla="*/ 218 h 241"/>
                    <a:gd name="T52" fmla="*/ 4 w 22"/>
                    <a:gd name="T53" fmla="*/ 215 h 241"/>
                    <a:gd name="T54" fmla="*/ 5 w 22"/>
                    <a:gd name="T55" fmla="*/ 211 h 241"/>
                    <a:gd name="T56" fmla="*/ 7 w 22"/>
                    <a:gd name="T57" fmla="*/ 208 h 241"/>
                    <a:gd name="T58" fmla="*/ 8 w 22"/>
                    <a:gd name="T59" fmla="*/ 204 h 241"/>
                    <a:gd name="T60" fmla="*/ 10 w 22"/>
                    <a:gd name="T61" fmla="*/ 200 h 241"/>
                    <a:gd name="T62" fmla="*/ 12 w 22"/>
                    <a:gd name="T63" fmla="*/ 197 h 241"/>
                    <a:gd name="T64" fmla="*/ 15 w 22"/>
                    <a:gd name="T65" fmla="*/ 192 h 241"/>
                    <a:gd name="T66" fmla="*/ 16 w 22"/>
                    <a:gd name="T67" fmla="*/ 190 h 241"/>
                    <a:gd name="T68" fmla="*/ 21 w 22"/>
                    <a:gd name="T69" fmla="*/ 183 h 241"/>
                    <a:gd name="T70" fmla="*/ 22 w 22"/>
                    <a:gd name="T71" fmla="*/ 0 h 241"/>
                    <a:gd name="T72" fmla="*/ 17 w 22"/>
                    <a:gd name="T73" fmla="*/ 7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2" h="241">
                      <a:moveTo>
                        <a:pt x="17" y="7"/>
                      </a:moveTo>
                      <a:cubicBezTo>
                        <a:pt x="17" y="8"/>
                        <a:pt x="16" y="8"/>
                        <a:pt x="16" y="9"/>
                      </a:cubicBezTo>
                      <a:cubicBezTo>
                        <a:pt x="15" y="10"/>
                        <a:pt x="14" y="11"/>
                        <a:pt x="14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2" y="15"/>
                        <a:pt x="12" y="16"/>
                        <a:pt x="11" y="17"/>
                      </a:cubicBezTo>
                      <a:cubicBezTo>
                        <a:pt x="11" y="18"/>
                        <a:pt x="10" y="19"/>
                        <a:pt x="9" y="21"/>
                      </a:cubicBezTo>
                      <a:cubicBezTo>
                        <a:pt x="9" y="22"/>
                        <a:pt x="8" y="23"/>
                        <a:pt x="8" y="24"/>
                      </a:cubicBezTo>
                      <a:cubicBezTo>
                        <a:pt x="8" y="25"/>
                        <a:pt x="7" y="26"/>
                        <a:pt x="7" y="27"/>
                      </a:cubicBezTo>
                      <a:cubicBezTo>
                        <a:pt x="7" y="27"/>
                        <a:pt x="7" y="28"/>
                        <a:pt x="7" y="28"/>
                      </a:cubicBezTo>
                      <a:cubicBezTo>
                        <a:pt x="6" y="29"/>
                        <a:pt x="6" y="30"/>
                        <a:pt x="5" y="31"/>
                      </a:cubicBezTo>
                      <a:cubicBezTo>
                        <a:pt x="5" y="33"/>
                        <a:pt x="5" y="34"/>
                        <a:pt x="4" y="35"/>
                      </a:cubicBezTo>
                      <a:cubicBezTo>
                        <a:pt x="4" y="36"/>
                        <a:pt x="4" y="37"/>
                        <a:pt x="3" y="38"/>
                      </a:cubicBezTo>
                      <a:cubicBezTo>
                        <a:pt x="3" y="39"/>
                        <a:pt x="3" y="40"/>
                        <a:pt x="3" y="41"/>
                      </a:cubicBezTo>
                      <a:cubicBezTo>
                        <a:pt x="3" y="41"/>
                        <a:pt x="3" y="42"/>
                        <a:pt x="3" y="42"/>
                      </a:cubicBezTo>
                      <a:cubicBezTo>
                        <a:pt x="2" y="43"/>
                        <a:pt x="2" y="45"/>
                        <a:pt x="2" y="46"/>
                      </a:cubicBezTo>
                      <a:cubicBezTo>
                        <a:pt x="2" y="47"/>
                        <a:pt x="2" y="48"/>
                        <a:pt x="2" y="49"/>
                      </a:cubicBezTo>
                      <a:cubicBezTo>
                        <a:pt x="1" y="51"/>
                        <a:pt x="1" y="52"/>
                        <a:pt x="1" y="53"/>
                      </a:cubicBezTo>
                      <a:cubicBezTo>
                        <a:pt x="1" y="54"/>
                        <a:pt x="1" y="55"/>
                        <a:pt x="1" y="55"/>
                      </a:cubicBezTo>
                      <a:cubicBezTo>
                        <a:pt x="1" y="56"/>
                        <a:pt x="1" y="57"/>
                        <a:pt x="1" y="58"/>
                      </a:cubicBezTo>
                      <a:cubicBezTo>
                        <a:pt x="0" y="241"/>
                        <a:pt x="0" y="241"/>
                        <a:pt x="0" y="241"/>
                      </a:cubicBezTo>
                      <a:cubicBezTo>
                        <a:pt x="0" y="239"/>
                        <a:pt x="0" y="238"/>
                        <a:pt x="0" y="236"/>
                      </a:cubicBezTo>
                      <a:cubicBezTo>
                        <a:pt x="0" y="235"/>
                        <a:pt x="0" y="234"/>
                        <a:pt x="0" y="233"/>
                      </a:cubicBezTo>
                      <a:cubicBezTo>
                        <a:pt x="1" y="231"/>
                        <a:pt x="1" y="230"/>
                        <a:pt x="1" y="229"/>
                      </a:cubicBezTo>
                      <a:cubicBezTo>
                        <a:pt x="1" y="228"/>
                        <a:pt x="1" y="227"/>
                        <a:pt x="1" y="226"/>
                      </a:cubicBezTo>
                      <a:cubicBezTo>
                        <a:pt x="2" y="224"/>
                        <a:pt x="2" y="223"/>
                        <a:pt x="2" y="222"/>
                      </a:cubicBezTo>
                      <a:cubicBezTo>
                        <a:pt x="3" y="221"/>
                        <a:pt x="3" y="220"/>
                        <a:pt x="3" y="218"/>
                      </a:cubicBezTo>
                      <a:cubicBezTo>
                        <a:pt x="3" y="217"/>
                        <a:pt x="4" y="216"/>
                        <a:pt x="4" y="215"/>
                      </a:cubicBezTo>
                      <a:cubicBezTo>
                        <a:pt x="5" y="213"/>
                        <a:pt x="5" y="212"/>
                        <a:pt x="5" y="211"/>
                      </a:cubicBezTo>
                      <a:cubicBezTo>
                        <a:pt x="6" y="210"/>
                        <a:pt x="6" y="209"/>
                        <a:pt x="7" y="208"/>
                      </a:cubicBezTo>
                      <a:cubicBezTo>
                        <a:pt x="7" y="206"/>
                        <a:pt x="8" y="205"/>
                        <a:pt x="8" y="204"/>
                      </a:cubicBezTo>
                      <a:cubicBezTo>
                        <a:pt x="9" y="203"/>
                        <a:pt x="10" y="202"/>
                        <a:pt x="10" y="200"/>
                      </a:cubicBezTo>
                      <a:cubicBezTo>
                        <a:pt x="11" y="199"/>
                        <a:pt x="11" y="198"/>
                        <a:pt x="12" y="197"/>
                      </a:cubicBezTo>
                      <a:cubicBezTo>
                        <a:pt x="13" y="195"/>
                        <a:pt x="14" y="194"/>
                        <a:pt x="15" y="192"/>
                      </a:cubicBezTo>
                      <a:cubicBezTo>
                        <a:pt x="15" y="192"/>
                        <a:pt x="15" y="191"/>
                        <a:pt x="16" y="190"/>
                      </a:cubicBezTo>
                      <a:cubicBezTo>
                        <a:pt x="17" y="188"/>
                        <a:pt x="19" y="186"/>
                        <a:pt x="21" y="183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0" y="2"/>
                        <a:pt x="19" y="5"/>
                        <a:pt x="17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" name="Freeform 22">
                  <a:extLst>
                    <a:ext uri="{FF2B5EF4-FFF2-40B4-BE49-F238E27FC236}">
                      <a16:creationId xmlns:a16="http://schemas.microsoft.com/office/drawing/2014/main" id="{D5E33B37-7809-444A-9E71-B22CEB52E2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0526" y="4051301"/>
                  <a:ext cx="1239838" cy="969963"/>
                </a:xfrm>
                <a:custGeom>
                  <a:avLst/>
                  <a:gdLst>
                    <a:gd name="T0" fmla="*/ 781 w 781"/>
                    <a:gd name="T1" fmla="*/ 0 h 611"/>
                    <a:gd name="T2" fmla="*/ 779 w 781"/>
                    <a:gd name="T3" fmla="*/ 434 h 611"/>
                    <a:gd name="T4" fmla="*/ 0 w 781"/>
                    <a:gd name="T5" fmla="*/ 611 h 611"/>
                    <a:gd name="T6" fmla="*/ 2 w 781"/>
                    <a:gd name="T7" fmla="*/ 178 h 611"/>
                    <a:gd name="T8" fmla="*/ 781 w 781"/>
                    <a:gd name="T9" fmla="*/ 0 h 6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1" h="611">
                      <a:moveTo>
                        <a:pt x="781" y="0"/>
                      </a:moveTo>
                      <a:lnTo>
                        <a:pt x="779" y="434"/>
                      </a:lnTo>
                      <a:lnTo>
                        <a:pt x="0" y="611"/>
                      </a:lnTo>
                      <a:lnTo>
                        <a:pt x="2" y="178"/>
                      </a:lnTo>
                      <a:lnTo>
                        <a:pt x="781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" name="Freeform 23">
                  <a:extLst>
                    <a:ext uri="{FF2B5EF4-FFF2-40B4-BE49-F238E27FC236}">
                      <a16:creationId xmlns:a16="http://schemas.microsoft.com/office/drawing/2014/main" id="{427ABCD5-145C-4A85-B22E-3AF2D97B26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9551" y="3817938"/>
                  <a:ext cx="184150" cy="1203325"/>
                </a:xfrm>
                <a:custGeom>
                  <a:avLst/>
                  <a:gdLst>
                    <a:gd name="T0" fmla="*/ 3 w 49"/>
                    <a:gd name="T1" fmla="*/ 26 h 320"/>
                    <a:gd name="T2" fmla="*/ 2 w 49"/>
                    <a:gd name="T3" fmla="*/ 0 h 320"/>
                    <a:gd name="T4" fmla="*/ 1 w 49"/>
                    <a:gd name="T5" fmla="*/ 183 h 320"/>
                    <a:gd name="T6" fmla="*/ 48 w 49"/>
                    <a:gd name="T7" fmla="*/ 320 h 320"/>
                    <a:gd name="T8" fmla="*/ 49 w 49"/>
                    <a:gd name="T9" fmla="*/ 137 h 320"/>
                    <a:gd name="T10" fmla="*/ 3 w 49"/>
                    <a:gd name="T11" fmla="*/ 26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320">
                      <a:moveTo>
                        <a:pt x="3" y="26"/>
                      </a:moveTo>
                      <a:cubicBezTo>
                        <a:pt x="2" y="17"/>
                        <a:pt x="2" y="8"/>
                        <a:pt x="2" y="0"/>
                      </a:cubicBezTo>
                      <a:cubicBezTo>
                        <a:pt x="1" y="183"/>
                        <a:pt x="1" y="183"/>
                        <a:pt x="1" y="183"/>
                      </a:cubicBezTo>
                      <a:cubicBezTo>
                        <a:pt x="0" y="230"/>
                        <a:pt x="17" y="277"/>
                        <a:pt x="48" y="320"/>
                      </a:cubicBezTo>
                      <a:cubicBezTo>
                        <a:pt x="49" y="137"/>
                        <a:pt x="49" y="137"/>
                        <a:pt x="49" y="137"/>
                      </a:cubicBezTo>
                      <a:cubicBezTo>
                        <a:pt x="24" y="102"/>
                        <a:pt x="8" y="64"/>
                        <a:pt x="3" y="26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" name="Freeform 24">
                  <a:extLst>
                    <a:ext uri="{FF2B5EF4-FFF2-40B4-BE49-F238E27FC236}">
                      <a16:creationId xmlns:a16="http://schemas.microsoft.com/office/drawing/2014/main" id="{C74FBE75-CC60-4D28-9BB5-677555AAC7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6051" y="3300413"/>
                  <a:ext cx="1484313" cy="1033463"/>
                </a:xfrm>
                <a:custGeom>
                  <a:avLst/>
                  <a:gdLst>
                    <a:gd name="T0" fmla="*/ 393 w 395"/>
                    <a:gd name="T1" fmla="*/ 81 h 275"/>
                    <a:gd name="T2" fmla="*/ 395 w 395"/>
                    <a:gd name="T3" fmla="*/ 200 h 275"/>
                    <a:gd name="T4" fmla="*/ 66 w 395"/>
                    <a:gd name="T5" fmla="*/ 275 h 275"/>
                    <a:gd name="T6" fmla="*/ 68 w 395"/>
                    <a:gd name="T7" fmla="*/ 0 h 275"/>
                    <a:gd name="T8" fmla="*/ 393 w 395"/>
                    <a:gd name="T9" fmla="*/ 81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5" h="275">
                      <a:moveTo>
                        <a:pt x="393" y="81"/>
                      </a:moveTo>
                      <a:cubicBezTo>
                        <a:pt x="363" y="120"/>
                        <a:pt x="366" y="163"/>
                        <a:pt x="395" y="200"/>
                      </a:cubicBezTo>
                      <a:cubicBezTo>
                        <a:pt x="66" y="275"/>
                        <a:pt x="66" y="275"/>
                        <a:pt x="66" y="275"/>
                      </a:cubicBezTo>
                      <a:cubicBezTo>
                        <a:pt x="5" y="190"/>
                        <a:pt x="0" y="91"/>
                        <a:pt x="68" y="0"/>
                      </a:cubicBezTo>
                      <a:lnTo>
                        <a:pt x="393" y="8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" name="Freeform 25">
                  <a:extLst>
                    <a:ext uri="{FF2B5EF4-FFF2-40B4-BE49-F238E27FC236}">
                      <a16:creationId xmlns:a16="http://schemas.microsoft.com/office/drawing/2014/main" id="{3F568169-2D3B-41AD-945D-3946A8BA18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0526" y="4611688"/>
                  <a:ext cx="1201738" cy="1112838"/>
                </a:xfrm>
                <a:custGeom>
                  <a:avLst/>
                  <a:gdLst>
                    <a:gd name="T0" fmla="*/ 307 w 320"/>
                    <a:gd name="T1" fmla="*/ 183 h 296"/>
                    <a:gd name="T2" fmla="*/ 305 w 320"/>
                    <a:gd name="T3" fmla="*/ 183 h 296"/>
                    <a:gd name="T4" fmla="*/ 294 w 320"/>
                    <a:gd name="T5" fmla="*/ 180 h 296"/>
                    <a:gd name="T6" fmla="*/ 293 w 320"/>
                    <a:gd name="T7" fmla="*/ 180 h 296"/>
                    <a:gd name="T8" fmla="*/ 277 w 320"/>
                    <a:gd name="T9" fmla="*/ 175 h 296"/>
                    <a:gd name="T10" fmla="*/ 272 w 320"/>
                    <a:gd name="T11" fmla="*/ 173 h 296"/>
                    <a:gd name="T12" fmla="*/ 257 w 320"/>
                    <a:gd name="T13" fmla="*/ 168 h 296"/>
                    <a:gd name="T14" fmla="*/ 256 w 320"/>
                    <a:gd name="T15" fmla="*/ 168 h 296"/>
                    <a:gd name="T16" fmla="*/ 240 w 320"/>
                    <a:gd name="T17" fmla="*/ 162 h 296"/>
                    <a:gd name="T18" fmla="*/ 236 w 320"/>
                    <a:gd name="T19" fmla="*/ 161 h 296"/>
                    <a:gd name="T20" fmla="*/ 221 w 320"/>
                    <a:gd name="T21" fmla="*/ 155 h 296"/>
                    <a:gd name="T22" fmla="*/ 220 w 320"/>
                    <a:gd name="T23" fmla="*/ 155 h 296"/>
                    <a:gd name="T24" fmla="*/ 213 w 320"/>
                    <a:gd name="T25" fmla="*/ 152 h 296"/>
                    <a:gd name="T26" fmla="*/ 208 w 320"/>
                    <a:gd name="T27" fmla="*/ 150 h 296"/>
                    <a:gd name="T28" fmla="*/ 202 w 320"/>
                    <a:gd name="T29" fmla="*/ 148 h 296"/>
                    <a:gd name="T30" fmla="*/ 197 w 320"/>
                    <a:gd name="T31" fmla="*/ 145 h 296"/>
                    <a:gd name="T32" fmla="*/ 190 w 320"/>
                    <a:gd name="T33" fmla="*/ 143 h 296"/>
                    <a:gd name="T34" fmla="*/ 185 w 320"/>
                    <a:gd name="T35" fmla="*/ 140 h 296"/>
                    <a:gd name="T36" fmla="*/ 179 w 320"/>
                    <a:gd name="T37" fmla="*/ 137 h 296"/>
                    <a:gd name="T38" fmla="*/ 174 w 320"/>
                    <a:gd name="T39" fmla="*/ 135 h 296"/>
                    <a:gd name="T40" fmla="*/ 168 w 320"/>
                    <a:gd name="T41" fmla="*/ 132 h 296"/>
                    <a:gd name="T42" fmla="*/ 164 w 320"/>
                    <a:gd name="T43" fmla="*/ 130 h 296"/>
                    <a:gd name="T44" fmla="*/ 157 w 320"/>
                    <a:gd name="T45" fmla="*/ 127 h 296"/>
                    <a:gd name="T46" fmla="*/ 153 w 320"/>
                    <a:gd name="T47" fmla="*/ 124 h 296"/>
                    <a:gd name="T48" fmla="*/ 146 w 320"/>
                    <a:gd name="T49" fmla="*/ 121 h 296"/>
                    <a:gd name="T50" fmla="*/ 143 w 320"/>
                    <a:gd name="T51" fmla="*/ 119 h 296"/>
                    <a:gd name="T52" fmla="*/ 133 w 320"/>
                    <a:gd name="T53" fmla="*/ 113 h 296"/>
                    <a:gd name="T54" fmla="*/ 1 w 320"/>
                    <a:gd name="T55" fmla="*/ 0 h 296"/>
                    <a:gd name="T56" fmla="*/ 0 w 320"/>
                    <a:gd name="T57" fmla="*/ 109 h 296"/>
                    <a:gd name="T58" fmla="*/ 132 w 320"/>
                    <a:gd name="T59" fmla="*/ 222 h 296"/>
                    <a:gd name="T60" fmla="*/ 142 w 320"/>
                    <a:gd name="T61" fmla="*/ 228 h 296"/>
                    <a:gd name="T62" fmla="*/ 145 w 320"/>
                    <a:gd name="T63" fmla="*/ 230 h 296"/>
                    <a:gd name="T64" fmla="*/ 152 w 320"/>
                    <a:gd name="T65" fmla="*/ 233 h 296"/>
                    <a:gd name="T66" fmla="*/ 156 w 320"/>
                    <a:gd name="T67" fmla="*/ 235 h 296"/>
                    <a:gd name="T68" fmla="*/ 162 w 320"/>
                    <a:gd name="T69" fmla="*/ 239 h 296"/>
                    <a:gd name="T70" fmla="*/ 167 w 320"/>
                    <a:gd name="T71" fmla="*/ 241 h 296"/>
                    <a:gd name="T72" fmla="*/ 173 w 320"/>
                    <a:gd name="T73" fmla="*/ 244 h 296"/>
                    <a:gd name="T74" fmla="*/ 178 w 320"/>
                    <a:gd name="T75" fmla="*/ 246 h 296"/>
                    <a:gd name="T76" fmla="*/ 184 w 320"/>
                    <a:gd name="T77" fmla="*/ 249 h 296"/>
                    <a:gd name="T78" fmla="*/ 189 w 320"/>
                    <a:gd name="T79" fmla="*/ 251 h 296"/>
                    <a:gd name="T80" fmla="*/ 195 w 320"/>
                    <a:gd name="T81" fmla="*/ 254 h 296"/>
                    <a:gd name="T82" fmla="*/ 201 w 320"/>
                    <a:gd name="T83" fmla="*/ 256 h 296"/>
                    <a:gd name="T84" fmla="*/ 207 w 320"/>
                    <a:gd name="T85" fmla="*/ 259 h 296"/>
                    <a:gd name="T86" fmla="*/ 212 w 320"/>
                    <a:gd name="T87" fmla="*/ 261 h 296"/>
                    <a:gd name="T88" fmla="*/ 218 w 320"/>
                    <a:gd name="T89" fmla="*/ 264 h 296"/>
                    <a:gd name="T90" fmla="*/ 219 w 320"/>
                    <a:gd name="T91" fmla="*/ 264 h 296"/>
                    <a:gd name="T92" fmla="*/ 220 w 320"/>
                    <a:gd name="T93" fmla="*/ 264 h 296"/>
                    <a:gd name="T94" fmla="*/ 234 w 320"/>
                    <a:gd name="T95" fmla="*/ 270 h 296"/>
                    <a:gd name="T96" fmla="*/ 238 w 320"/>
                    <a:gd name="T97" fmla="*/ 271 h 296"/>
                    <a:gd name="T98" fmla="*/ 255 w 320"/>
                    <a:gd name="T99" fmla="*/ 277 h 296"/>
                    <a:gd name="T100" fmla="*/ 255 w 320"/>
                    <a:gd name="T101" fmla="*/ 277 h 296"/>
                    <a:gd name="T102" fmla="*/ 271 w 320"/>
                    <a:gd name="T103" fmla="*/ 282 h 296"/>
                    <a:gd name="T104" fmla="*/ 275 w 320"/>
                    <a:gd name="T105" fmla="*/ 284 h 296"/>
                    <a:gd name="T106" fmla="*/ 292 w 320"/>
                    <a:gd name="T107" fmla="*/ 289 h 296"/>
                    <a:gd name="T108" fmla="*/ 292 w 320"/>
                    <a:gd name="T109" fmla="*/ 289 h 296"/>
                    <a:gd name="T110" fmla="*/ 292 w 320"/>
                    <a:gd name="T111" fmla="*/ 289 h 296"/>
                    <a:gd name="T112" fmla="*/ 303 w 320"/>
                    <a:gd name="T113" fmla="*/ 292 h 296"/>
                    <a:gd name="T114" fmla="*/ 306 w 320"/>
                    <a:gd name="T115" fmla="*/ 292 h 296"/>
                    <a:gd name="T116" fmla="*/ 319 w 320"/>
                    <a:gd name="T117" fmla="*/ 296 h 296"/>
                    <a:gd name="T118" fmla="*/ 320 w 320"/>
                    <a:gd name="T119" fmla="*/ 187 h 296"/>
                    <a:gd name="T120" fmla="*/ 307 w 320"/>
                    <a:gd name="T121" fmla="*/ 183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20" h="296">
                      <a:moveTo>
                        <a:pt x="307" y="183"/>
                      </a:moveTo>
                      <a:cubicBezTo>
                        <a:pt x="306" y="183"/>
                        <a:pt x="305" y="183"/>
                        <a:pt x="305" y="183"/>
                      </a:cubicBezTo>
                      <a:cubicBezTo>
                        <a:pt x="301" y="182"/>
                        <a:pt x="297" y="181"/>
                        <a:pt x="294" y="180"/>
                      </a:cubicBezTo>
                      <a:cubicBezTo>
                        <a:pt x="294" y="180"/>
                        <a:pt x="294" y="180"/>
                        <a:pt x="293" y="180"/>
                      </a:cubicBezTo>
                      <a:cubicBezTo>
                        <a:pt x="288" y="178"/>
                        <a:pt x="282" y="176"/>
                        <a:pt x="277" y="175"/>
                      </a:cubicBezTo>
                      <a:cubicBezTo>
                        <a:pt x="275" y="174"/>
                        <a:pt x="274" y="174"/>
                        <a:pt x="272" y="173"/>
                      </a:cubicBezTo>
                      <a:cubicBezTo>
                        <a:pt x="267" y="172"/>
                        <a:pt x="262" y="170"/>
                        <a:pt x="257" y="168"/>
                      </a:cubicBezTo>
                      <a:cubicBezTo>
                        <a:pt x="256" y="168"/>
                        <a:pt x="256" y="168"/>
                        <a:pt x="256" y="168"/>
                      </a:cubicBezTo>
                      <a:cubicBezTo>
                        <a:pt x="250" y="166"/>
                        <a:pt x="245" y="164"/>
                        <a:pt x="240" y="162"/>
                      </a:cubicBezTo>
                      <a:cubicBezTo>
                        <a:pt x="238" y="162"/>
                        <a:pt x="237" y="161"/>
                        <a:pt x="236" y="161"/>
                      </a:cubicBezTo>
                      <a:cubicBezTo>
                        <a:pt x="231" y="159"/>
                        <a:pt x="226" y="157"/>
                        <a:pt x="221" y="155"/>
                      </a:cubicBezTo>
                      <a:cubicBezTo>
                        <a:pt x="221" y="155"/>
                        <a:pt x="220" y="155"/>
                        <a:pt x="220" y="155"/>
                      </a:cubicBezTo>
                      <a:cubicBezTo>
                        <a:pt x="218" y="154"/>
                        <a:pt x="215" y="153"/>
                        <a:pt x="213" y="152"/>
                      </a:cubicBezTo>
                      <a:cubicBezTo>
                        <a:pt x="212" y="152"/>
                        <a:pt x="210" y="151"/>
                        <a:pt x="208" y="150"/>
                      </a:cubicBezTo>
                      <a:cubicBezTo>
                        <a:pt x="206" y="149"/>
                        <a:pt x="204" y="148"/>
                        <a:pt x="202" y="148"/>
                      </a:cubicBezTo>
                      <a:cubicBezTo>
                        <a:pt x="200" y="147"/>
                        <a:pt x="198" y="146"/>
                        <a:pt x="197" y="145"/>
                      </a:cubicBezTo>
                      <a:cubicBezTo>
                        <a:pt x="194" y="144"/>
                        <a:pt x="192" y="143"/>
                        <a:pt x="190" y="143"/>
                      </a:cubicBezTo>
                      <a:cubicBezTo>
                        <a:pt x="189" y="142"/>
                        <a:pt x="187" y="141"/>
                        <a:pt x="185" y="140"/>
                      </a:cubicBezTo>
                      <a:cubicBezTo>
                        <a:pt x="183" y="139"/>
                        <a:pt x="181" y="138"/>
                        <a:pt x="179" y="137"/>
                      </a:cubicBezTo>
                      <a:cubicBezTo>
                        <a:pt x="178" y="137"/>
                        <a:pt x="176" y="136"/>
                        <a:pt x="174" y="135"/>
                      </a:cubicBezTo>
                      <a:cubicBezTo>
                        <a:pt x="172" y="134"/>
                        <a:pt x="170" y="133"/>
                        <a:pt x="168" y="132"/>
                      </a:cubicBezTo>
                      <a:cubicBezTo>
                        <a:pt x="167" y="131"/>
                        <a:pt x="165" y="131"/>
                        <a:pt x="164" y="130"/>
                      </a:cubicBezTo>
                      <a:cubicBezTo>
                        <a:pt x="161" y="129"/>
                        <a:pt x="159" y="128"/>
                        <a:pt x="157" y="127"/>
                      </a:cubicBezTo>
                      <a:cubicBezTo>
                        <a:pt x="156" y="126"/>
                        <a:pt x="154" y="125"/>
                        <a:pt x="153" y="124"/>
                      </a:cubicBezTo>
                      <a:cubicBezTo>
                        <a:pt x="151" y="123"/>
                        <a:pt x="149" y="122"/>
                        <a:pt x="146" y="121"/>
                      </a:cubicBezTo>
                      <a:cubicBezTo>
                        <a:pt x="145" y="120"/>
                        <a:pt x="144" y="120"/>
                        <a:pt x="143" y="119"/>
                      </a:cubicBezTo>
                      <a:cubicBezTo>
                        <a:pt x="140" y="117"/>
                        <a:pt x="136" y="115"/>
                        <a:pt x="133" y="113"/>
                      </a:cubicBezTo>
                      <a:cubicBezTo>
                        <a:pt x="76" y="81"/>
                        <a:pt x="32" y="42"/>
                        <a:pt x="1" y="0"/>
                      </a:cubicBezTo>
                      <a:cubicBezTo>
                        <a:pt x="0" y="109"/>
                        <a:pt x="0" y="109"/>
                        <a:pt x="0" y="109"/>
                      </a:cubicBezTo>
                      <a:cubicBezTo>
                        <a:pt x="31" y="151"/>
                        <a:pt x="75" y="189"/>
                        <a:pt x="132" y="222"/>
                      </a:cubicBezTo>
                      <a:cubicBezTo>
                        <a:pt x="135" y="224"/>
                        <a:pt x="138" y="226"/>
                        <a:pt x="142" y="228"/>
                      </a:cubicBezTo>
                      <a:cubicBezTo>
                        <a:pt x="143" y="228"/>
                        <a:pt x="144" y="229"/>
                        <a:pt x="145" y="230"/>
                      </a:cubicBezTo>
                      <a:cubicBezTo>
                        <a:pt x="147" y="231"/>
                        <a:pt x="150" y="232"/>
                        <a:pt x="152" y="233"/>
                      </a:cubicBezTo>
                      <a:cubicBezTo>
                        <a:pt x="153" y="234"/>
                        <a:pt x="155" y="235"/>
                        <a:pt x="156" y="235"/>
                      </a:cubicBezTo>
                      <a:cubicBezTo>
                        <a:pt x="158" y="237"/>
                        <a:pt x="160" y="238"/>
                        <a:pt x="162" y="239"/>
                      </a:cubicBezTo>
                      <a:cubicBezTo>
                        <a:pt x="164" y="240"/>
                        <a:pt x="166" y="240"/>
                        <a:pt x="167" y="241"/>
                      </a:cubicBezTo>
                      <a:cubicBezTo>
                        <a:pt x="169" y="242"/>
                        <a:pt x="171" y="243"/>
                        <a:pt x="173" y="244"/>
                      </a:cubicBezTo>
                      <a:cubicBezTo>
                        <a:pt x="175" y="245"/>
                        <a:pt x="176" y="246"/>
                        <a:pt x="178" y="246"/>
                      </a:cubicBezTo>
                      <a:cubicBezTo>
                        <a:pt x="180" y="247"/>
                        <a:pt x="182" y="248"/>
                        <a:pt x="184" y="249"/>
                      </a:cubicBezTo>
                      <a:cubicBezTo>
                        <a:pt x="186" y="250"/>
                        <a:pt x="188" y="251"/>
                        <a:pt x="189" y="251"/>
                      </a:cubicBezTo>
                      <a:cubicBezTo>
                        <a:pt x="191" y="252"/>
                        <a:pt x="193" y="253"/>
                        <a:pt x="195" y="254"/>
                      </a:cubicBezTo>
                      <a:cubicBezTo>
                        <a:pt x="197" y="255"/>
                        <a:pt x="199" y="256"/>
                        <a:pt x="201" y="256"/>
                      </a:cubicBezTo>
                      <a:cubicBezTo>
                        <a:pt x="203" y="257"/>
                        <a:pt x="205" y="258"/>
                        <a:pt x="207" y="259"/>
                      </a:cubicBezTo>
                      <a:cubicBezTo>
                        <a:pt x="209" y="260"/>
                        <a:pt x="210" y="260"/>
                        <a:pt x="212" y="261"/>
                      </a:cubicBezTo>
                      <a:cubicBezTo>
                        <a:pt x="214" y="262"/>
                        <a:pt x="216" y="263"/>
                        <a:pt x="218" y="264"/>
                      </a:cubicBezTo>
                      <a:cubicBezTo>
                        <a:pt x="219" y="264"/>
                        <a:pt x="219" y="264"/>
                        <a:pt x="219" y="264"/>
                      </a:cubicBezTo>
                      <a:cubicBezTo>
                        <a:pt x="219" y="264"/>
                        <a:pt x="220" y="264"/>
                        <a:pt x="220" y="264"/>
                      </a:cubicBezTo>
                      <a:cubicBezTo>
                        <a:pt x="225" y="266"/>
                        <a:pt x="230" y="268"/>
                        <a:pt x="234" y="270"/>
                      </a:cubicBezTo>
                      <a:cubicBezTo>
                        <a:pt x="236" y="270"/>
                        <a:pt x="237" y="271"/>
                        <a:pt x="238" y="271"/>
                      </a:cubicBezTo>
                      <a:cubicBezTo>
                        <a:pt x="244" y="273"/>
                        <a:pt x="249" y="275"/>
                        <a:pt x="255" y="277"/>
                      </a:cubicBezTo>
                      <a:cubicBezTo>
                        <a:pt x="255" y="277"/>
                        <a:pt x="255" y="277"/>
                        <a:pt x="255" y="277"/>
                      </a:cubicBezTo>
                      <a:cubicBezTo>
                        <a:pt x="261" y="279"/>
                        <a:pt x="266" y="281"/>
                        <a:pt x="271" y="282"/>
                      </a:cubicBezTo>
                      <a:cubicBezTo>
                        <a:pt x="273" y="283"/>
                        <a:pt x="274" y="283"/>
                        <a:pt x="275" y="284"/>
                      </a:cubicBezTo>
                      <a:cubicBezTo>
                        <a:pt x="281" y="285"/>
                        <a:pt x="287" y="287"/>
                        <a:pt x="292" y="289"/>
                      </a:cubicBezTo>
                      <a:cubicBezTo>
                        <a:pt x="292" y="289"/>
                        <a:pt x="292" y="289"/>
                        <a:pt x="292" y="289"/>
                      </a:cubicBezTo>
                      <a:cubicBezTo>
                        <a:pt x="292" y="289"/>
                        <a:pt x="292" y="289"/>
                        <a:pt x="292" y="289"/>
                      </a:cubicBezTo>
                      <a:cubicBezTo>
                        <a:pt x="296" y="290"/>
                        <a:pt x="300" y="291"/>
                        <a:pt x="303" y="292"/>
                      </a:cubicBezTo>
                      <a:cubicBezTo>
                        <a:pt x="304" y="292"/>
                        <a:pt x="305" y="292"/>
                        <a:pt x="306" y="292"/>
                      </a:cubicBezTo>
                      <a:cubicBezTo>
                        <a:pt x="310" y="293"/>
                        <a:pt x="315" y="295"/>
                        <a:pt x="319" y="296"/>
                      </a:cubicBezTo>
                      <a:cubicBezTo>
                        <a:pt x="320" y="187"/>
                        <a:pt x="320" y="187"/>
                        <a:pt x="320" y="187"/>
                      </a:cubicBezTo>
                      <a:cubicBezTo>
                        <a:pt x="316" y="186"/>
                        <a:pt x="311" y="185"/>
                        <a:pt x="307" y="18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" name="Freeform 26">
                  <a:extLst>
                    <a:ext uri="{FF2B5EF4-FFF2-40B4-BE49-F238E27FC236}">
                      <a16:creationId xmlns:a16="http://schemas.microsoft.com/office/drawing/2014/main" id="{B2CFB3C6-A8E9-456C-9057-7F53296B5D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3701" y="4330701"/>
                  <a:ext cx="1725613" cy="984250"/>
                </a:xfrm>
                <a:custGeom>
                  <a:avLst/>
                  <a:gdLst>
                    <a:gd name="T0" fmla="*/ 459 w 459"/>
                    <a:gd name="T1" fmla="*/ 74 h 262"/>
                    <a:gd name="T2" fmla="*/ 319 w 459"/>
                    <a:gd name="T3" fmla="*/ 262 h 262"/>
                    <a:gd name="T4" fmla="*/ 132 w 459"/>
                    <a:gd name="T5" fmla="*/ 188 h 262"/>
                    <a:gd name="T6" fmla="*/ 0 w 459"/>
                    <a:gd name="T7" fmla="*/ 75 h 262"/>
                    <a:gd name="T8" fmla="*/ 329 w 459"/>
                    <a:gd name="T9" fmla="*/ 0 h 262"/>
                    <a:gd name="T10" fmla="*/ 381 w 459"/>
                    <a:gd name="T11" fmla="*/ 44 h 262"/>
                    <a:gd name="T12" fmla="*/ 459 w 459"/>
                    <a:gd name="T13" fmla="*/ 7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9" h="262">
                      <a:moveTo>
                        <a:pt x="459" y="74"/>
                      </a:moveTo>
                      <a:cubicBezTo>
                        <a:pt x="319" y="262"/>
                        <a:pt x="319" y="262"/>
                        <a:pt x="319" y="262"/>
                      </a:cubicBezTo>
                      <a:cubicBezTo>
                        <a:pt x="247" y="244"/>
                        <a:pt x="184" y="219"/>
                        <a:pt x="132" y="188"/>
                      </a:cubicBezTo>
                      <a:cubicBezTo>
                        <a:pt x="75" y="156"/>
                        <a:pt x="31" y="117"/>
                        <a:pt x="0" y="75"/>
                      </a:cubicBezTo>
                      <a:cubicBezTo>
                        <a:pt x="329" y="0"/>
                        <a:pt x="329" y="0"/>
                        <a:pt x="329" y="0"/>
                      </a:cubicBezTo>
                      <a:cubicBezTo>
                        <a:pt x="341" y="16"/>
                        <a:pt x="359" y="31"/>
                        <a:pt x="381" y="44"/>
                      </a:cubicBezTo>
                      <a:cubicBezTo>
                        <a:pt x="403" y="56"/>
                        <a:pt x="429" y="67"/>
                        <a:pt x="459" y="7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" name="Freeform 27">
                  <a:extLst>
                    <a:ext uri="{FF2B5EF4-FFF2-40B4-BE49-F238E27FC236}">
                      <a16:creationId xmlns:a16="http://schemas.microsoft.com/office/drawing/2014/main" id="{2938272E-E879-4CE9-8DFB-D6C4A5A425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99088" y="4608513"/>
                  <a:ext cx="530225" cy="1116013"/>
                </a:xfrm>
                <a:custGeom>
                  <a:avLst/>
                  <a:gdLst>
                    <a:gd name="T0" fmla="*/ 334 w 334"/>
                    <a:gd name="T1" fmla="*/ 0 h 703"/>
                    <a:gd name="T2" fmla="*/ 334 w 334"/>
                    <a:gd name="T3" fmla="*/ 260 h 703"/>
                    <a:gd name="T4" fmla="*/ 0 w 334"/>
                    <a:gd name="T5" fmla="*/ 703 h 703"/>
                    <a:gd name="T6" fmla="*/ 2 w 334"/>
                    <a:gd name="T7" fmla="*/ 445 h 703"/>
                    <a:gd name="T8" fmla="*/ 334 w 334"/>
                    <a:gd name="T9" fmla="*/ 0 h 7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4" h="703">
                      <a:moveTo>
                        <a:pt x="334" y="0"/>
                      </a:moveTo>
                      <a:lnTo>
                        <a:pt x="334" y="260"/>
                      </a:lnTo>
                      <a:lnTo>
                        <a:pt x="0" y="703"/>
                      </a:lnTo>
                      <a:lnTo>
                        <a:pt x="2" y="445"/>
                      </a:lnTo>
                      <a:lnTo>
                        <a:pt x="334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" name="Freeform 28">
                  <a:extLst>
                    <a:ext uri="{FF2B5EF4-FFF2-40B4-BE49-F238E27FC236}">
                      <a16:creationId xmlns:a16="http://schemas.microsoft.com/office/drawing/2014/main" id="{2E57FDC2-D51C-4483-BB9B-87BEBA5AEB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2263" y="4886326"/>
                  <a:ext cx="1785938" cy="857250"/>
                </a:xfrm>
                <a:custGeom>
                  <a:avLst/>
                  <a:gdLst>
                    <a:gd name="T0" fmla="*/ 344 w 475"/>
                    <a:gd name="T1" fmla="*/ 0 h 228"/>
                    <a:gd name="T2" fmla="*/ 475 w 475"/>
                    <a:gd name="T3" fmla="*/ 190 h 228"/>
                    <a:gd name="T4" fmla="*/ 0 w 475"/>
                    <a:gd name="T5" fmla="*/ 188 h 228"/>
                    <a:gd name="T6" fmla="*/ 140 w 475"/>
                    <a:gd name="T7" fmla="*/ 1 h 228"/>
                    <a:gd name="T8" fmla="*/ 344 w 475"/>
                    <a:gd name="T9" fmla="*/ 0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5" h="228">
                      <a:moveTo>
                        <a:pt x="344" y="0"/>
                      </a:moveTo>
                      <a:cubicBezTo>
                        <a:pt x="475" y="190"/>
                        <a:pt x="475" y="190"/>
                        <a:pt x="475" y="190"/>
                      </a:cubicBezTo>
                      <a:cubicBezTo>
                        <a:pt x="328" y="226"/>
                        <a:pt x="158" y="228"/>
                        <a:pt x="0" y="188"/>
                      </a:cubicBezTo>
                      <a:cubicBezTo>
                        <a:pt x="140" y="1"/>
                        <a:pt x="140" y="1"/>
                        <a:pt x="140" y="1"/>
                      </a:cubicBezTo>
                      <a:cubicBezTo>
                        <a:pt x="208" y="18"/>
                        <a:pt x="282" y="16"/>
                        <a:pt x="3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" name="Freeform 29">
                  <a:extLst>
                    <a:ext uri="{FF2B5EF4-FFF2-40B4-BE49-F238E27FC236}">
                      <a16:creationId xmlns:a16="http://schemas.microsoft.com/office/drawing/2014/main" id="{3F06B2CE-D21B-4E90-A818-3F4317D5AD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99088" y="5592763"/>
                  <a:ext cx="1789113" cy="241300"/>
                </a:xfrm>
                <a:custGeom>
                  <a:avLst/>
                  <a:gdLst>
                    <a:gd name="T0" fmla="*/ 449 w 476"/>
                    <a:gd name="T1" fmla="*/ 9 h 64"/>
                    <a:gd name="T2" fmla="*/ 422 w 476"/>
                    <a:gd name="T3" fmla="*/ 14 h 64"/>
                    <a:gd name="T4" fmla="*/ 400 w 476"/>
                    <a:gd name="T5" fmla="*/ 17 h 64"/>
                    <a:gd name="T6" fmla="*/ 381 w 476"/>
                    <a:gd name="T7" fmla="*/ 20 h 64"/>
                    <a:gd name="T8" fmla="*/ 363 w 476"/>
                    <a:gd name="T9" fmla="*/ 22 h 64"/>
                    <a:gd name="T10" fmla="*/ 340 w 476"/>
                    <a:gd name="T11" fmla="*/ 25 h 64"/>
                    <a:gd name="T12" fmla="*/ 324 w 476"/>
                    <a:gd name="T13" fmla="*/ 26 h 64"/>
                    <a:gd name="T14" fmla="*/ 308 w 476"/>
                    <a:gd name="T15" fmla="*/ 28 h 64"/>
                    <a:gd name="T16" fmla="*/ 292 w 476"/>
                    <a:gd name="T17" fmla="*/ 28 h 64"/>
                    <a:gd name="T18" fmla="*/ 276 w 476"/>
                    <a:gd name="T19" fmla="*/ 29 h 64"/>
                    <a:gd name="T20" fmla="*/ 260 w 476"/>
                    <a:gd name="T21" fmla="*/ 29 h 64"/>
                    <a:gd name="T22" fmla="*/ 245 w 476"/>
                    <a:gd name="T23" fmla="*/ 30 h 64"/>
                    <a:gd name="T24" fmla="*/ 230 w 476"/>
                    <a:gd name="T25" fmla="*/ 29 h 64"/>
                    <a:gd name="T26" fmla="*/ 214 w 476"/>
                    <a:gd name="T27" fmla="*/ 29 h 64"/>
                    <a:gd name="T28" fmla="*/ 200 w 476"/>
                    <a:gd name="T29" fmla="*/ 29 h 64"/>
                    <a:gd name="T30" fmla="*/ 185 w 476"/>
                    <a:gd name="T31" fmla="*/ 28 h 64"/>
                    <a:gd name="T32" fmla="*/ 170 w 476"/>
                    <a:gd name="T33" fmla="*/ 27 h 64"/>
                    <a:gd name="T34" fmla="*/ 155 w 476"/>
                    <a:gd name="T35" fmla="*/ 26 h 64"/>
                    <a:gd name="T36" fmla="*/ 140 w 476"/>
                    <a:gd name="T37" fmla="*/ 24 h 64"/>
                    <a:gd name="T38" fmla="*/ 125 w 476"/>
                    <a:gd name="T39" fmla="*/ 23 h 64"/>
                    <a:gd name="T40" fmla="*/ 110 w 476"/>
                    <a:gd name="T41" fmla="*/ 21 h 64"/>
                    <a:gd name="T42" fmla="*/ 95 w 476"/>
                    <a:gd name="T43" fmla="*/ 19 h 64"/>
                    <a:gd name="T44" fmla="*/ 80 w 476"/>
                    <a:gd name="T45" fmla="*/ 17 h 64"/>
                    <a:gd name="T46" fmla="*/ 65 w 476"/>
                    <a:gd name="T47" fmla="*/ 14 h 64"/>
                    <a:gd name="T48" fmla="*/ 50 w 476"/>
                    <a:gd name="T49" fmla="*/ 11 h 64"/>
                    <a:gd name="T50" fmla="*/ 36 w 476"/>
                    <a:gd name="T51" fmla="*/ 8 h 64"/>
                    <a:gd name="T52" fmla="*/ 18 w 476"/>
                    <a:gd name="T53" fmla="*/ 5 h 64"/>
                    <a:gd name="T54" fmla="*/ 0 w 476"/>
                    <a:gd name="T55" fmla="*/ 35 h 64"/>
                    <a:gd name="T56" fmla="*/ 23 w 476"/>
                    <a:gd name="T57" fmla="*/ 40 h 64"/>
                    <a:gd name="T58" fmla="*/ 38 w 476"/>
                    <a:gd name="T59" fmla="*/ 43 h 64"/>
                    <a:gd name="T60" fmla="*/ 49 w 476"/>
                    <a:gd name="T61" fmla="*/ 46 h 64"/>
                    <a:gd name="T62" fmla="*/ 64 w 476"/>
                    <a:gd name="T63" fmla="*/ 48 h 64"/>
                    <a:gd name="T64" fmla="*/ 79 w 476"/>
                    <a:gd name="T65" fmla="*/ 51 h 64"/>
                    <a:gd name="T66" fmla="*/ 94 w 476"/>
                    <a:gd name="T67" fmla="*/ 53 h 64"/>
                    <a:gd name="T68" fmla="*/ 102 w 476"/>
                    <a:gd name="T69" fmla="*/ 54 h 64"/>
                    <a:gd name="T70" fmla="*/ 117 w 476"/>
                    <a:gd name="T71" fmla="*/ 56 h 64"/>
                    <a:gd name="T72" fmla="*/ 132 w 476"/>
                    <a:gd name="T73" fmla="*/ 58 h 64"/>
                    <a:gd name="T74" fmla="*/ 146 w 476"/>
                    <a:gd name="T75" fmla="*/ 60 h 64"/>
                    <a:gd name="T76" fmla="*/ 157 w 476"/>
                    <a:gd name="T77" fmla="*/ 60 h 64"/>
                    <a:gd name="T78" fmla="*/ 168 w 476"/>
                    <a:gd name="T79" fmla="*/ 61 h 64"/>
                    <a:gd name="T80" fmla="*/ 183 w 476"/>
                    <a:gd name="T81" fmla="*/ 62 h 64"/>
                    <a:gd name="T82" fmla="*/ 198 w 476"/>
                    <a:gd name="T83" fmla="*/ 63 h 64"/>
                    <a:gd name="T84" fmla="*/ 213 w 476"/>
                    <a:gd name="T85" fmla="*/ 64 h 64"/>
                    <a:gd name="T86" fmla="*/ 221 w 476"/>
                    <a:gd name="T87" fmla="*/ 64 h 64"/>
                    <a:gd name="T88" fmla="*/ 236 w 476"/>
                    <a:gd name="T89" fmla="*/ 64 h 64"/>
                    <a:gd name="T90" fmla="*/ 251 w 476"/>
                    <a:gd name="T91" fmla="*/ 64 h 64"/>
                    <a:gd name="T92" fmla="*/ 267 w 476"/>
                    <a:gd name="T93" fmla="*/ 64 h 64"/>
                    <a:gd name="T94" fmla="*/ 277 w 476"/>
                    <a:gd name="T95" fmla="*/ 63 h 64"/>
                    <a:gd name="T96" fmla="*/ 291 w 476"/>
                    <a:gd name="T97" fmla="*/ 63 h 64"/>
                    <a:gd name="T98" fmla="*/ 307 w 476"/>
                    <a:gd name="T99" fmla="*/ 62 h 64"/>
                    <a:gd name="T100" fmla="*/ 323 w 476"/>
                    <a:gd name="T101" fmla="*/ 61 h 64"/>
                    <a:gd name="T102" fmla="*/ 339 w 476"/>
                    <a:gd name="T103" fmla="*/ 59 h 64"/>
                    <a:gd name="T104" fmla="*/ 345 w 476"/>
                    <a:gd name="T105" fmla="*/ 59 h 64"/>
                    <a:gd name="T106" fmla="*/ 366 w 476"/>
                    <a:gd name="T107" fmla="*/ 56 h 64"/>
                    <a:gd name="T108" fmla="*/ 386 w 476"/>
                    <a:gd name="T109" fmla="*/ 54 h 64"/>
                    <a:gd name="T110" fmla="*/ 403 w 476"/>
                    <a:gd name="T111" fmla="*/ 51 h 64"/>
                    <a:gd name="T112" fmla="*/ 421 w 476"/>
                    <a:gd name="T113" fmla="*/ 48 h 64"/>
                    <a:gd name="T114" fmla="*/ 448 w 476"/>
                    <a:gd name="T115" fmla="*/ 43 h 64"/>
                    <a:gd name="T116" fmla="*/ 475 w 476"/>
                    <a:gd name="T117" fmla="*/ 37 h 64"/>
                    <a:gd name="T118" fmla="*/ 451 w 476"/>
                    <a:gd name="T119" fmla="*/ 8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76" h="64">
                      <a:moveTo>
                        <a:pt x="451" y="8"/>
                      </a:moveTo>
                      <a:cubicBezTo>
                        <a:pt x="450" y="8"/>
                        <a:pt x="450" y="8"/>
                        <a:pt x="449" y="9"/>
                      </a:cubicBezTo>
                      <a:cubicBezTo>
                        <a:pt x="441" y="10"/>
                        <a:pt x="433" y="12"/>
                        <a:pt x="424" y="13"/>
                      </a:cubicBezTo>
                      <a:cubicBezTo>
                        <a:pt x="423" y="14"/>
                        <a:pt x="422" y="14"/>
                        <a:pt x="422" y="14"/>
                      </a:cubicBezTo>
                      <a:cubicBezTo>
                        <a:pt x="416" y="15"/>
                        <a:pt x="410" y="16"/>
                        <a:pt x="404" y="17"/>
                      </a:cubicBezTo>
                      <a:cubicBezTo>
                        <a:pt x="403" y="17"/>
                        <a:pt x="402" y="17"/>
                        <a:pt x="400" y="17"/>
                      </a:cubicBezTo>
                      <a:cubicBezTo>
                        <a:pt x="396" y="18"/>
                        <a:pt x="391" y="19"/>
                        <a:pt x="387" y="19"/>
                      </a:cubicBezTo>
                      <a:cubicBezTo>
                        <a:pt x="385" y="20"/>
                        <a:pt x="383" y="20"/>
                        <a:pt x="381" y="20"/>
                      </a:cubicBezTo>
                      <a:cubicBezTo>
                        <a:pt x="377" y="21"/>
                        <a:pt x="372" y="21"/>
                        <a:pt x="367" y="22"/>
                      </a:cubicBezTo>
                      <a:cubicBezTo>
                        <a:pt x="366" y="22"/>
                        <a:pt x="365" y="22"/>
                        <a:pt x="363" y="22"/>
                      </a:cubicBezTo>
                      <a:cubicBezTo>
                        <a:pt x="358" y="23"/>
                        <a:pt x="352" y="24"/>
                        <a:pt x="346" y="24"/>
                      </a:cubicBezTo>
                      <a:cubicBezTo>
                        <a:pt x="344" y="25"/>
                        <a:pt x="342" y="25"/>
                        <a:pt x="340" y="25"/>
                      </a:cubicBezTo>
                      <a:cubicBezTo>
                        <a:pt x="337" y="25"/>
                        <a:pt x="334" y="26"/>
                        <a:pt x="330" y="26"/>
                      </a:cubicBezTo>
                      <a:cubicBezTo>
                        <a:pt x="328" y="26"/>
                        <a:pt x="326" y="26"/>
                        <a:pt x="324" y="26"/>
                      </a:cubicBezTo>
                      <a:cubicBezTo>
                        <a:pt x="321" y="27"/>
                        <a:pt x="318" y="27"/>
                        <a:pt x="314" y="27"/>
                      </a:cubicBezTo>
                      <a:cubicBezTo>
                        <a:pt x="312" y="27"/>
                        <a:pt x="310" y="27"/>
                        <a:pt x="308" y="28"/>
                      </a:cubicBezTo>
                      <a:cubicBezTo>
                        <a:pt x="305" y="28"/>
                        <a:pt x="302" y="28"/>
                        <a:pt x="298" y="28"/>
                      </a:cubicBezTo>
                      <a:cubicBezTo>
                        <a:pt x="296" y="28"/>
                        <a:pt x="294" y="28"/>
                        <a:pt x="292" y="28"/>
                      </a:cubicBezTo>
                      <a:cubicBezTo>
                        <a:pt x="289" y="29"/>
                        <a:pt x="285" y="29"/>
                        <a:pt x="282" y="29"/>
                      </a:cubicBezTo>
                      <a:cubicBezTo>
                        <a:pt x="280" y="29"/>
                        <a:pt x="278" y="29"/>
                        <a:pt x="276" y="29"/>
                      </a:cubicBezTo>
                      <a:cubicBezTo>
                        <a:pt x="273" y="29"/>
                        <a:pt x="270" y="29"/>
                        <a:pt x="268" y="29"/>
                      </a:cubicBezTo>
                      <a:cubicBezTo>
                        <a:pt x="265" y="29"/>
                        <a:pt x="263" y="29"/>
                        <a:pt x="260" y="29"/>
                      </a:cubicBezTo>
                      <a:cubicBezTo>
                        <a:pt x="258" y="29"/>
                        <a:pt x="255" y="29"/>
                        <a:pt x="253" y="29"/>
                      </a:cubicBezTo>
                      <a:cubicBezTo>
                        <a:pt x="250" y="30"/>
                        <a:pt x="248" y="30"/>
                        <a:pt x="245" y="30"/>
                      </a:cubicBezTo>
                      <a:cubicBezTo>
                        <a:pt x="242" y="30"/>
                        <a:pt x="240" y="30"/>
                        <a:pt x="237" y="30"/>
                      </a:cubicBezTo>
                      <a:cubicBezTo>
                        <a:pt x="235" y="30"/>
                        <a:pt x="232" y="30"/>
                        <a:pt x="230" y="29"/>
                      </a:cubicBezTo>
                      <a:cubicBezTo>
                        <a:pt x="227" y="29"/>
                        <a:pt x="225" y="29"/>
                        <a:pt x="222" y="29"/>
                      </a:cubicBezTo>
                      <a:cubicBezTo>
                        <a:pt x="219" y="29"/>
                        <a:pt x="217" y="29"/>
                        <a:pt x="214" y="29"/>
                      </a:cubicBezTo>
                      <a:cubicBezTo>
                        <a:pt x="212" y="29"/>
                        <a:pt x="210" y="29"/>
                        <a:pt x="207" y="29"/>
                      </a:cubicBezTo>
                      <a:cubicBezTo>
                        <a:pt x="205" y="29"/>
                        <a:pt x="202" y="29"/>
                        <a:pt x="200" y="29"/>
                      </a:cubicBezTo>
                      <a:cubicBezTo>
                        <a:pt x="197" y="29"/>
                        <a:pt x="195" y="28"/>
                        <a:pt x="192" y="28"/>
                      </a:cubicBezTo>
                      <a:cubicBezTo>
                        <a:pt x="190" y="28"/>
                        <a:pt x="187" y="28"/>
                        <a:pt x="185" y="28"/>
                      </a:cubicBezTo>
                      <a:cubicBezTo>
                        <a:pt x="182" y="28"/>
                        <a:pt x="180" y="28"/>
                        <a:pt x="178" y="28"/>
                      </a:cubicBezTo>
                      <a:cubicBezTo>
                        <a:pt x="175" y="27"/>
                        <a:pt x="172" y="27"/>
                        <a:pt x="170" y="27"/>
                      </a:cubicBezTo>
                      <a:cubicBezTo>
                        <a:pt x="167" y="27"/>
                        <a:pt x="165" y="27"/>
                        <a:pt x="163" y="26"/>
                      </a:cubicBezTo>
                      <a:cubicBezTo>
                        <a:pt x="160" y="26"/>
                        <a:pt x="157" y="26"/>
                        <a:pt x="155" y="26"/>
                      </a:cubicBezTo>
                      <a:cubicBezTo>
                        <a:pt x="152" y="26"/>
                        <a:pt x="150" y="25"/>
                        <a:pt x="148" y="25"/>
                      </a:cubicBezTo>
                      <a:cubicBezTo>
                        <a:pt x="145" y="25"/>
                        <a:pt x="142" y="25"/>
                        <a:pt x="140" y="24"/>
                      </a:cubicBezTo>
                      <a:cubicBezTo>
                        <a:pt x="137" y="24"/>
                        <a:pt x="135" y="24"/>
                        <a:pt x="133" y="24"/>
                      </a:cubicBezTo>
                      <a:cubicBezTo>
                        <a:pt x="130" y="23"/>
                        <a:pt x="127" y="23"/>
                        <a:pt x="125" y="23"/>
                      </a:cubicBezTo>
                      <a:cubicBezTo>
                        <a:pt x="122" y="23"/>
                        <a:pt x="120" y="22"/>
                        <a:pt x="118" y="22"/>
                      </a:cubicBezTo>
                      <a:cubicBezTo>
                        <a:pt x="115" y="22"/>
                        <a:pt x="113" y="21"/>
                        <a:pt x="110" y="21"/>
                      </a:cubicBezTo>
                      <a:cubicBezTo>
                        <a:pt x="108" y="21"/>
                        <a:pt x="105" y="20"/>
                        <a:pt x="103" y="20"/>
                      </a:cubicBezTo>
                      <a:cubicBezTo>
                        <a:pt x="100" y="20"/>
                        <a:pt x="98" y="19"/>
                        <a:pt x="95" y="19"/>
                      </a:cubicBezTo>
                      <a:cubicBezTo>
                        <a:pt x="93" y="19"/>
                        <a:pt x="90" y="18"/>
                        <a:pt x="88" y="18"/>
                      </a:cubicBezTo>
                      <a:cubicBezTo>
                        <a:pt x="85" y="17"/>
                        <a:pt x="83" y="17"/>
                        <a:pt x="80" y="17"/>
                      </a:cubicBezTo>
                      <a:cubicBezTo>
                        <a:pt x="78" y="16"/>
                        <a:pt x="75" y="16"/>
                        <a:pt x="73" y="15"/>
                      </a:cubicBezTo>
                      <a:cubicBezTo>
                        <a:pt x="70" y="15"/>
                        <a:pt x="68" y="14"/>
                        <a:pt x="65" y="14"/>
                      </a:cubicBezTo>
                      <a:cubicBezTo>
                        <a:pt x="63" y="14"/>
                        <a:pt x="60" y="13"/>
                        <a:pt x="58" y="13"/>
                      </a:cubicBezTo>
                      <a:cubicBezTo>
                        <a:pt x="55" y="12"/>
                        <a:pt x="53" y="12"/>
                        <a:pt x="50" y="11"/>
                      </a:cubicBezTo>
                      <a:cubicBezTo>
                        <a:pt x="48" y="11"/>
                        <a:pt x="45" y="10"/>
                        <a:pt x="43" y="10"/>
                      </a:cubicBezTo>
                      <a:cubicBezTo>
                        <a:pt x="40" y="9"/>
                        <a:pt x="38" y="9"/>
                        <a:pt x="36" y="8"/>
                      </a:cubicBezTo>
                      <a:cubicBezTo>
                        <a:pt x="32" y="8"/>
                        <a:pt x="28" y="7"/>
                        <a:pt x="24" y="6"/>
                      </a:cubicBezTo>
                      <a:cubicBezTo>
                        <a:pt x="22" y="5"/>
                        <a:pt x="20" y="5"/>
                        <a:pt x="18" y="5"/>
                      </a:cubicBezTo>
                      <a:cubicBezTo>
                        <a:pt x="13" y="3"/>
                        <a:pt x="7" y="2"/>
                        <a:pt x="1" y="0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6" y="36"/>
                        <a:pt x="12" y="38"/>
                        <a:pt x="17" y="39"/>
                      </a:cubicBezTo>
                      <a:cubicBezTo>
                        <a:pt x="19" y="39"/>
                        <a:pt x="21" y="40"/>
                        <a:pt x="23" y="40"/>
                      </a:cubicBezTo>
                      <a:cubicBezTo>
                        <a:pt x="27" y="41"/>
                        <a:pt x="31" y="42"/>
                        <a:pt x="35" y="43"/>
                      </a:cubicBezTo>
                      <a:cubicBezTo>
                        <a:pt x="36" y="43"/>
                        <a:pt x="37" y="43"/>
                        <a:pt x="38" y="43"/>
                      </a:cubicBezTo>
                      <a:cubicBezTo>
                        <a:pt x="39" y="44"/>
                        <a:pt x="40" y="44"/>
                        <a:pt x="41" y="44"/>
                      </a:cubicBezTo>
                      <a:cubicBezTo>
                        <a:pt x="44" y="45"/>
                        <a:pt x="46" y="45"/>
                        <a:pt x="49" y="46"/>
                      </a:cubicBezTo>
                      <a:cubicBezTo>
                        <a:pt x="51" y="46"/>
                        <a:pt x="54" y="47"/>
                        <a:pt x="56" y="47"/>
                      </a:cubicBezTo>
                      <a:cubicBezTo>
                        <a:pt x="59" y="48"/>
                        <a:pt x="61" y="48"/>
                        <a:pt x="64" y="48"/>
                      </a:cubicBezTo>
                      <a:cubicBezTo>
                        <a:pt x="66" y="49"/>
                        <a:pt x="69" y="49"/>
                        <a:pt x="71" y="50"/>
                      </a:cubicBezTo>
                      <a:cubicBezTo>
                        <a:pt x="74" y="50"/>
                        <a:pt x="76" y="51"/>
                        <a:pt x="79" y="51"/>
                      </a:cubicBezTo>
                      <a:cubicBezTo>
                        <a:pt x="82" y="51"/>
                        <a:pt x="84" y="52"/>
                        <a:pt x="87" y="52"/>
                      </a:cubicBezTo>
                      <a:cubicBezTo>
                        <a:pt x="89" y="53"/>
                        <a:pt x="92" y="53"/>
                        <a:pt x="94" y="53"/>
                      </a:cubicBezTo>
                      <a:cubicBezTo>
                        <a:pt x="96" y="54"/>
                        <a:pt x="97" y="54"/>
                        <a:pt x="98" y="54"/>
                      </a:cubicBezTo>
                      <a:cubicBezTo>
                        <a:pt x="99" y="54"/>
                        <a:pt x="101" y="54"/>
                        <a:pt x="102" y="54"/>
                      </a:cubicBezTo>
                      <a:cubicBezTo>
                        <a:pt x="104" y="55"/>
                        <a:pt x="106" y="55"/>
                        <a:pt x="109" y="55"/>
                      </a:cubicBezTo>
                      <a:cubicBezTo>
                        <a:pt x="111" y="56"/>
                        <a:pt x="114" y="56"/>
                        <a:pt x="117" y="56"/>
                      </a:cubicBezTo>
                      <a:cubicBezTo>
                        <a:pt x="119" y="57"/>
                        <a:pt x="121" y="57"/>
                        <a:pt x="124" y="57"/>
                      </a:cubicBezTo>
                      <a:cubicBezTo>
                        <a:pt x="126" y="57"/>
                        <a:pt x="129" y="58"/>
                        <a:pt x="132" y="58"/>
                      </a:cubicBezTo>
                      <a:cubicBezTo>
                        <a:pt x="134" y="58"/>
                        <a:pt x="136" y="59"/>
                        <a:pt x="139" y="59"/>
                      </a:cubicBezTo>
                      <a:cubicBezTo>
                        <a:pt x="141" y="59"/>
                        <a:pt x="144" y="59"/>
                        <a:pt x="146" y="60"/>
                      </a:cubicBezTo>
                      <a:cubicBezTo>
                        <a:pt x="149" y="60"/>
                        <a:pt x="151" y="60"/>
                        <a:pt x="154" y="60"/>
                      </a:cubicBezTo>
                      <a:cubicBezTo>
                        <a:pt x="155" y="60"/>
                        <a:pt x="156" y="60"/>
                        <a:pt x="157" y="60"/>
                      </a:cubicBezTo>
                      <a:cubicBezTo>
                        <a:pt x="158" y="61"/>
                        <a:pt x="160" y="61"/>
                        <a:pt x="161" y="61"/>
                      </a:cubicBezTo>
                      <a:cubicBezTo>
                        <a:pt x="164" y="61"/>
                        <a:pt x="166" y="61"/>
                        <a:pt x="168" y="61"/>
                      </a:cubicBezTo>
                      <a:cubicBezTo>
                        <a:pt x="171" y="62"/>
                        <a:pt x="174" y="62"/>
                        <a:pt x="176" y="62"/>
                      </a:cubicBezTo>
                      <a:cubicBezTo>
                        <a:pt x="179" y="62"/>
                        <a:pt x="181" y="62"/>
                        <a:pt x="183" y="62"/>
                      </a:cubicBezTo>
                      <a:cubicBezTo>
                        <a:pt x="186" y="62"/>
                        <a:pt x="189" y="63"/>
                        <a:pt x="191" y="63"/>
                      </a:cubicBezTo>
                      <a:cubicBezTo>
                        <a:pt x="194" y="63"/>
                        <a:pt x="196" y="63"/>
                        <a:pt x="198" y="63"/>
                      </a:cubicBezTo>
                      <a:cubicBezTo>
                        <a:pt x="201" y="63"/>
                        <a:pt x="204" y="63"/>
                        <a:pt x="206" y="63"/>
                      </a:cubicBezTo>
                      <a:cubicBezTo>
                        <a:pt x="209" y="63"/>
                        <a:pt x="211" y="63"/>
                        <a:pt x="213" y="64"/>
                      </a:cubicBezTo>
                      <a:cubicBezTo>
                        <a:pt x="214" y="64"/>
                        <a:pt x="215" y="64"/>
                        <a:pt x="215" y="64"/>
                      </a:cubicBezTo>
                      <a:cubicBezTo>
                        <a:pt x="217" y="64"/>
                        <a:pt x="219" y="64"/>
                        <a:pt x="221" y="64"/>
                      </a:cubicBezTo>
                      <a:cubicBezTo>
                        <a:pt x="223" y="64"/>
                        <a:pt x="226" y="64"/>
                        <a:pt x="229" y="64"/>
                      </a:cubicBezTo>
                      <a:cubicBezTo>
                        <a:pt x="231" y="64"/>
                        <a:pt x="234" y="64"/>
                        <a:pt x="236" y="64"/>
                      </a:cubicBezTo>
                      <a:cubicBezTo>
                        <a:pt x="239" y="64"/>
                        <a:pt x="241" y="64"/>
                        <a:pt x="244" y="64"/>
                      </a:cubicBezTo>
                      <a:cubicBezTo>
                        <a:pt x="246" y="64"/>
                        <a:pt x="249" y="64"/>
                        <a:pt x="251" y="64"/>
                      </a:cubicBezTo>
                      <a:cubicBezTo>
                        <a:pt x="254" y="64"/>
                        <a:pt x="257" y="64"/>
                        <a:pt x="259" y="64"/>
                      </a:cubicBezTo>
                      <a:cubicBezTo>
                        <a:pt x="262" y="64"/>
                        <a:pt x="264" y="64"/>
                        <a:pt x="267" y="64"/>
                      </a:cubicBezTo>
                      <a:cubicBezTo>
                        <a:pt x="269" y="64"/>
                        <a:pt x="272" y="63"/>
                        <a:pt x="274" y="63"/>
                      </a:cubicBezTo>
                      <a:cubicBezTo>
                        <a:pt x="275" y="63"/>
                        <a:pt x="276" y="63"/>
                        <a:pt x="277" y="63"/>
                      </a:cubicBezTo>
                      <a:cubicBezTo>
                        <a:pt x="278" y="63"/>
                        <a:pt x="280" y="63"/>
                        <a:pt x="281" y="63"/>
                      </a:cubicBezTo>
                      <a:cubicBezTo>
                        <a:pt x="284" y="63"/>
                        <a:pt x="287" y="63"/>
                        <a:pt x="291" y="63"/>
                      </a:cubicBezTo>
                      <a:cubicBezTo>
                        <a:pt x="293" y="63"/>
                        <a:pt x="295" y="63"/>
                        <a:pt x="297" y="62"/>
                      </a:cubicBezTo>
                      <a:cubicBezTo>
                        <a:pt x="300" y="62"/>
                        <a:pt x="303" y="62"/>
                        <a:pt x="307" y="62"/>
                      </a:cubicBezTo>
                      <a:cubicBezTo>
                        <a:pt x="309" y="62"/>
                        <a:pt x="311" y="62"/>
                        <a:pt x="313" y="61"/>
                      </a:cubicBezTo>
                      <a:cubicBezTo>
                        <a:pt x="316" y="61"/>
                        <a:pt x="320" y="61"/>
                        <a:pt x="323" y="61"/>
                      </a:cubicBezTo>
                      <a:cubicBezTo>
                        <a:pt x="325" y="61"/>
                        <a:pt x="327" y="60"/>
                        <a:pt x="329" y="60"/>
                      </a:cubicBezTo>
                      <a:cubicBezTo>
                        <a:pt x="332" y="60"/>
                        <a:pt x="336" y="60"/>
                        <a:pt x="339" y="59"/>
                      </a:cubicBezTo>
                      <a:cubicBezTo>
                        <a:pt x="341" y="59"/>
                        <a:pt x="342" y="59"/>
                        <a:pt x="344" y="59"/>
                      </a:cubicBezTo>
                      <a:cubicBezTo>
                        <a:pt x="344" y="59"/>
                        <a:pt x="344" y="59"/>
                        <a:pt x="345" y="59"/>
                      </a:cubicBezTo>
                      <a:cubicBezTo>
                        <a:pt x="351" y="58"/>
                        <a:pt x="356" y="58"/>
                        <a:pt x="362" y="57"/>
                      </a:cubicBezTo>
                      <a:cubicBezTo>
                        <a:pt x="364" y="57"/>
                        <a:pt x="365" y="57"/>
                        <a:pt x="366" y="56"/>
                      </a:cubicBezTo>
                      <a:cubicBezTo>
                        <a:pt x="371" y="56"/>
                        <a:pt x="376" y="55"/>
                        <a:pt x="380" y="55"/>
                      </a:cubicBezTo>
                      <a:cubicBezTo>
                        <a:pt x="382" y="54"/>
                        <a:pt x="384" y="54"/>
                        <a:pt x="386" y="54"/>
                      </a:cubicBezTo>
                      <a:cubicBezTo>
                        <a:pt x="390" y="53"/>
                        <a:pt x="395" y="52"/>
                        <a:pt x="399" y="52"/>
                      </a:cubicBezTo>
                      <a:cubicBezTo>
                        <a:pt x="401" y="52"/>
                        <a:pt x="402" y="51"/>
                        <a:pt x="403" y="51"/>
                      </a:cubicBezTo>
                      <a:cubicBezTo>
                        <a:pt x="409" y="50"/>
                        <a:pt x="415" y="49"/>
                        <a:pt x="420" y="48"/>
                      </a:cubicBezTo>
                      <a:cubicBezTo>
                        <a:pt x="421" y="48"/>
                        <a:pt x="421" y="48"/>
                        <a:pt x="421" y="48"/>
                      </a:cubicBezTo>
                      <a:cubicBezTo>
                        <a:pt x="422" y="48"/>
                        <a:pt x="423" y="48"/>
                        <a:pt x="423" y="48"/>
                      </a:cubicBezTo>
                      <a:cubicBezTo>
                        <a:pt x="431" y="46"/>
                        <a:pt x="440" y="45"/>
                        <a:pt x="448" y="43"/>
                      </a:cubicBezTo>
                      <a:cubicBezTo>
                        <a:pt x="448" y="43"/>
                        <a:pt x="449" y="43"/>
                        <a:pt x="449" y="43"/>
                      </a:cubicBezTo>
                      <a:cubicBezTo>
                        <a:pt x="458" y="41"/>
                        <a:pt x="466" y="39"/>
                        <a:pt x="475" y="37"/>
                      </a:cubicBezTo>
                      <a:cubicBezTo>
                        <a:pt x="476" y="2"/>
                        <a:pt x="476" y="2"/>
                        <a:pt x="476" y="2"/>
                      </a:cubicBezTo>
                      <a:cubicBezTo>
                        <a:pt x="468" y="4"/>
                        <a:pt x="459" y="6"/>
                        <a:pt x="451" y="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88" name="Group 42">
                  <a:extLst>
                    <a:ext uri="{FF2B5EF4-FFF2-40B4-BE49-F238E27FC236}">
                      <a16:creationId xmlns:a16="http://schemas.microsoft.com/office/drawing/2014/main" id="{B990E688-EC8E-4B75-89F4-4924BAE8174C}"/>
                    </a:ext>
                  </a:extLst>
                </p:cNvPr>
                <p:cNvGrpSpPr/>
                <p:nvPr/>
              </p:nvGrpSpPr>
              <p:grpSpPr>
                <a:xfrm>
                  <a:off x="4884738" y="4608513"/>
                  <a:ext cx="604838" cy="349250"/>
                  <a:chOff x="4884738" y="4608513"/>
                  <a:chExt cx="604838" cy="349250"/>
                </a:xfrm>
              </p:grpSpPr>
              <p:sp>
                <p:nvSpPr>
                  <p:cNvPr id="101" name="Freeform 30">
                    <a:extLst>
                      <a:ext uri="{FF2B5EF4-FFF2-40B4-BE49-F238E27FC236}">
                        <a16:creationId xmlns:a16="http://schemas.microsoft.com/office/drawing/2014/main" id="{FB9CCCFB-7D4C-4BDF-BA79-3B7CD7E48C8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011738" y="4683126"/>
                    <a:ext cx="349250" cy="200025"/>
                  </a:xfrm>
                  <a:custGeom>
                    <a:avLst/>
                    <a:gdLst>
                      <a:gd name="T0" fmla="*/ 77 w 93"/>
                      <a:gd name="T1" fmla="*/ 10 h 53"/>
                      <a:gd name="T2" fmla="*/ 76 w 93"/>
                      <a:gd name="T3" fmla="*/ 44 h 53"/>
                      <a:gd name="T4" fmla="*/ 17 w 93"/>
                      <a:gd name="T5" fmla="*/ 44 h 53"/>
                      <a:gd name="T6" fmla="*/ 16 w 93"/>
                      <a:gd name="T7" fmla="*/ 43 h 53"/>
                      <a:gd name="T8" fmla="*/ 17 w 93"/>
                      <a:gd name="T9" fmla="*/ 9 h 53"/>
                      <a:gd name="T10" fmla="*/ 76 w 93"/>
                      <a:gd name="T11" fmla="*/ 9 h 53"/>
                      <a:gd name="T12" fmla="*/ 77 w 93"/>
                      <a:gd name="T13" fmla="*/ 10 h 53"/>
                      <a:gd name="T14" fmla="*/ 52 w 93"/>
                      <a:gd name="T15" fmla="*/ 45 h 53"/>
                      <a:gd name="T16" fmla="*/ 57 w 93"/>
                      <a:gd name="T17" fmla="*/ 44 h 53"/>
                      <a:gd name="T18" fmla="*/ 59 w 93"/>
                      <a:gd name="T19" fmla="*/ 41 h 53"/>
                      <a:gd name="T20" fmla="*/ 54 w 93"/>
                      <a:gd name="T21" fmla="*/ 28 h 53"/>
                      <a:gd name="T22" fmla="*/ 55 w 93"/>
                      <a:gd name="T23" fmla="*/ 27 h 53"/>
                      <a:gd name="T24" fmla="*/ 73 w 93"/>
                      <a:gd name="T25" fmla="*/ 17 h 53"/>
                      <a:gd name="T26" fmla="*/ 74 w 93"/>
                      <a:gd name="T27" fmla="*/ 12 h 53"/>
                      <a:gd name="T28" fmla="*/ 73 w 93"/>
                      <a:gd name="T29" fmla="*/ 12 h 53"/>
                      <a:gd name="T30" fmla="*/ 64 w 93"/>
                      <a:gd name="T31" fmla="*/ 12 h 53"/>
                      <a:gd name="T32" fmla="*/ 44 w 93"/>
                      <a:gd name="T33" fmla="*/ 22 h 53"/>
                      <a:gd name="T34" fmla="*/ 42 w 93"/>
                      <a:gd name="T35" fmla="*/ 24 h 53"/>
                      <a:gd name="T36" fmla="*/ 41 w 93"/>
                      <a:gd name="T37" fmla="*/ 26 h 53"/>
                      <a:gd name="T38" fmla="*/ 46 w 93"/>
                      <a:gd name="T39" fmla="*/ 41 h 53"/>
                      <a:gd name="T40" fmla="*/ 48 w 93"/>
                      <a:gd name="T41" fmla="*/ 44 h 53"/>
                      <a:gd name="T42" fmla="*/ 52 w 93"/>
                      <a:gd name="T43" fmla="*/ 45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3" h="53">
                        <a:moveTo>
                          <a:pt x="77" y="10"/>
                        </a:moveTo>
                        <a:cubicBezTo>
                          <a:pt x="93" y="19"/>
                          <a:pt x="92" y="35"/>
                          <a:pt x="76" y="44"/>
                        </a:cubicBezTo>
                        <a:cubicBezTo>
                          <a:pt x="59" y="53"/>
                          <a:pt x="33" y="53"/>
                          <a:pt x="17" y="44"/>
                        </a:cubicBezTo>
                        <a:cubicBezTo>
                          <a:pt x="17" y="43"/>
                          <a:pt x="16" y="43"/>
                          <a:pt x="16" y="43"/>
                        </a:cubicBezTo>
                        <a:cubicBezTo>
                          <a:pt x="0" y="33"/>
                          <a:pt x="1" y="18"/>
                          <a:pt x="17" y="9"/>
                        </a:cubicBezTo>
                        <a:cubicBezTo>
                          <a:pt x="34" y="0"/>
                          <a:pt x="60" y="0"/>
                          <a:pt x="76" y="9"/>
                        </a:cubicBezTo>
                        <a:cubicBezTo>
                          <a:pt x="76" y="9"/>
                          <a:pt x="77" y="9"/>
                          <a:pt x="77" y="10"/>
                        </a:cubicBezTo>
                        <a:close/>
                        <a:moveTo>
                          <a:pt x="52" y="45"/>
                        </a:moveTo>
                        <a:cubicBezTo>
                          <a:pt x="54" y="45"/>
                          <a:pt x="56" y="44"/>
                          <a:pt x="57" y="44"/>
                        </a:cubicBezTo>
                        <a:cubicBezTo>
                          <a:pt x="58" y="43"/>
                          <a:pt x="59" y="42"/>
                          <a:pt x="59" y="41"/>
                        </a:cubicBezTo>
                        <a:cubicBezTo>
                          <a:pt x="54" y="28"/>
                          <a:pt x="54" y="28"/>
                          <a:pt x="54" y="28"/>
                        </a:cubicBezTo>
                        <a:cubicBezTo>
                          <a:pt x="54" y="27"/>
                          <a:pt x="55" y="27"/>
                          <a:pt x="55" y="27"/>
                        </a:cubicBezTo>
                        <a:cubicBezTo>
                          <a:pt x="73" y="17"/>
                          <a:pt x="73" y="17"/>
                          <a:pt x="73" y="17"/>
                        </a:cubicBezTo>
                        <a:cubicBezTo>
                          <a:pt x="75" y="16"/>
                          <a:pt x="76" y="14"/>
                          <a:pt x="74" y="12"/>
                        </a:cubicBezTo>
                        <a:cubicBezTo>
                          <a:pt x="74" y="12"/>
                          <a:pt x="73" y="12"/>
                          <a:pt x="73" y="12"/>
                        </a:cubicBezTo>
                        <a:cubicBezTo>
                          <a:pt x="70" y="10"/>
                          <a:pt x="66" y="10"/>
                          <a:pt x="64" y="12"/>
                        </a:cubicBezTo>
                        <a:cubicBezTo>
                          <a:pt x="44" y="22"/>
                          <a:pt x="44" y="22"/>
                          <a:pt x="44" y="22"/>
                        </a:cubicBezTo>
                        <a:cubicBezTo>
                          <a:pt x="43" y="23"/>
                          <a:pt x="43" y="23"/>
                          <a:pt x="42" y="24"/>
                        </a:cubicBezTo>
                        <a:cubicBezTo>
                          <a:pt x="42" y="25"/>
                          <a:pt x="41" y="25"/>
                          <a:pt x="41" y="26"/>
                        </a:cubicBezTo>
                        <a:cubicBezTo>
                          <a:pt x="46" y="41"/>
                          <a:pt x="46" y="41"/>
                          <a:pt x="46" y="41"/>
                        </a:cubicBezTo>
                        <a:cubicBezTo>
                          <a:pt x="46" y="42"/>
                          <a:pt x="47" y="43"/>
                          <a:pt x="48" y="44"/>
                        </a:cubicBezTo>
                        <a:cubicBezTo>
                          <a:pt x="49" y="44"/>
                          <a:pt x="51" y="45"/>
                          <a:pt x="52" y="45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02" name="Freeform 31">
                    <a:extLst>
                      <a:ext uri="{FF2B5EF4-FFF2-40B4-BE49-F238E27FC236}">
                        <a16:creationId xmlns:a16="http://schemas.microsoft.com/office/drawing/2014/main" id="{33794E31-9D07-48AE-BAB5-3F0F010518E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884738" y="4608513"/>
                    <a:ext cx="604838" cy="349250"/>
                  </a:xfrm>
                  <a:custGeom>
                    <a:avLst/>
                    <a:gdLst>
                      <a:gd name="T0" fmla="*/ 134 w 161"/>
                      <a:gd name="T1" fmla="*/ 17 h 93"/>
                      <a:gd name="T2" fmla="*/ 131 w 161"/>
                      <a:gd name="T3" fmla="*/ 77 h 93"/>
                      <a:gd name="T4" fmla="*/ 29 w 161"/>
                      <a:gd name="T5" fmla="*/ 76 h 93"/>
                      <a:gd name="T6" fmla="*/ 28 w 161"/>
                      <a:gd name="T7" fmla="*/ 75 h 93"/>
                      <a:gd name="T8" fmla="*/ 30 w 161"/>
                      <a:gd name="T9" fmla="*/ 16 h 93"/>
                      <a:gd name="T10" fmla="*/ 132 w 161"/>
                      <a:gd name="T11" fmla="*/ 16 h 93"/>
                      <a:gd name="T12" fmla="*/ 134 w 161"/>
                      <a:gd name="T13" fmla="*/ 17 h 93"/>
                      <a:gd name="T14" fmla="*/ 41 w 161"/>
                      <a:gd name="T15" fmla="*/ 70 h 93"/>
                      <a:gd name="T16" fmla="*/ 120 w 161"/>
                      <a:gd name="T17" fmla="*/ 70 h 93"/>
                      <a:gd name="T18" fmla="*/ 122 w 161"/>
                      <a:gd name="T19" fmla="*/ 23 h 93"/>
                      <a:gd name="T20" fmla="*/ 121 w 161"/>
                      <a:gd name="T21" fmla="*/ 23 h 93"/>
                      <a:gd name="T22" fmla="*/ 41 w 161"/>
                      <a:gd name="T23" fmla="*/ 22 h 93"/>
                      <a:gd name="T24" fmla="*/ 40 w 161"/>
                      <a:gd name="T25" fmla="*/ 69 h 93"/>
                      <a:gd name="T26" fmla="*/ 41 w 161"/>
                      <a:gd name="T27" fmla="*/ 70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61" h="93">
                        <a:moveTo>
                          <a:pt x="134" y="17"/>
                        </a:moveTo>
                        <a:cubicBezTo>
                          <a:pt x="161" y="34"/>
                          <a:pt x="160" y="61"/>
                          <a:pt x="131" y="77"/>
                        </a:cubicBezTo>
                        <a:cubicBezTo>
                          <a:pt x="103" y="93"/>
                          <a:pt x="57" y="92"/>
                          <a:pt x="29" y="76"/>
                        </a:cubicBezTo>
                        <a:cubicBezTo>
                          <a:pt x="29" y="76"/>
                          <a:pt x="28" y="76"/>
                          <a:pt x="28" y="75"/>
                        </a:cubicBezTo>
                        <a:cubicBezTo>
                          <a:pt x="0" y="58"/>
                          <a:pt x="1" y="32"/>
                          <a:pt x="30" y="16"/>
                        </a:cubicBezTo>
                        <a:cubicBezTo>
                          <a:pt x="59" y="0"/>
                          <a:pt x="104" y="0"/>
                          <a:pt x="132" y="16"/>
                        </a:cubicBezTo>
                        <a:cubicBezTo>
                          <a:pt x="133" y="17"/>
                          <a:pt x="133" y="17"/>
                          <a:pt x="134" y="17"/>
                        </a:cubicBezTo>
                        <a:close/>
                        <a:moveTo>
                          <a:pt x="41" y="70"/>
                        </a:moveTo>
                        <a:cubicBezTo>
                          <a:pt x="62" y="82"/>
                          <a:pt x="98" y="82"/>
                          <a:pt x="120" y="70"/>
                        </a:cubicBezTo>
                        <a:cubicBezTo>
                          <a:pt x="143" y="58"/>
                          <a:pt x="144" y="37"/>
                          <a:pt x="122" y="23"/>
                        </a:cubicBezTo>
                        <a:cubicBezTo>
                          <a:pt x="122" y="23"/>
                          <a:pt x="121" y="23"/>
                          <a:pt x="121" y="23"/>
                        </a:cubicBezTo>
                        <a:cubicBezTo>
                          <a:pt x="99" y="10"/>
                          <a:pt x="64" y="10"/>
                          <a:pt x="41" y="22"/>
                        </a:cubicBezTo>
                        <a:cubicBezTo>
                          <a:pt x="19" y="35"/>
                          <a:pt x="18" y="56"/>
                          <a:pt x="40" y="69"/>
                        </a:cubicBezTo>
                        <a:cubicBezTo>
                          <a:pt x="40" y="69"/>
                          <a:pt x="40" y="69"/>
                          <a:pt x="41" y="7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89" name="Group 44">
                  <a:extLst>
                    <a:ext uri="{FF2B5EF4-FFF2-40B4-BE49-F238E27FC236}">
                      <a16:creationId xmlns:a16="http://schemas.microsoft.com/office/drawing/2014/main" id="{2EADCC36-3396-44BE-8B1A-B934D1DC45F1}"/>
                    </a:ext>
                  </a:extLst>
                </p:cNvPr>
                <p:cNvGrpSpPr/>
                <p:nvPr/>
              </p:nvGrpSpPr>
              <p:grpSpPr>
                <a:xfrm>
                  <a:off x="4832351" y="2663826"/>
                  <a:ext cx="503238" cy="338137"/>
                  <a:chOff x="4832351" y="2663826"/>
                  <a:chExt cx="503238" cy="338137"/>
                </a:xfrm>
              </p:grpSpPr>
              <p:sp>
                <p:nvSpPr>
                  <p:cNvPr id="95" name="Freeform 32">
                    <a:extLst>
                      <a:ext uri="{FF2B5EF4-FFF2-40B4-BE49-F238E27FC236}">
                        <a16:creationId xmlns:a16="http://schemas.microsoft.com/office/drawing/2014/main" id="{26B73CBD-8CA6-4333-92C0-F56D1FA278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21276" y="2693988"/>
                    <a:ext cx="138113" cy="90488"/>
                  </a:xfrm>
                  <a:custGeom>
                    <a:avLst/>
                    <a:gdLst>
                      <a:gd name="T0" fmla="*/ 31 w 87"/>
                      <a:gd name="T1" fmla="*/ 0 h 57"/>
                      <a:gd name="T2" fmla="*/ 87 w 87"/>
                      <a:gd name="T3" fmla="*/ 43 h 57"/>
                      <a:gd name="T4" fmla="*/ 59 w 87"/>
                      <a:gd name="T5" fmla="*/ 57 h 57"/>
                      <a:gd name="T6" fmla="*/ 0 w 87"/>
                      <a:gd name="T7" fmla="*/ 12 h 57"/>
                      <a:gd name="T8" fmla="*/ 31 w 87"/>
                      <a:gd name="T9" fmla="*/ 0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57">
                        <a:moveTo>
                          <a:pt x="31" y="0"/>
                        </a:moveTo>
                        <a:lnTo>
                          <a:pt x="87" y="43"/>
                        </a:lnTo>
                        <a:lnTo>
                          <a:pt x="59" y="57"/>
                        </a:lnTo>
                        <a:lnTo>
                          <a:pt x="0" y="12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96" name="Freeform 33">
                    <a:extLst>
                      <a:ext uri="{FF2B5EF4-FFF2-40B4-BE49-F238E27FC236}">
                        <a16:creationId xmlns:a16="http://schemas.microsoft.com/office/drawing/2014/main" id="{33F16296-2CD0-4A2C-B2D8-C6C54864DD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84776" y="2663826"/>
                    <a:ext cx="150813" cy="90488"/>
                  </a:xfrm>
                  <a:custGeom>
                    <a:avLst/>
                    <a:gdLst>
                      <a:gd name="T0" fmla="*/ 32 w 40"/>
                      <a:gd name="T1" fmla="*/ 4 h 24"/>
                      <a:gd name="T2" fmla="*/ 34 w 40"/>
                      <a:gd name="T3" fmla="*/ 5 h 24"/>
                      <a:gd name="T4" fmla="*/ 30 w 40"/>
                      <a:gd name="T5" fmla="*/ 21 h 24"/>
                      <a:gd name="T6" fmla="*/ 25 w 40"/>
                      <a:gd name="T7" fmla="*/ 24 h 24"/>
                      <a:gd name="T8" fmla="*/ 0 w 40"/>
                      <a:gd name="T9" fmla="*/ 6 h 24"/>
                      <a:gd name="T10" fmla="*/ 6 w 40"/>
                      <a:gd name="T11" fmla="*/ 3 h 24"/>
                      <a:gd name="T12" fmla="*/ 32 w 40"/>
                      <a:gd name="T13" fmla="*/ 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" h="24">
                        <a:moveTo>
                          <a:pt x="32" y="4"/>
                        </a:moveTo>
                        <a:cubicBezTo>
                          <a:pt x="33" y="5"/>
                          <a:pt x="33" y="5"/>
                          <a:pt x="34" y="5"/>
                        </a:cubicBezTo>
                        <a:cubicBezTo>
                          <a:pt x="40" y="10"/>
                          <a:pt x="39" y="18"/>
                          <a:pt x="30" y="21"/>
                        </a:cubicBezTo>
                        <a:cubicBezTo>
                          <a:pt x="25" y="24"/>
                          <a:pt x="25" y="24"/>
                          <a:pt x="25" y="24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14" y="0"/>
                          <a:pt x="25" y="0"/>
                          <a:pt x="32" y="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97" name="Freeform 34">
                    <a:extLst>
                      <a:ext uri="{FF2B5EF4-FFF2-40B4-BE49-F238E27FC236}">
                        <a16:creationId xmlns:a16="http://schemas.microsoft.com/office/drawing/2014/main" id="{014551DB-E7D0-4079-BE31-D9D075041B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7613" y="2728913"/>
                    <a:ext cx="160338" cy="96838"/>
                  </a:xfrm>
                  <a:custGeom>
                    <a:avLst/>
                    <a:gdLst>
                      <a:gd name="T0" fmla="*/ 42 w 101"/>
                      <a:gd name="T1" fmla="*/ 0 h 61"/>
                      <a:gd name="T2" fmla="*/ 101 w 101"/>
                      <a:gd name="T3" fmla="*/ 42 h 61"/>
                      <a:gd name="T4" fmla="*/ 57 w 101"/>
                      <a:gd name="T5" fmla="*/ 61 h 61"/>
                      <a:gd name="T6" fmla="*/ 0 w 101"/>
                      <a:gd name="T7" fmla="*/ 18 h 61"/>
                      <a:gd name="T8" fmla="*/ 42 w 101"/>
                      <a:gd name="T9" fmla="*/ 0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" h="61">
                        <a:moveTo>
                          <a:pt x="42" y="0"/>
                        </a:moveTo>
                        <a:lnTo>
                          <a:pt x="101" y="42"/>
                        </a:lnTo>
                        <a:lnTo>
                          <a:pt x="57" y="61"/>
                        </a:lnTo>
                        <a:lnTo>
                          <a:pt x="0" y="18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98" name="Freeform 35">
                    <a:extLst>
                      <a:ext uri="{FF2B5EF4-FFF2-40B4-BE49-F238E27FC236}">
                        <a16:creationId xmlns:a16="http://schemas.microsoft.com/office/drawing/2014/main" id="{6FBDD5CC-2525-44BB-BDD3-15F2BF73A2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32351" y="2894013"/>
                    <a:ext cx="393700" cy="107950"/>
                  </a:xfrm>
                  <a:custGeom>
                    <a:avLst/>
                    <a:gdLst>
                      <a:gd name="T0" fmla="*/ 104 w 105"/>
                      <a:gd name="T1" fmla="*/ 25 h 29"/>
                      <a:gd name="T2" fmla="*/ 104 w 105"/>
                      <a:gd name="T3" fmla="*/ 27 h 29"/>
                      <a:gd name="T4" fmla="*/ 99 w 105"/>
                      <a:gd name="T5" fmla="*/ 28 h 29"/>
                      <a:gd name="T6" fmla="*/ 0 w 105"/>
                      <a:gd name="T7" fmla="*/ 2 h 29"/>
                      <a:gd name="T8" fmla="*/ 10 w 105"/>
                      <a:gd name="T9" fmla="*/ 0 h 29"/>
                      <a:gd name="T10" fmla="*/ 16 w 105"/>
                      <a:gd name="T11" fmla="*/ 2 h 29"/>
                      <a:gd name="T12" fmla="*/ 102 w 105"/>
                      <a:gd name="T13" fmla="*/ 24 h 29"/>
                      <a:gd name="T14" fmla="*/ 104 w 105"/>
                      <a:gd name="T1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5" h="29">
                        <a:moveTo>
                          <a:pt x="104" y="25"/>
                        </a:moveTo>
                        <a:cubicBezTo>
                          <a:pt x="105" y="25"/>
                          <a:pt x="105" y="26"/>
                          <a:pt x="104" y="27"/>
                        </a:cubicBezTo>
                        <a:cubicBezTo>
                          <a:pt x="103" y="28"/>
                          <a:pt x="101" y="29"/>
                          <a:pt x="99" y="28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6" y="2"/>
                          <a:pt x="16" y="2"/>
                          <a:pt x="16" y="2"/>
                        </a:cubicBezTo>
                        <a:cubicBezTo>
                          <a:pt x="102" y="24"/>
                          <a:pt x="102" y="24"/>
                          <a:pt x="102" y="24"/>
                        </a:cubicBezTo>
                        <a:cubicBezTo>
                          <a:pt x="103" y="24"/>
                          <a:pt x="103" y="24"/>
                          <a:pt x="104" y="2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99" name="Freeform 36">
                    <a:extLst>
                      <a:ext uri="{FF2B5EF4-FFF2-40B4-BE49-F238E27FC236}">
                        <a16:creationId xmlns:a16="http://schemas.microsoft.com/office/drawing/2014/main" id="{10C4A288-7EAB-4045-90D2-7FD5502B9A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29188" y="2770188"/>
                    <a:ext cx="161925" cy="101600"/>
                  </a:xfrm>
                  <a:custGeom>
                    <a:avLst/>
                    <a:gdLst>
                      <a:gd name="T0" fmla="*/ 45 w 102"/>
                      <a:gd name="T1" fmla="*/ 0 h 64"/>
                      <a:gd name="T2" fmla="*/ 102 w 102"/>
                      <a:gd name="T3" fmla="*/ 42 h 64"/>
                      <a:gd name="T4" fmla="*/ 57 w 102"/>
                      <a:gd name="T5" fmla="*/ 64 h 64"/>
                      <a:gd name="T6" fmla="*/ 0 w 102"/>
                      <a:gd name="T7" fmla="*/ 21 h 64"/>
                      <a:gd name="T8" fmla="*/ 45 w 102"/>
                      <a:gd name="T9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2" h="64">
                        <a:moveTo>
                          <a:pt x="45" y="0"/>
                        </a:moveTo>
                        <a:lnTo>
                          <a:pt x="102" y="42"/>
                        </a:lnTo>
                        <a:lnTo>
                          <a:pt x="57" y="64"/>
                        </a:lnTo>
                        <a:lnTo>
                          <a:pt x="0" y="21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00" name="Freeform 37">
                    <a:extLst>
                      <a:ext uri="{FF2B5EF4-FFF2-40B4-BE49-F238E27FC236}">
                        <a16:creationId xmlns:a16="http://schemas.microsoft.com/office/drawing/2014/main" id="{BBB14AB9-BAA2-41BE-A5CE-6A03DBDD29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32351" y="2814638"/>
                    <a:ext cx="160338" cy="85725"/>
                  </a:xfrm>
                  <a:custGeom>
                    <a:avLst/>
                    <a:gdLst>
                      <a:gd name="T0" fmla="*/ 45 w 101"/>
                      <a:gd name="T1" fmla="*/ 0 h 54"/>
                      <a:gd name="T2" fmla="*/ 101 w 101"/>
                      <a:gd name="T3" fmla="*/ 43 h 54"/>
                      <a:gd name="T4" fmla="*/ 80 w 101"/>
                      <a:gd name="T5" fmla="*/ 52 h 54"/>
                      <a:gd name="T6" fmla="*/ 38 w 101"/>
                      <a:gd name="T7" fmla="*/ 54 h 54"/>
                      <a:gd name="T8" fmla="*/ 23 w 101"/>
                      <a:gd name="T9" fmla="*/ 50 h 54"/>
                      <a:gd name="T10" fmla="*/ 0 w 101"/>
                      <a:gd name="T11" fmla="*/ 54 h 54"/>
                      <a:gd name="T12" fmla="*/ 0 w 101"/>
                      <a:gd name="T13" fmla="*/ 54 h 54"/>
                      <a:gd name="T14" fmla="*/ 23 w 101"/>
                      <a:gd name="T15" fmla="*/ 9 h 54"/>
                      <a:gd name="T16" fmla="*/ 45 w 101"/>
                      <a:gd name="T17" fmla="*/ 0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1" h="54">
                        <a:moveTo>
                          <a:pt x="45" y="0"/>
                        </a:moveTo>
                        <a:lnTo>
                          <a:pt x="101" y="43"/>
                        </a:lnTo>
                        <a:lnTo>
                          <a:pt x="80" y="52"/>
                        </a:lnTo>
                        <a:lnTo>
                          <a:pt x="38" y="54"/>
                        </a:lnTo>
                        <a:lnTo>
                          <a:pt x="23" y="50"/>
                        </a:lnTo>
                        <a:lnTo>
                          <a:pt x="0" y="54"/>
                        </a:lnTo>
                        <a:lnTo>
                          <a:pt x="0" y="54"/>
                        </a:lnTo>
                        <a:lnTo>
                          <a:pt x="23" y="9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91" name="Line 40">
                  <a:extLst>
                    <a:ext uri="{FF2B5EF4-FFF2-40B4-BE49-F238E27FC236}">
                      <a16:creationId xmlns:a16="http://schemas.microsoft.com/office/drawing/2014/main" id="{B57AB83D-8DAE-46D2-B83E-81E0A13CEF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91276" y="1411288"/>
                  <a:ext cx="0" cy="0"/>
                </a:xfrm>
                <a:prstGeom prst="line">
                  <a:avLst/>
                </a:prstGeom>
                <a:noFill/>
                <a:ln w="30163" cap="flat">
                  <a:solidFill>
                    <a:srgbClr val="DA72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" name="Line 41">
                  <a:extLst>
                    <a:ext uri="{FF2B5EF4-FFF2-40B4-BE49-F238E27FC236}">
                      <a16:creationId xmlns:a16="http://schemas.microsoft.com/office/drawing/2014/main" id="{E47CACDF-24C1-4463-B19E-61D72DC728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91276" y="2025651"/>
                  <a:ext cx="0" cy="0"/>
                </a:xfrm>
                <a:prstGeom prst="line">
                  <a:avLst/>
                </a:prstGeom>
                <a:noFill/>
                <a:ln w="30163" cap="flat">
                  <a:solidFill>
                    <a:srgbClr val="DA72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06" name="Rectangle 5">
                <a:extLst>
                  <a:ext uri="{FF2B5EF4-FFF2-40B4-BE49-F238E27FC236}">
                    <a16:creationId xmlns:a16="http://schemas.microsoft.com/office/drawing/2014/main" id="{4AEBD6C9-5318-48AD-AF4C-EDEF18570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914" y="4962408"/>
                <a:ext cx="860182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" name="Oval 6">
                <a:extLst>
                  <a:ext uri="{FF2B5EF4-FFF2-40B4-BE49-F238E27FC236}">
                    <a16:creationId xmlns:a16="http://schemas.microsoft.com/office/drawing/2014/main" id="{390106E1-6FED-4C51-A30B-AFD895771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5401" y="4934143"/>
                <a:ext cx="103192" cy="10150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8" name="Rectangle 5">
                <a:extLst>
                  <a:ext uri="{FF2B5EF4-FFF2-40B4-BE49-F238E27FC236}">
                    <a16:creationId xmlns:a16="http://schemas.microsoft.com/office/drawing/2014/main" id="{4E1EA6C3-5E2C-4E4E-B1CC-20A351FF11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4837056" y="4833708"/>
                <a:ext cx="281426" cy="5076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0" name="Oval 8">
                <a:extLst>
                  <a:ext uri="{FF2B5EF4-FFF2-40B4-BE49-F238E27FC236}">
                    <a16:creationId xmlns:a16="http://schemas.microsoft.com/office/drawing/2014/main" id="{24AC1B5C-DB82-49B8-AF8F-C5938E141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0742" y="3698506"/>
                <a:ext cx="105679" cy="1039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ED84E8F8-1391-49A7-8A98-DA26C38F51BF}"/>
                  </a:ext>
                </a:extLst>
              </p:cNvPr>
              <p:cNvSpPr txBox="1"/>
              <p:nvPr/>
            </p:nvSpPr>
            <p:spPr>
              <a:xfrm>
                <a:off x="883365" y="3419598"/>
                <a:ext cx="3093592" cy="964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800" b="1" kern="1000" spc="-30" dirty="0" smtClean="0">
                    <a:latin typeface="Arial" pitchFamily="34" charset="0"/>
                    <a:cs typeface="Arial" pitchFamily="34" charset="0"/>
                  </a:rPr>
                  <a:t>Громадські опитування</a:t>
                </a:r>
                <a:endParaRPr lang="en-US" sz="2800" b="1" kern="1000" spc="-3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" name="Oval 10">
                <a:extLst>
                  <a:ext uri="{FF2B5EF4-FFF2-40B4-BE49-F238E27FC236}">
                    <a16:creationId xmlns:a16="http://schemas.microsoft.com/office/drawing/2014/main" id="{FCAB384B-163A-4682-B97C-F4C6FC2F8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4939" y="1744298"/>
                <a:ext cx="103192" cy="1015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cxnSp>
            <p:nvCxnSpPr>
              <p:cNvPr id="4" name="Прямая соединительная линия 3">
                <a:extLst>
                  <a:ext uri="{FF2B5EF4-FFF2-40B4-BE49-F238E27FC236}">
                    <a16:creationId xmlns:a16="http://schemas.microsoft.com/office/drawing/2014/main" id="{D3DC7152-21BF-44F6-B209-FD216679CB34}"/>
                  </a:ext>
                </a:extLst>
              </p:cNvPr>
              <p:cNvCxnSpPr/>
              <p:nvPr/>
            </p:nvCxnSpPr>
            <p:spPr>
              <a:xfrm flipV="1">
                <a:off x="6215612" y="1803883"/>
                <a:ext cx="0" cy="299452"/>
              </a:xfrm>
              <a:prstGeom prst="line">
                <a:avLst/>
              </a:prstGeom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C50FA5FB-C233-4FF0-90CD-6631F44B470D}"/>
                  </a:ext>
                </a:extLst>
              </p:cNvPr>
              <p:cNvSpPr txBox="1"/>
              <p:nvPr/>
            </p:nvSpPr>
            <p:spPr>
              <a:xfrm>
                <a:off x="621368" y="2305789"/>
                <a:ext cx="4175562" cy="964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800" b="1" dirty="0">
                    <a:latin typeface="Arial" pitchFamily="34" charset="0"/>
                    <a:cs typeface="Arial" pitchFamily="34" charset="0"/>
                  </a:rPr>
                  <a:t>Визначення </a:t>
                </a:r>
                <a:r>
                  <a:rPr lang="uk-UA" sz="2800" b="1" dirty="0" smtClean="0">
                    <a:latin typeface="Arial" pitchFamily="34" charset="0"/>
                    <a:cs typeface="Arial" pitchFamily="34" charset="0"/>
                  </a:rPr>
                  <a:t>цілей</a:t>
                </a:r>
                <a:br>
                  <a:rPr lang="uk-UA" sz="2800" b="1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uk-UA" sz="2800" b="1" dirty="0" smtClean="0">
                    <a:latin typeface="Arial" pitchFamily="34" charset="0"/>
                    <a:cs typeface="Arial" pitchFamily="34" charset="0"/>
                  </a:rPr>
                  <a:t>і завдань</a:t>
                </a:r>
                <a:endParaRPr lang="en-US" sz="2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1A49A8A-992E-4F97-A704-44494FE9AEE0}"/>
                  </a:ext>
                </a:extLst>
              </p:cNvPr>
              <p:cNvSpPr txBox="1"/>
              <p:nvPr/>
            </p:nvSpPr>
            <p:spPr>
              <a:xfrm>
                <a:off x="621369" y="1020462"/>
                <a:ext cx="4093687" cy="964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800" b="1" dirty="0">
                    <a:latin typeface="Arial" pitchFamily="34" charset="0"/>
                    <a:cs typeface="Arial" pitchFamily="34" charset="0"/>
                  </a:rPr>
                  <a:t>Обговорення </a:t>
                </a:r>
                <a:r>
                  <a:rPr lang="uk-UA" sz="2800" b="1" dirty="0" smtClean="0">
                    <a:latin typeface="Arial" pitchFamily="34" charset="0"/>
                    <a:cs typeface="Arial" pitchFamily="34" charset="0"/>
                  </a:rPr>
                  <a:t>проєкту </a:t>
                </a:r>
                <a:r>
                  <a:rPr lang="uk-UA" sz="2800" b="1" dirty="0">
                    <a:latin typeface="Arial" pitchFamily="34" charset="0"/>
                    <a:cs typeface="Arial" pitchFamily="34" charset="0"/>
                  </a:rPr>
                  <a:t>Стратегії </a:t>
                </a:r>
                <a:endParaRPr lang="en-US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1AC360CC-FBDE-40F9-B799-D05BF9176F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0295" y="2486624"/>
              <a:ext cx="635522" cy="410555"/>
            </a:xfrm>
            <a:custGeom>
              <a:avLst/>
              <a:gdLst>
                <a:gd name="T0" fmla="*/ 205 w 212"/>
                <a:gd name="T1" fmla="*/ 72 h 122"/>
                <a:gd name="T2" fmla="*/ 205 w 212"/>
                <a:gd name="T3" fmla="*/ 85 h 122"/>
                <a:gd name="T4" fmla="*/ 147 w 212"/>
                <a:gd name="T5" fmla="*/ 118 h 122"/>
                <a:gd name="T6" fmla="*/ 125 w 212"/>
                <a:gd name="T7" fmla="*/ 118 h 122"/>
                <a:gd name="T8" fmla="*/ 6 w 212"/>
                <a:gd name="T9" fmla="*/ 50 h 122"/>
                <a:gd name="T10" fmla="*/ 6 w 212"/>
                <a:gd name="T11" fmla="*/ 37 h 122"/>
                <a:gd name="T12" fmla="*/ 64 w 212"/>
                <a:gd name="T13" fmla="*/ 3 h 122"/>
                <a:gd name="T14" fmla="*/ 87 w 212"/>
                <a:gd name="T15" fmla="*/ 3 h 122"/>
                <a:gd name="T16" fmla="*/ 205 w 212"/>
                <a:gd name="T17" fmla="*/ 72 h 122"/>
                <a:gd name="T18" fmla="*/ 70 w 212"/>
                <a:gd name="T19" fmla="*/ 81 h 122"/>
                <a:gd name="T20" fmla="*/ 141 w 212"/>
                <a:gd name="T21" fmla="*/ 81 h 122"/>
                <a:gd name="T22" fmla="*/ 141 w 212"/>
                <a:gd name="T23" fmla="*/ 40 h 122"/>
                <a:gd name="T24" fmla="*/ 70 w 212"/>
                <a:gd name="T25" fmla="*/ 40 h 122"/>
                <a:gd name="T26" fmla="*/ 70 w 212"/>
                <a:gd name="T27" fmla="*/ 8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122">
                  <a:moveTo>
                    <a:pt x="205" y="72"/>
                  </a:moveTo>
                  <a:cubicBezTo>
                    <a:pt x="212" y="75"/>
                    <a:pt x="212" y="81"/>
                    <a:pt x="205" y="85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1" y="122"/>
                    <a:pt x="131" y="122"/>
                    <a:pt x="125" y="118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0" y="46"/>
                    <a:pt x="0" y="41"/>
                    <a:pt x="6" y="37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71" y="0"/>
                    <a:pt x="81" y="0"/>
                    <a:pt x="87" y="3"/>
                  </a:cubicBezTo>
                  <a:lnTo>
                    <a:pt x="205" y="72"/>
                  </a:lnTo>
                  <a:close/>
                  <a:moveTo>
                    <a:pt x="70" y="81"/>
                  </a:moveTo>
                  <a:cubicBezTo>
                    <a:pt x="90" y="93"/>
                    <a:pt x="122" y="93"/>
                    <a:pt x="141" y="81"/>
                  </a:cubicBezTo>
                  <a:cubicBezTo>
                    <a:pt x="161" y="70"/>
                    <a:pt x="161" y="52"/>
                    <a:pt x="141" y="40"/>
                  </a:cubicBezTo>
                  <a:cubicBezTo>
                    <a:pt x="121" y="29"/>
                    <a:pt x="90" y="29"/>
                    <a:pt x="70" y="40"/>
                  </a:cubicBezTo>
                  <a:cubicBezTo>
                    <a:pt x="51" y="52"/>
                    <a:pt x="51" y="70"/>
                    <a:pt x="70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24C2F784-2091-4D97-9AA9-883AEE0B5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0948" y="2592644"/>
              <a:ext cx="263324" cy="171894"/>
            </a:xfrm>
            <a:custGeom>
              <a:avLst/>
              <a:gdLst>
                <a:gd name="T0" fmla="*/ 72 w 88"/>
                <a:gd name="T1" fmla="*/ 9 h 51"/>
                <a:gd name="T2" fmla="*/ 72 w 88"/>
                <a:gd name="T3" fmla="*/ 42 h 51"/>
                <a:gd name="T4" fmla="*/ 15 w 88"/>
                <a:gd name="T5" fmla="*/ 42 h 51"/>
                <a:gd name="T6" fmla="*/ 15 w 88"/>
                <a:gd name="T7" fmla="*/ 9 h 51"/>
                <a:gd name="T8" fmla="*/ 72 w 88"/>
                <a:gd name="T9" fmla="*/ 9 h 51"/>
                <a:gd name="T10" fmla="*/ 27 w 88"/>
                <a:gd name="T11" fmla="*/ 39 h 51"/>
                <a:gd name="T12" fmla="*/ 43 w 88"/>
                <a:gd name="T13" fmla="*/ 37 h 51"/>
                <a:gd name="T14" fmla="*/ 51 w 88"/>
                <a:gd name="T15" fmla="*/ 18 h 51"/>
                <a:gd name="T16" fmla="*/ 58 w 88"/>
                <a:gd name="T17" fmla="*/ 18 h 51"/>
                <a:gd name="T18" fmla="*/ 57 w 88"/>
                <a:gd name="T19" fmla="*/ 22 h 51"/>
                <a:gd name="T20" fmla="*/ 56 w 88"/>
                <a:gd name="T21" fmla="*/ 23 h 51"/>
                <a:gd name="T22" fmla="*/ 62 w 88"/>
                <a:gd name="T23" fmla="*/ 26 h 51"/>
                <a:gd name="T24" fmla="*/ 63 w 88"/>
                <a:gd name="T25" fmla="*/ 25 h 51"/>
                <a:gd name="T26" fmla="*/ 66 w 88"/>
                <a:gd name="T27" fmla="*/ 16 h 51"/>
                <a:gd name="T28" fmla="*/ 69 w 88"/>
                <a:gd name="T29" fmla="*/ 14 h 51"/>
                <a:gd name="T30" fmla="*/ 64 w 88"/>
                <a:gd name="T31" fmla="*/ 11 h 51"/>
                <a:gd name="T32" fmla="*/ 61 w 88"/>
                <a:gd name="T33" fmla="*/ 13 h 51"/>
                <a:gd name="T34" fmla="*/ 44 w 88"/>
                <a:gd name="T35" fmla="*/ 15 h 51"/>
                <a:gd name="T36" fmla="*/ 37 w 88"/>
                <a:gd name="T37" fmla="*/ 34 h 51"/>
                <a:gd name="T38" fmla="*/ 29 w 88"/>
                <a:gd name="T39" fmla="*/ 34 h 51"/>
                <a:gd name="T40" fmla="*/ 30 w 88"/>
                <a:gd name="T41" fmla="*/ 30 h 51"/>
                <a:gd name="T42" fmla="*/ 33 w 88"/>
                <a:gd name="T43" fmla="*/ 28 h 51"/>
                <a:gd name="T44" fmla="*/ 27 w 88"/>
                <a:gd name="T45" fmla="*/ 24 h 51"/>
                <a:gd name="T46" fmla="*/ 24 w 88"/>
                <a:gd name="T47" fmla="*/ 26 h 51"/>
                <a:gd name="T48" fmla="*/ 21 w 88"/>
                <a:gd name="T49" fmla="*/ 36 h 51"/>
                <a:gd name="T50" fmla="*/ 18 w 88"/>
                <a:gd name="T51" fmla="*/ 37 h 51"/>
                <a:gd name="T52" fmla="*/ 24 w 88"/>
                <a:gd name="T53" fmla="*/ 40 h 51"/>
                <a:gd name="T54" fmla="*/ 27 w 88"/>
                <a:gd name="T55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51">
                  <a:moveTo>
                    <a:pt x="72" y="9"/>
                  </a:moveTo>
                  <a:cubicBezTo>
                    <a:pt x="88" y="18"/>
                    <a:pt x="88" y="33"/>
                    <a:pt x="72" y="42"/>
                  </a:cubicBezTo>
                  <a:cubicBezTo>
                    <a:pt x="57" y="51"/>
                    <a:pt x="31" y="51"/>
                    <a:pt x="15" y="42"/>
                  </a:cubicBezTo>
                  <a:cubicBezTo>
                    <a:pt x="0" y="33"/>
                    <a:pt x="0" y="18"/>
                    <a:pt x="15" y="9"/>
                  </a:cubicBezTo>
                  <a:cubicBezTo>
                    <a:pt x="31" y="0"/>
                    <a:pt x="56" y="0"/>
                    <a:pt x="72" y="9"/>
                  </a:cubicBezTo>
                  <a:close/>
                  <a:moveTo>
                    <a:pt x="27" y="39"/>
                  </a:moveTo>
                  <a:cubicBezTo>
                    <a:pt x="32" y="41"/>
                    <a:pt x="38" y="40"/>
                    <a:pt x="43" y="37"/>
                  </a:cubicBezTo>
                  <a:cubicBezTo>
                    <a:pt x="55" y="30"/>
                    <a:pt x="43" y="23"/>
                    <a:pt x="51" y="18"/>
                  </a:cubicBezTo>
                  <a:cubicBezTo>
                    <a:pt x="54" y="16"/>
                    <a:pt x="56" y="16"/>
                    <a:pt x="58" y="18"/>
                  </a:cubicBezTo>
                  <a:cubicBezTo>
                    <a:pt x="60" y="19"/>
                    <a:pt x="60" y="20"/>
                    <a:pt x="57" y="22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8" y="22"/>
                    <a:pt x="70" y="19"/>
                    <a:pt x="66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55" y="11"/>
                    <a:pt x="50" y="12"/>
                    <a:pt x="44" y="15"/>
                  </a:cubicBezTo>
                  <a:cubicBezTo>
                    <a:pt x="33" y="21"/>
                    <a:pt x="45" y="29"/>
                    <a:pt x="37" y="34"/>
                  </a:cubicBezTo>
                  <a:cubicBezTo>
                    <a:pt x="34" y="35"/>
                    <a:pt x="31" y="35"/>
                    <a:pt x="29" y="34"/>
                  </a:cubicBezTo>
                  <a:cubicBezTo>
                    <a:pt x="27" y="33"/>
                    <a:pt x="27" y="31"/>
                    <a:pt x="30" y="30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19" y="29"/>
                    <a:pt x="18" y="33"/>
                    <a:pt x="21" y="3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7" y="39"/>
                    <a:pt x="27" y="39"/>
                    <a:pt x="27" y="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13">
              <a:extLst>
                <a:ext uri="{FF2B5EF4-FFF2-40B4-BE49-F238E27FC236}">
                  <a16:creationId xmlns:a16="http://schemas.microsoft.com/office/drawing/2014/main" id="{7AD13350-1456-416D-A3CF-A3CF27505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7825" y="1118589"/>
              <a:ext cx="1006852" cy="1148552"/>
            </a:xfrm>
            <a:custGeom>
              <a:avLst/>
              <a:gdLst>
                <a:gd name="T0" fmla="*/ 246 w 500"/>
                <a:gd name="T1" fmla="*/ 0 h 586"/>
                <a:gd name="T2" fmla="*/ 0 w 500"/>
                <a:gd name="T3" fmla="*/ 144 h 586"/>
                <a:gd name="T4" fmla="*/ 0 w 500"/>
                <a:gd name="T5" fmla="*/ 441 h 586"/>
                <a:gd name="T6" fmla="*/ 246 w 500"/>
                <a:gd name="T7" fmla="*/ 586 h 586"/>
                <a:gd name="T8" fmla="*/ 500 w 500"/>
                <a:gd name="T9" fmla="*/ 441 h 586"/>
                <a:gd name="T10" fmla="*/ 500 w 500"/>
                <a:gd name="T11" fmla="*/ 144 h 586"/>
                <a:gd name="T12" fmla="*/ 246 w 500"/>
                <a:gd name="T13" fmla="*/ 0 h 586"/>
                <a:gd name="T14" fmla="*/ 246 w 500"/>
                <a:gd name="T15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0" h="586">
                  <a:moveTo>
                    <a:pt x="246" y="0"/>
                  </a:moveTo>
                  <a:lnTo>
                    <a:pt x="0" y="144"/>
                  </a:lnTo>
                  <a:lnTo>
                    <a:pt x="0" y="441"/>
                  </a:lnTo>
                  <a:lnTo>
                    <a:pt x="246" y="586"/>
                  </a:lnTo>
                  <a:lnTo>
                    <a:pt x="500" y="441"/>
                  </a:lnTo>
                  <a:lnTo>
                    <a:pt x="500" y="144"/>
                  </a:lnTo>
                  <a:lnTo>
                    <a:pt x="246" y="0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14">
              <a:extLst>
                <a:ext uri="{FF2B5EF4-FFF2-40B4-BE49-F238E27FC236}">
                  <a16:creationId xmlns:a16="http://schemas.microsoft.com/office/drawing/2014/main" id="{C889F400-C7A9-42EC-B919-163132C94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7825" y="2386105"/>
              <a:ext cx="1006852" cy="1148553"/>
            </a:xfrm>
            <a:custGeom>
              <a:avLst/>
              <a:gdLst>
                <a:gd name="T0" fmla="*/ 254 w 500"/>
                <a:gd name="T1" fmla="*/ 0 h 586"/>
                <a:gd name="T2" fmla="*/ 500 w 500"/>
                <a:gd name="T3" fmla="*/ 145 h 586"/>
                <a:gd name="T4" fmla="*/ 500 w 500"/>
                <a:gd name="T5" fmla="*/ 442 h 586"/>
                <a:gd name="T6" fmla="*/ 254 w 500"/>
                <a:gd name="T7" fmla="*/ 586 h 586"/>
                <a:gd name="T8" fmla="*/ 0 w 500"/>
                <a:gd name="T9" fmla="*/ 442 h 586"/>
                <a:gd name="T10" fmla="*/ 0 w 500"/>
                <a:gd name="T11" fmla="*/ 145 h 586"/>
                <a:gd name="T12" fmla="*/ 254 w 500"/>
                <a:gd name="T13" fmla="*/ 0 h 586"/>
                <a:gd name="T14" fmla="*/ 254 w 500"/>
                <a:gd name="T15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0" h="586">
                  <a:moveTo>
                    <a:pt x="254" y="0"/>
                  </a:moveTo>
                  <a:lnTo>
                    <a:pt x="500" y="145"/>
                  </a:lnTo>
                  <a:lnTo>
                    <a:pt x="500" y="442"/>
                  </a:lnTo>
                  <a:lnTo>
                    <a:pt x="254" y="586"/>
                  </a:lnTo>
                  <a:lnTo>
                    <a:pt x="0" y="442"/>
                  </a:lnTo>
                  <a:lnTo>
                    <a:pt x="0" y="145"/>
                  </a:lnTo>
                  <a:lnTo>
                    <a:pt x="254" y="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15">
              <a:extLst>
                <a:ext uri="{FF2B5EF4-FFF2-40B4-BE49-F238E27FC236}">
                  <a16:creationId xmlns:a16="http://schemas.microsoft.com/office/drawing/2014/main" id="{48C3F8E4-B5B3-46B4-9DB5-AF65C3570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3932" y="3666125"/>
              <a:ext cx="1010745" cy="1214767"/>
            </a:xfrm>
            <a:custGeom>
              <a:avLst/>
              <a:gdLst>
                <a:gd name="T0" fmla="*/ 246 w 501"/>
                <a:gd name="T1" fmla="*/ 0 h 577"/>
                <a:gd name="T2" fmla="*/ 501 w 501"/>
                <a:gd name="T3" fmla="*/ 144 h 577"/>
                <a:gd name="T4" fmla="*/ 501 w 501"/>
                <a:gd name="T5" fmla="*/ 433 h 577"/>
                <a:gd name="T6" fmla="*/ 246 w 501"/>
                <a:gd name="T7" fmla="*/ 577 h 577"/>
                <a:gd name="T8" fmla="*/ 0 w 501"/>
                <a:gd name="T9" fmla="*/ 433 h 577"/>
                <a:gd name="T10" fmla="*/ 0 w 501"/>
                <a:gd name="T11" fmla="*/ 144 h 577"/>
                <a:gd name="T12" fmla="*/ 246 w 501"/>
                <a:gd name="T13" fmla="*/ 0 h 577"/>
                <a:gd name="T14" fmla="*/ 246 w 501"/>
                <a:gd name="T15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577">
                  <a:moveTo>
                    <a:pt x="246" y="0"/>
                  </a:moveTo>
                  <a:lnTo>
                    <a:pt x="501" y="144"/>
                  </a:lnTo>
                  <a:lnTo>
                    <a:pt x="501" y="433"/>
                  </a:lnTo>
                  <a:lnTo>
                    <a:pt x="246" y="577"/>
                  </a:lnTo>
                  <a:lnTo>
                    <a:pt x="0" y="433"/>
                  </a:lnTo>
                  <a:lnTo>
                    <a:pt x="0" y="144"/>
                  </a:lnTo>
                  <a:lnTo>
                    <a:pt x="246" y="0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8">
              <a:extLst>
                <a:ext uri="{FF2B5EF4-FFF2-40B4-BE49-F238E27FC236}">
                  <a16:creationId xmlns:a16="http://schemas.microsoft.com/office/drawing/2014/main" id="{6CB23C1C-BC3C-4546-9687-49768D306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9876" y="5032223"/>
              <a:ext cx="1010745" cy="1148550"/>
            </a:xfrm>
            <a:custGeom>
              <a:avLst/>
              <a:gdLst>
                <a:gd name="T0" fmla="*/ 255 w 500"/>
                <a:gd name="T1" fmla="*/ 0 h 586"/>
                <a:gd name="T2" fmla="*/ 500 w 500"/>
                <a:gd name="T3" fmla="*/ 145 h 586"/>
                <a:gd name="T4" fmla="*/ 500 w 500"/>
                <a:gd name="T5" fmla="*/ 442 h 586"/>
                <a:gd name="T6" fmla="*/ 255 w 500"/>
                <a:gd name="T7" fmla="*/ 586 h 586"/>
                <a:gd name="T8" fmla="*/ 0 w 500"/>
                <a:gd name="T9" fmla="*/ 442 h 586"/>
                <a:gd name="T10" fmla="*/ 0 w 500"/>
                <a:gd name="T11" fmla="*/ 145 h 586"/>
                <a:gd name="T12" fmla="*/ 255 w 500"/>
                <a:gd name="T13" fmla="*/ 0 h 586"/>
                <a:gd name="T14" fmla="*/ 255 w 500"/>
                <a:gd name="T15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0" h="586">
                  <a:moveTo>
                    <a:pt x="255" y="0"/>
                  </a:moveTo>
                  <a:lnTo>
                    <a:pt x="500" y="145"/>
                  </a:lnTo>
                  <a:lnTo>
                    <a:pt x="500" y="442"/>
                  </a:lnTo>
                  <a:lnTo>
                    <a:pt x="255" y="586"/>
                  </a:lnTo>
                  <a:lnTo>
                    <a:pt x="0" y="442"/>
                  </a:lnTo>
                  <a:lnTo>
                    <a:pt x="0" y="145"/>
                  </a:lnTo>
                  <a:lnTo>
                    <a:pt x="255" y="0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23" name="Рисунок 122">
              <a:extLst>
                <a:ext uri="{FF2B5EF4-FFF2-40B4-BE49-F238E27FC236}">
                  <a16:creationId xmlns:a16="http://schemas.microsoft.com/office/drawing/2014/main" id="{6E3F9495-B45F-4273-ABD5-0657E54E2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6350" y="1349430"/>
              <a:ext cx="565907" cy="614722"/>
            </a:xfrm>
            <a:prstGeom prst="rect">
              <a:avLst/>
            </a:prstGeom>
          </p:spPr>
        </p:pic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BA6539DA-C55B-4F30-AC84-BE842B616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0415" y="5328009"/>
              <a:ext cx="523014" cy="565593"/>
            </a:xfrm>
            <a:prstGeom prst="rect">
              <a:avLst/>
            </a:prstGeom>
          </p:spPr>
        </p:pic>
        <p:pic>
          <p:nvPicPr>
            <p:cNvPr id="125" name="Рисунок 124" descr="E:\Инвестиционнай паспорт 2019\пиктограммы\900967.png">
              <a:extLst>
                <a:ext uri="{FF2B5EF4-FFF2-40B4-BE49-F238E27FC236}">
                  <a16:creationId xmlns:a16="http://schemas.microsoft.com/office/drawing/2014/main" id="{DD9787AB-8559-4AB6-8E34-5F4810F361B2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0415" y="4030180"/>
              <a:ext cx="546652" cy="5168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8" name="Picture 12" descr="поднявшись, бар, граф, с, стрелка вверх значок">
              <a:extLst>
                <a:ext uri="{FF2B5EF4-FFF2-40B4-BE49-F238E27FC236}">
                  <a16:creationId xmlns:a16="http://schemas.microsoft.com/office/drawing/2014/main" id="{FA79E9AB-CB62-44E5-94B2-FE94D5578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0415" y="2733738"/>
              <a:ext cx="507005" cy="507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F5DD410D-CD32-43D1-8E00-836ECF09E824}"/>
                </a:ext>
              </a:extLst>
            </p:cNvPr>
            <p:cNvCxnSpPr>
              <a:cxnSpLocks/>
              <a:stCxn id="87" idx="43"/>
            </p:cNvCxnSpPr>
            <p:nvPr/>
          </p:nvCxnSpPr>
          <p:spPr>
            <a:xfrm>
              <a:off x="4723661" y="5328009"/>
              <a:ext cx="0" cy="37545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28FD6BD-0ED5-4114-B171-BDF04761FF80}"/>
                </a:ext>
              </a:extLst>
            </p:cNvPr>
            <p:cNvSpPr txBox="1"/>
            <p:nvPr/>
          </p:nvSpPr>
          <p:spPr>
            <a:xfrm>
              <a:off x="6530524" y="130033"/>
              <a:ext cx="5765703" cy="692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ОСНОВНІ ПРИНЦИПИ</a:t>
              </a:r>
              <a:endParaRPr lang="en-US" sz="40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CFBB0E0-E2B4-42C6-80CB-48E11A782BA1}"/>
                </a:ext>
              </a:extLst>
            </p:cNvPr>
            <p:cNvSpPr txBox="1"/>
            <p:nvPr/>
          </p:nvSpPr>
          <p:spPr>
            <a:xfrm>
              <a:off x="7233529" y="1101960"/>
              <a:ext cx="4200381" cy="1220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5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МАКСИМАЛЬНЕ </a:t>
              </a:r>
              <a:r>
                <a:rPr lang="uk-UA" sz="25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ЗАЛУЧЕННЯ УСІХ ЗАЦІКАВЛЕНИХ СТОРІН 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9809DB55-948E-43FF-B5FF-A492FF674CA7}"/>
                </a:ext>
              </a:extLst>
            </p:cNvPr>
            <p:cNvSpPr txBox="1"/>
            <p:nvPr/>
          </p:nvSpPr>
          <p:spPr>
            <a:xfrm>
              <a:off x="7224705" y="2469959"/>
              <a:ext cx="3732692" cy="1220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5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ІННОВАЦІЙНО ОРІЄНТОВАНЕ ЗРОСТАННЯ</a:t>
              </a:r>
              <a:endParaRPr lang="uk-UA" sz="25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72BE35BF-B14A-4206-98E2-C76B7547CB2D}"/>
                </a:ext>
              </a:extLst>
            </p:cNvPr>
            <p:cNvSpPr txBox="1"/>
            <p:nvPr/>
          </p:nvSpPr>
          <p:spPr>
            <a:xfrm>
              <a:off x="7111412" y="5163738"/>
              <a:ext cx="4179031" cy="1220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5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ЗРОСТАННЯ В</a:t>
              </a:r>
            </a:p>
            <a:p>
              <a:r>
                <a:rPr lang="uk-UA" sz="25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НАСТУПНІ СТРАТЕГІЧНІ ПЕРІОДИ</a:t>
              </a:r>
              <a:endParaRPr lang="ru-RU" sz="25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61BF1638-E45A-444A-A2F9-BC1E39237895}"/>
                </a:ext>
              </a:extLst>
            </p:cNvPr>
            <p:cNvSpPr txBox="1"/>
            <p:nvPr/>
          </p:nvSpPr>
          <p:spPr>
            <a:xfrm>
              <a:off x="7141585" y="3797099"/>
              <a:ext cx="3967818" cy="1220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5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ФОКУСУВАННЯ НА ПРІОРИТЕТАХ</a:t>
              </a:r>
            </a:p>
            <a:p>
              <a:r>
                <a:rPr lang="uk-UA" sz="25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РОЗВИТКУ</a:t>
              </a:r>
              <a:endParaRPr lang="uk-UA" sz="2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id="{2941B918-72F8-4875-B315-BC134796FBA3}"/>
              </a:ext>
            </a:extLst>
          </p:cNvPr>
          <p:cNvCxnSpPr/>
          <p:nvPr/>
        </p:nvCxnSpPr>
        <p:spPr>
          <a:xfrm rot="5400000">
            <a:off x="4681546" y="2382098"/>
            <a:ext cx="281520" cy="83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5">
            <a:extLst>
              <a:ext uri="{FF2B5EF4-FFF2-40B4-BE49-F238E27FC236}">
                <a16:creationId xmlns:a16="http://schemas.microsoft.com/office/drawing/2014/main" id="{4E1EA6C3-5E2C-4E4E-B1CC-20A351FF119E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4594276" y="5626537"/>
            <a:ext cx="41142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" name="Freeform 10"/>
          <p:cNvSpPr>
            <a:spLocks/>
          </p:cNvSpPr>
          <p:nvPr/>
        </p:nvSpPr>
        <p:spPr bwMode="auto">
          <a:xfrm>
            <a:off x="2510287" y="4146727"/>
            <a:ext cx="845388" cy="45719"/>
          </a:xfrm>
          <a:custGeom>
            <a:avLst/>
            <a:gdLst>
              <a:gd name="T0" fmla="*/ 2 w 4"/>
              <a:gd name="T1" fmla="*/ 299 h 299"/>
              <a:gd name="T2" fmla="*/ 0 w 4"/>
              <a:gd name="T3" fmla="*/ 297 h 299"/>
              <a:gd name="T4" fmla="*/ 0 w 4"/>
              <a:gd name="T5" fmla="*/ 2 h 299"/>
              <a:gd name="T6" fmla="*/ 2 w 4"/>
              <a:gd name="T7" fmla="*/ 0 h 299"/>
              <a:gd name="T8" fmla="*/ 4 w 4"/>
              <a:gd name="T9" fmla="*/ 2 h 299"/>
              <a:gd name="T10" fmla="*/ 4 w 4"/>
              <a:gd name="T11" fmla="*/ 297 h 299"/>
              <a:gd name="T12" fmla="*/ 2 w 4"/>
              <a:gd name="T13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299">
                <a:moveTo>
                  <a:pt x="2" y="299"/>
                </a:moveTo>
                <a:cubicBezTo>
                  <a:pt x="1" y="299"/>
                  <a:pt x="0" y="298"/>
                  <a:pt x="0" y="29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297"/>
                  <a:pt x="4" y="297"/>
                  <a:pt x="4" y="297"/>
                </a:cubicBezTo>
                <a:cubicBezTo>
                  <a:pt x="4" y="298"/>
                  <a:pt x="3" y="299"/>
                  <a:pt x="2" y="2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" name="Freeform 11"/>
          <p:cNvSpPr>
            <a:spLocks/>
          </p:cNvSpPr>
          <p:nvPr/>
        </p:nvSpPr>
        <p:spPr bwMode="auto">
          <a:xfrm>
            <a:off x="3347051" y="2205772"/>
            <a:ext cx="1492370" cy="54349"/>
          </a:xfrm>
          <a:custGeom>
            <a:avLst/>
            <a:gdLst>
              <a:gd name="T0" fmla="*/ 2 w 4"/>
              <a:gd name="T1" fmla="*/ 299 h 299"/>
              <a:gd name="T2" fmla="*/ 0 w 4"/>
              <a:gd name="T3" fmla="*/ 297 h 299"/>
              <a:gd name="T4" fmla="*/ 0 w 4"/>
              <a:gd name="T5" fmla="*/ 2 h 299"/>
              <a:gd name="T6" fmla="*/ 2 w 4"/>
              <a:gd name="T7" fmla="*/ 0 h 299"/>
              <a:gd name="T8" fmla="*/ 4 w 4"/>
              <a:gd name="T9" fmla="*/ 2 h 299"/>
              <a:gd name="T10" fmla="*/ 4 w 4"/>
              <a:gd name="T11" fmla="*/ 297 h 299"/>
              <a:gd name="T12" fmla="*/ 2 w 4"/>
              <a:gd name="T13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299">
                <a:moveTo>
                  <a:pt x="2" y="299"/>
                </a:moveTo>
                <a:cubicBezTo>
                  <a:pt x="1" y="299"/>
                  <a:pt x="0" y="298"/>
                  <a:pt x="0" y="29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297"/>
                  <a:pt x="4" y="297"/>
                  <a:pt x="4" y="297"/>
                </a:cubicBezTo>
                <a:cubicBezTo>
                  <a:pt x="4" y="298"/>
                  <a:pt x="3" y="299"/>
                  <a:pt x="2" y="2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2" name="Freeform 11"/>
          <p:cNvSpPr>
            <a:spLocks/>
          </p:cNvSpPr>
          <p:nvPr/>
        </p:nvSpPr>
        <p:spPr bwMode="auto">
          <a:xfrm flipH="1">
            <a:off x="5572663" y="2018581"/>
            <a:ext cx="45719" cy="448574"/>
          </a:xfrm>
          <a:custGeom>
            <a:avLst/>
            <a:gdLst>
              <a:gd name="T0" fmla="*/ 2 w 4"/>
              <a:gd name="T1" fmla="*/ 299 h 299"/>
              <a:gd name="T2" fmla="*/ 0 w 4"/>
              <a:gd name="T3" fmla="*/ 297 h 299"/>
              <a:gd name="T4" fmla="*/ 0 w 4"/>
              <a:gd name="T5" fmla="*/ 2 h 299"/>
              <a:gd name="T6" fmla="*/ 2 w 4"/>
              <a:gd name="T7" fmla="*/ 0 h 299"/>
              <a:gd name="T8" fmla="*/ 4 w 4"/>
              <a:gd name="T9" fmla="*/ 2 h 299"/>
              <a:gd name="T10" fmla="*/ 4 w 4"/>
              <a:gd name="T11" fmla="*/ 297 h 299"/>
              <a:gd name="T12" fmla="*/ 2 w 4"/>
              <a:gd name="T13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299">
                <a:moveTo>
                  <a:pt x="2" y="299"/>
                </a:moveTo>
                <a:cubicBezTo>
                  <a:pt x="1" y="299"/>
                  <a:pt x="0" y="298"/>
                  <a:pt x="0" y="29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297"/>
                  <a:pt x="4" y="297"/>
                  <a:pt x="4" y="297"/>
                </a:cubicBezTo>
                <a:cubicBezTo>
                  <a:pt x="4" y="298"/>
                  <a:pt x="3" y="299"/>
                  <a:pt x="2" y="2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D64D86EB-455D-4059-8BF0-1F5373B83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5227" cy="112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83861D-F7AB-4588-9472-73802C7746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84" t="46198" r="5776" b="28795"/>
          <a:stretch/>
        </p:blipFill>
        <p:spPr>
          <a:xfrm>
            <a:off x="2072636" y="-3483"/>
            <a:ext cx="10119364" cy="9426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67272" y="165280"/>
            <a:ext cx="10899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СТРАТЕГІЧНА ЕКОЛОГІЧНА ОЦІНКА</a:t>
            </a:r>
            <a:endParaRPr lang="ru-RU" sz="4000" u="sng" dirty="0"/>
          </a:p>
        </p:txBody>
      </p:sp>
      <p:pic>
        <p:nvPicPr>
          <p:cNvPr id="11" name="Picture 2" descr="C:\Users\ADMIN\Desktop\РАБОЧАЯ\Картинка презентация\гал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3552" y="5625996"/>
            <a:ext cx="673523" cy="714976"/>
          </a:xfrm>
          <a:prstGeom prst="rect">
            <a:avLst/>
          </a:prstGeom>
          <a:noFill/>
        </p:spPr>
      </p:pic>
      <p:pic>
        <p:nvPicPr>
          <p:cNvPr id="1028" name="Picture 4" descr="C:\Users\ADMIN\Desktop\РАБОЧАЯ\Картинка презентация\экология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296" y="991700"/>
            <a:ext cx="2399257" cy="1670888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9888" y="2527540"/>
            <a:ext cx="3092069" cy="4042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44970">
            <a:off x="780356" y="3597279"/>
            <a:ext cx="2124879" cy="157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адпись 2"/>
          <p:cNvSpPr txBox="1">
            <a:spLocks noChangeArrowheads="1"/>
          </p:cNvSpPr>
          <p:nvPr/>
        </p:nvSpPr>
        <p:spPr bwMode="auto">
          <a:xfrm rot="21332669">
            <a:off x="1075685" y="5384218"/>
            <a:ext cx="1759109" cy="553998"/>
          </a:xfrm>
          <a:prstGeom prst="rect">
            <a:avLst/>
          </a:prstGeom>
          <a:solidFill>
            <a:srgbClr val="D9959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ЗВІТ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ПРО СТРАТЕГІЧНУ ЕКОЛОГІЧНУ ОЦІНКУ СТРАТЕГІЇ РЕГІОНАЛЬНОГО РОЗВИТКУ ЗАПОРІЗЬКОЇ ОБЛАСТІ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 ПЕРІОД ДО 2027 РОКУ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Рисунок 3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71548">
            <a:off x="1502892" y="3007337"/>
            <a:ext cx="443909" cy="50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467819" y="1232790"/>
            <a:ext cx="86091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здійснено </a:t>
            </a: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відповідно до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Закону </a:t>
            </a: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України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«Про стратег</a:t>
            </a: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ічну екологічну оцінку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»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45943" y="5665043"/>
            <a:ext cx="7602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проведено</a:t>
            </a: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 громадські обговорення</a:t>
            </a:r>
          </a:p>
        </p:txBody>
      </p:sp>
      <p:pic>
        <p:nvPicPr>
          <p:cNvPr id="20" name="Picture 2" descr="C:\Users\ADMIN\Desktop\РАБОЧАЯ\Картинка презентация\гал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6726" y="4044486"/>
            <a:ext cx="673523" cy="714976"/>
          </a:xfrm>
          <a:prstGeom prst="rect">
            <a:avLst/>
          </a:prstGeom>
          <a:noFill/>
        </p:spPr>
      </p:pic>
      <p:pic>
        <p:nvPicPr>
          <p:cNvPr id="21" name="Picture 2" descr="C:\Users\ADMIN\Desktop\РАБОЧАЯ\Картинка презентация\гал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0922" y="2433573"/>
            <a:ext cx="673523" cy="714976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3605843" y="2449902"/>
            <a:ext cx="8448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направлено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до Міністерств: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енергетики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захисту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довкілля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України;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охорони здоров’я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України</a:t>
            </a:r>
            <a:endParaRPr lang="uk-UA" sz="3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C:\Users\ADMIN\Desktop\РАБОЧАЯ\Картинка презентация\гал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5366" y="1456191"/>
            <a:ext cx="673523" cy="714976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3535716" y="4138734"/>
            <a:ext cx="88932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розміщено</a:t>
            </a: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 на офіційних вебсайтах облдержадміністрації  та обласної ради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1">
            <a:extLst>
              <a:ext uri="{FF2B5EF4-FFF2-40B4-BE49-F238E27FC236}">
                <a16:creationId xmlns:a16="http://schemas.microsoft.com/office/drawing/2014/main" id="{DD7B4AF8-3447-4C16-B3FA-A7C1871753F3}"/>
              </a:ext>
            </a:extLst>
          </p:cNvPr>
          <p:cNvGrpSpPr/>
          <p:nvPr/>
        </p:nvGrpSpPr>
        <p:grpSpPr>
          <a:xfrm>
            <a:off x="0" y="-1"/>
            <a:ext cx="12493601" cy="6858001"/>
            <a:chOff x="-20241" y="-41583"/>
            <a:chExt cx="12493601" cy="6858001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5D4FC9D2-B071-4783-B446-6578819FEA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284" t="46198" r="5776" b="28795"/>
            <a:stretch/>
          </p:blipFill>
          <p:spPr>
            <a:xfrm>
              <a:off x="2072636" y="-41583"/>
              <a:ext cx="10099123" cy="94262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05E5462-B19E-4D8F-B940-D8001F9DD8D2}"/>
                </a:ext>
              </a:extLst>
            </p:cNvPr>
            <p:cNvSpPr txBox="1"/>
            <p:nvPr/>
          </p:nvSpPr>
          <p:spPr>
            <a:xfrm>
              <a:off x="675255" y="4330"/>
              <a:ext cx="117981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РЕЗУЛЬТАТИ ОПИТУВАННЯ ГРОМАДСЬКОСТІ  </a:t>
              </a:r>
              <a:endParaRPr lang="en-US" sz="36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7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F419F3BF-97CF-4364-AA75-18CCA68251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3" y="7319"/>
              <a:ext cx="1125227" cy="1125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AF1E363-52C3-41AB-B135-B14BD73921D2}"/>
                </a:ext>
              </a:extLst>
            </p:cNvPr>
            <p:cNvSpPr txBox="1"/>
            <p:nvPr/>
          </p:nvSpPr>
          <p:spPr>
            <a:xfrm>
              <a:off x="1395595" y="633732"/>
              <a:ext cx="42220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0"/>
                  <a:solidFill>
                    <a:srgbClr val="102E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ТОП-4 ПРОБЛЕМ ДЛЯ МЕШКАНЦІВ РЕГІОНУ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013662-CE38-4FF0-8862-D66022B59F06}"/>
                </a:ext>
              </a:extLst>
            </p:cNvPr>
            <p:cNvSpPr txBox="1"/>
            <p:nvPr/>
          </p:nvSpPr>
          <p:spPr>
            <a:xfrm>
              <a:off x="6850966" y="661334"/>
              <a:ext cx="45157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0"/>
                  <a:solidFill>
                    <a:srgbClr val="102E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КОНКУРЕНТНІ ПЕРЕВАГИ РЕГІОНУ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A571FC-BE67-4DA5-AEE6-070A373ADCD6}"/>
                </a:ext>
              </a:extLst>
            </p:cNvPr>
            <p:cNvSpPr txBox="1"/>
            <p:nvPr/>
          </p:nvSpPr>
          <p:spPr>
            <a:xfrm>
              <a:off x="125039" y="3836871"/>
              <a:ext cx="31769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Втрата потенціалу низки  підприємств-гігантів</a:t>
              </a:r>
            </a:p>
          </p:txBody>
        </p:sp>
        <p:grpSp>
          <p:nvGrpSpPr>
            <p:cNvPr id="7" name="Group 40">
              <a:extLst>
                <a:ext uri="{FF2B5EF4-FFF2-40B4-BE49-F238E27FC236}">
                  <a16:creationId xmlns:a16="http://schemas.microsoft.com/office/drawing/2014/main" id="{72E6AC5D-4A7B-45A8-8F95-EDDD74BF5FA3}"/>
                </a:ext>
              </a:extLst>
            </p:cNvPr>
            <p:cNvGrpSpPr/>
            <p:nvPr/>
          </p:nvGrpSpPr>
          <p:grpSpPr>
            <a:xfrm>
              <a:off x="-20241" y="1294843"/>
              <a:ext cx="6308500" cy="5521575"/>
              <a:chOff x="2449513" y="-484635"/>
              <a:chExt cx="9790044" cy="7354134"/>
            </a:xfrm>
          </p:grpSpPr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8629A33D-137C-4F16-9D07-838C3FD09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4636" y="3303174"/>
                <a:ext cx="6556543" cy="1480194"/>
              </a:xfrm>
              <a:custGeom>
                <a:avLst/>
                <a:gdLst>
                  <a:gd name="T0" fmla="*/ 0 w 2511"/>
                  <a:gd name="T1" fmla="*/ 714 h 714"/>
                  <a:gd name="T2" fmla="*/ 0 w 2511"/>
                  <a:gd name="T3" fmla="*/ 0 h 714"/>
                  <a:gd name="T4" fmla="*/ 2253 w 2511"/>
                  <a:gd name="T5" fmla="*/ 0 h 714"/>
                  <a:gd name="T6" fmla="*/ 2511 w 2511"/>
                  <a:gd name="T7" fmla="*/ 357 h 714"/>
                  <a:gd name="T8" fmla="*/ 2253 w 2511"/>
                  <a:gd name="T9" fmla="*/ 714 h 714"/>
                  <a:gd name="T10" fmla="*/ 0 w 2511"/>
                  <a:gd name="T11" fmla="*/ 714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1" h="714">
                    <a:moveTo>
                      <a:pt x="0" y="714"/>
                    </a:moveTo>
                    <a:lnTo>
                      <a:pt x="0" y="0"/>
                    </a:lnTo>
                    <a:lnTo>
                      <a:pt x="2253" y="0"/>
                    </a:lnTo>
                    <a:lnTo>
                      <a:pt x="2511" y="357"/>
                    </a:lnTo>
                    <a:lnTo>
                      <a:pt x="2253" y="714"/>
                    </a:lnTo>
                    <a:lnTo>
                      <a:pt x="0" y="7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BBB83280-FBB7-4407-B17E-938108724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331" y="4761624"/>
                <a:ext cx="5767412" cy="1544892"/>
              </a:xfrm>
              <a:custGeom>
                <a:avLst/>
                <a:gdLst>
                  <a:gd name="T0" fmla="*/ 0 w 2944"/>
                  <a:gd name="T1" fmla="*/ 713 h 713"/>
                  <a:gd name="T2" fmla="*/ 0 w 2944"/>
                  <a:gd name="T3" fmla="*/ 0 h 713"/>
                  <a:gd name="T4" fmla="*/ 2686 w 2944"/>
                  <a:gd name="T5" fmla="*/ 0 h 713"/>
                  <a:gd name="T6" fmla="*/ 2944 w 2944"/>
                  <a:gd name="T7" fmla="*/ 356 h 713"/>
                  <a:gd name="T8" fmla="*/ 2686 w 2944"/>
                  <a:gd name="T9" fmla="*/ 713 h 713"/>
                  <a:gd name="T10" fmla="*/ 0 w 2944"/>
                  <a:gd name="T11" fmla="*/ 71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44" h="713">
                    <a:moveTo>
                      <a:pt x="0" y="713"/>
                    </a:moveTo>
                    <a:lnTo>
                      <a:pt x="0" y="0"/>
                    </a:lnTo>
                    <a:lnTo>
                      <a:pt x="2686" y="0"/>
                    </a:lnTo>
                    <a:lnTo>
                      <a:pt x="2944" y="356"/>
                    </a:lnTo>
                    <a:lnTo>
                      <a:pt x="2686" y="713"/>
                    </a:lnTo>
                    <a:lnTo>
                      <a:pt x="0" y="71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24">
                <a:extLst>
                  <a:ext uri="{FF2B5EF4-FFF2-40B4-BE49-F238E27FC236}">
                    <a16:creationId xmlns:a16="http://schemas.microsoft.com/office/drawing/2014/main" id="{38721B19-20DC-4271-85CD-774D5245F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2087" y="1763767"/>
                <a:ext cx="7357179" cy="1573877"/>
              </a:xfrm>
              <a:custGeom>
                <a:avLst/>
                <a:gdLst>
                  <a:gd name="T0" fmla="*/ 2947 w 3204"/>
                  <a:gd name="T1" fmla="*/ 714 h 714"/>
                  <a:gd name="T2" fmla="*/ 3204 w 3204"/>
                  <a:gd name="T3" fmla="*/ 357 h 714"/>
                  <a:gd name="T4" fmla="*/ 2947 w 3204"/>
                  <a:gd name="T5" fmla="*/ 0 h 714"/>
                  <a:gd name="T6" fmla="*/ 0 w 3204"/>
                  <a:gd name="T7" fmla="*/ 0 h 714"/>
                  <a:gd name="T8" fmla="*/ 0 w 3204"/>
                  <a:gd name="T9" fmla="*/ 714 h 714"/>
                  <a:gd name="T10" fmla="*/ 2947 w 3204"/>
                  <a:gd name="T11" fmla="*/ 714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4" h="714">
                    <a:moveTo>
                      <a:pt x="2947" y="714"/>
                    </a:moveTo>
                    <a:lnTo>
                      <a:pt x="3204" y="357"/>
                    </a:lnTo>
                    <a:lnTo>
                      <a:pt x="2947" y="0"/>
                    </a:lnTo>
                    <a:lnTo>
                      <a:pt x="0" y="0"/>
                    </a:lnTo>
                    <a:lnTo>
                      <a:pt x="0" y="714"/>
                    </a:lnTo>
                    <a:lnTo>
                      <a:pt x="2947" y="71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34">
                <a:extLst>
                  <a:ext uri="{FF2B5EF4-FFF2-40B4-BE49-F238E27FC236}">
                    <a16:creationId xmlns:a16="http://schemas.microsoft.com/office/drawing/2014/main" id="{6EE2E555-1C85-4386-B149-54702A392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0257" y="77465"/>
                <a:ext cx="7859300" cy="1686301"/>
              </a:xfrm>
              <a:custGeom>
                <a:avLst/>
                <a:gdLst>
                  <a:gd name="T0" fmla="*/ 2488 w 2746"/>
                  <a:gd name="T1" fmla="*/ 715 h 715"/>
                  <a:gd name="T2" fmla="*/ 2746 w 2746"/>
                  <a:gd name="T3" fmla="*/ 359 h 715"/>
                  <a:gd name="T4" fmla="*/ 2488 w 2746"/>
                  <a:gd name="T5" fmla="*/ 0 h 715"/>
                  <a:gd name="T6" fmla="*/ 0 w 2746"/>
                  <a:gd name="T7" fmla="*/ 0 h 715"/>
                  <a:gd name="T8" fmla="*/ 0 w 2746"/>
                  <a:gd name="T9" fmla="*/ 715 h 715"/>
                  <a:gd name="T10" fmla="*/ 2488 w 2746"/>
                  <a:gd name="T11" fmla="*/ 715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46" h="715">
                    <a:moveTo>
                      <a:pt x="2488" y="715"/>
                    </a:moveTo>
                    <a:lnTo>
                      <a:pt x="2746" y="359"/>
                    </a:lnTo>
                    <a:lnTo>
                      <a:pt x="2488" y="0"/>
                    </a:lnTo>
                    <a:lnTo>
                      <a:pt x="0" y="0"/>
                    </a:lnTo>
                    <a:lnTo>
                      <a:pt x="0" y="715"/>
                    </a:lnTo>
                    <a:lnTo>
                      <a:pt x="2488" y="71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Rectangle 5">
                <a:extLst>
                  <a:ext uri="{FF2B5EF4-FFF2-40B4-BE49-F238E27FC236}">
                    <a16:creationId xmlns:a16="http://schemas.microsoft.com/office/drawing/2014/main" id="{610B8BA4-821A-4CBB-99C4-9ED7B73DCA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5590" y="5005201"/>
                <a:ext cx="1431292" cy="186429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664E803F-0080-402E-8C99-0D0FC26C8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469" y="4611732"/>
                <a:ext cx="545784" cy="2257767"/>
              </a:xfrm>
              <a:custGeom>
                <a:avLst/>
                <a:gdLst>
                  <a:gd name="T0" fmla="*/ 0 w 349"/>
                  <a:gd name="T1" fmla="*/ 966 h 966"/>
                  <a:gd name="T2" fmla="*/ 0 w 349"/>
                  <a:gd name="T3" fmla="*/ 126 h 966"/>
                  <a:gd name="T4" fmla="*/ 349 w 349"/>
                  <a:gd name="T5" fmla="*/ 0 h 966"/>
                  <a:gd name="T6" fmla="*/ 349 w 349"/>
                  <a:gd name="T7" fmla="*/ 713 h 966"/>
                  <a:gd name="T8" fmla="*/ 0 w 349"/>
                  <a:gd name="T9" fmla="*/ 966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9" h="966">
                    <a:moveTo>
                      <a:pt x="0" y="966"/>
                    </a:moveTo>
                    <a:lnTo>
                      <a:pt x="0" y="126"/>
                    </a:lnTo>
                    <a:lnTo>
                      <a:pt x="349" y="0"/>
                    </a:lnTo>
                    <a:lnTo>
                      <a:pt x="349" y="713"/>
                    </a:lnTo>
                    <a:lnTo>
                      <a:pt x="0" y="96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Oval 8">
                <a:extLst>
                  <a:ext uri="{FF2B5EF4-FFF2-40B4-BE49-F238E27FC236}">
                    <a16:creationId xmlns:a16="http://schemas.microsoft.com/office/drawing/2014/main" id="{E6C22EA4-6DF3-4D30-B1E3-D7CA9B315C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9551" y="5412595"/>
                <a:ext cx="838199" cy="83502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Line 9">
                <a:extLst>
                  <a:ext uri="{FF2B5EF4-FFF2-40B4-BE49-F238E27FC236}">
                    <a16:creationId xmlns:a16="http://schemas.microsoft.com/office/drawing/2014/main" id="{FA282D5B-00B7-430E-87FF-93375F05FC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44967" y="5124208"/>
                <a:ext cx="0" cy="806449"/>
              </a:xfrm>
              <a:prstGeom prst="line">
                <a:avLst/>
              </a:prstGeom>
              <a:noFill/>
              <a:ln w="15875" cap="flat">
                <a:solidFill>
                  <a:srgbClr val="F5F5F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Rectangle 13">
                <a:extLst>
                  <a:ext uri="{FF2B5EF4-FFF2-40B4-BE49-F238E27FC236}">
                    <a16:creationId xmlns:a16="http://schemas.microsoft.com/office/drawing/2014/main" id="{56572662-0712-4355-B3E5-3E4C2B481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0647" y="3323956"/>
                <a:ext cx="1440874" cy="168124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C419515D-D631-43A5-9BDE-F56DBFA34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124" y="3306806"/>
                <a:ext cx="554039" cy="1698396"/>
              </a:xfrm>
              <a:custGeom>
                <a:avLst/>
                <a:gdLst>
                  <a:gd name="T0" fmla="*/ 0 w 349"/>
                  <a:gd name="T1" fmla="*/ 840 h 840"/>
                  <a:gd name="T2" fmla="*/ 0 w 349"/>
                  <a:gd name="T3" fmla="*/ 0 h 840"/>
                  <a:gd name="T4" fmla="*/ 349 w 349"/>
                  <a:gd name="T5" fmla="*/ 0 h 840"/>
                  <a:gd name="T6" fmla="*/ 349 w 349"/>
                  <a:gd name="T7" fmla="*/ 714 h 840"/>
                  <a:gd name="T8" fmla="*/ 0 w 349"/>
                  <a:gd name="T9" fmla="*/ 84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9" h="840">
                    <a:moveTo>
                      <a:pt x="0" y="840"/>
                    </a:moveTo>
                    <a:lnTo>
                      <a:pt x="0" y="0"/>
                    </a:lnTo>
                    <a:lnTo>
                      <a:pt x="349" y="0"/>
                    </a:lnTo>
                    <a:lnTo>
                      <a:pt x="349" y="714"/>
                    </a:lnTo>
                    <a:lnTo>
                      <a:pt x="0" y="84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Oval 16">
                <a:extLst>
                  <a:ext uri="{FF2B5EF4-FFF2-40B4-BE49-F238E27FC236}">
                    <a16:creationId xmlns:a16="http://schemas.microsoft.com/office/drawing/2014/main" id="{08C28694-A525-4EAD-A030-367E37483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6875" y="3685617"/>
                <a:ext cx="838199" cy="835025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Line 17">
                <a:extLst>
                  <a:ext uri="{FF2B5EF4-FFF2-40B4-BE49-F238E27FC236}">
                    <a16:creationId xmlns:a16="http://schemas.microsoft.com/office/drawing/2014/main" id="{D1D60A97-347A-4C96-9F91-D974FB1A0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50280" y="3662047"/>
                <a:ext cx="0" cy="806449"/>
              </a:xfrm>
              <a:prstGeom prst="line">
                <a:avLst/>
              </a:prstGeom>
              <a:noFill/>
              <a:ln w="15875" cap="flat">
                <a:solidFill>
                  <a:srgbClr val="F5F5F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dirty="0" smtClean="0"/>
                  <a:t>       </a:t>
                </a:r>
                <a:endParaRPr lang="en-US" dirty="0"/>
              </a:p>
            </p:txBody>
          </p:sp>
          <p:sp>
            <p:nvSpPr>
              <p:cNvPr id="30" name="Rectangle 22">
                <a:extLst>
                  <a:ext uri="{FF2B5EF4-FFF2-40B4-BE49-F238E27FC236}">
                    <a16:creationId xmlns:a16="http://schemas.microsoft.com/office/drawing/2014/main" id="{24108C36-6261-4BAC-ACE8-9DED8529F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513" y="1426506"/>
                <a:ext cx="1438275" cy="18924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23">
                <a:extLst>
                  <a:ext uri="{FF2B5EF4-FFF2-40B4-BE49-F238E27FC236}">
                    <a16:creationId xmlns:a16="http://schemas.microsoft.com/office/drawing/2014/main" id="{3A65863E-B9D8-4E5B-8722-9E372EE76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7788" y="1445244"/>
                <a:ext cx="554039" cy="1892401"/>
              </a:xfrm>
              <a:custGeom>
                <a:avLst/>
                <a:gdLst>
                  <a:gd name="T0" fmla="*/ 0 w 349"/>
                  <a:gd name="T1" fmla="*/ 840 h 840"/>
                  <a:gd name="T2" fmla="*/ 0 w 349"/>
                  <a:gd name="T3" fmla="*/ 0 h 840"/>
                  <a:gd name="T4" fmla="*/ 349 w 349"/>
                  <a:gd name="T5" fmla="*/ 126 h 840"/>
                  <a:gd name="T6" fmla="*/ 349 w 349"/>
                  <a:gd name="T7" fmla="*/ 840 h 840"/>
                  <a:gd name="T8" fmla="*/ 0 w 349"/>
                  <a:gd name="T9" fmla="*/ 84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9" h="840">
                    <a:moveTo>
                      <a:pt x="0" y="840"/>
                    </a:moveTo>
                    <a:lnTo>
                      <a:pt x="0" y="0"/>
                    </a:lnTo>
                    <a:lnTo>
                      <a:pt x="349" y="126"/>
                    </a:lnTo>
                    <a:lnTo>
                      <a:pt x="349" y="840"/>
                    </a:lnTo>
                    <a:lnTo>
                      <a:pt x="0" y="84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Oval 25">
                <a:extLst>
                  <a:ext uri="{FF2B5EF4-FFF2-40B4-BE49-F238E27FC236}">
                    <a16:creationId xmlns:a16="http://schemas.microsoft.com/office/drawing/2014/main" id="{01CC359D-D10C-4BCB-B9AD-76F3AB504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9551" y="2035175"/>
                <a:ext cx="838200" cy="83502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Line 26">
                <a:extLst>
                  <a:ext uri="{FF2B5EF4-FFF2-40B4-BE49-F238E27FC236}">
                    <a16:creationId xmlns:a16="http://schemas.microsoft.com/office/drawing/2014/main" id="{70D84DAF-1897-464B-8902-BA34BB6F7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47972" y="2124125"/>
                <a:ext cx="0" cy="804864"/>
              </a:xfrm>
              <a:prstGeom prst="line">
                <a:avLst/>
              </a:prstGeom>
              <a:noFill/>
              <a:ln w="15875" cap="flat">
                <a:solidFill>
                  <a:srgbClr val="F5F5F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Rectangle 32">
                <a:extLst>
                  <a:ext uri="{FF2B5EF4-FFF2-40B4-BE49-F238E27FC236}">
                    <a16:creationId xmlns:a16="http://schemas.microsoft.com/office/drawing/2014/main" id="{5B7285DF-9405-43F6-BFCC-C2BDAC837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513" y="-484635"/>
                <a:ext cx="1438274" cy="195045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33">
                <a:extLst>
                  <a:ext uri="{FF2B5EF4-FFF2-40B4-BE49-F238E27FC236}">
                    <a16:creationId xmlns:a16="http://schemas.microsoft.com/office/drawing/2014/main" id="{DB020F17-E6D0-4F41-922D-F6C29FC8E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7787" y="-484635"/>
                <a:ext cx="554039" cy="2229666"/>
              </a:xfrm>
              <a:custGeom>
                <a:avLst/>
                <a:gdLst>
                  <a:gd name="T0" fmla="*/ 0 w 349"/>
                  <a:gd name="T1" fmla="*/ 840 h 966"/>
                  <a:gd name="T2" fmla="*/ 0 w 349"/>
                  <a:gd name="T3" fmla="*/ 0 h 966"/>
                  <a:gd name="T4" fmla="*/ 349 w 349"/>
                  <a:gd name="T5" fmla="*/ 252 h 966"/>
                  <a:gd name="T6" fmla="*/ 349 w 349"/>
                  <a:gd name="T7" fmla="*/ 966 h 966"/>
                  <a:gd name="T8" fmla="*/ 0 w 349"/>
                  <a:gd name="T9" fmla="*/ 840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9" h="966">
                    <a:moveTo>
                      <a:pt x="0" y="840"/>
                    </a:moveTo>
                    <a:lnTo>
                      <a:pt x="0" y="0"/>
                    </a:lnTo>
                    <a:lnTo>
                      <a:pt x="349" y="252"/>
                    </a:lnTo>
                    <a:lnTo>
                      <a:pt x="349" y="966"/>
                    </a:lnTo>
                    <a:lnTo>
                      <a:pt x="0" y="84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Oval 35">
                <a:extLst>
                  <a:ext uri="{FF2B5EF4-FFF2-40B4-BE49-F238E27FC236}">
                    <a16:creationId xmlns:a16="http://schemas.microsoft.com/office/drawing/2014/main" id="{548A74CE-76BE-46A2-8F18-BD72E66DF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9551" y="102090"/>
                <a:ext cx="838201" cy="83502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Line 36">
                <a:extLst>
                  <a:ext uri="{FF2B5EF4-FFF2-40B4-BE49-F238E27FC236}">
                    <a16:creationId xmlns:a16="http://schemas.microsoft.com/office/drawing/2014/main" id="{523AA029-A06D-4C2B-84A9-39578EB0EC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78623" y="587677"/>
                <a:ext cx="0" cy="804863"/>
              </a:xfrm>
              <a:prstGeom prst="line">
                <a:avLst/>
              </a:prstGeom>
              <a:noFill/>
              <a:ln w="15875" cap="flat">
                <a:solidFill>
                  <a:srgbClr val="F5F5F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BA22E3A-375B-4BEF-A0A1-0F4813D294BA}"/>
                </a:ext>
              </a:extLst>
            </p:cNvPr>
            <p:cNvSpPr txBox="1"/>
            <p:nvPr/>
          </p:nvSpPr>
          <p:spPr>
            <a:xfrm>
              <a:off x="42204" y="1815355"/>
              <a:ext cx="8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" pitchFamily="34" charset="0"/>
                  <a:cs typeface="Arial" pitchFamily="34" charset="0"/>
                </a:rPr>
                <a:t>01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FD94A6D-2832-46F6-9E19-2DA0D88B87E1}"/>
                </a:ext>
              </a:extLst>
            </p:cNvPr>
            <p:cNvSpPr txBox="1"/>
            <p:nvPr/>
          </p:nvSpPr>
          <p:spPr>
            <a:xfrm>
              <a:off x="189072" y="3259106"/>
              <a:ext cx="5277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Arial" pitchFamily="34" charset="0"/>
                  <a:cs typeface="Arial" pitchFamily="34" charset="0"/>
                </a:rPr>
                <a:t>02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FE7151F-A18A-4771-A2B3-53FB7FA86D1F}"/>
                </a:ext>
              </a:extLst>
            </p:cNvPr>
            <p:cNvSpPr txBox="1"/>
            <p:nvPr/>
          </p:nvSpPr>
          <p:spPr>
            <a:xfrm>
              <a:off x="177117" y="4522484"/>
              <a:ext cx="62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" pitchFamily="34" charset="0"/>
                  <a:cs typeface="Arial" pitchFamily="34" charset="0"/>
                </a:rPr>
                <a:t>03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C1F3074-C500-4EFC-A5E6-5ECC96A9D50F}"/>
                </a:ext>
              </a:extLst>
            </p:cNvPr>
            <p:cNvSpPr txBox="1"/>
            <p:nvPr/>
          </p:nvSpPr>
          <p:spPr>
            <a:xfrm>
              <a:off x="174957" y="5806486"/>
              <a:ext cx="5277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Arial" pitchFamily="34" charset="0"/>
                  <a:cs typeface="Arial" pitchFamily="34" charset="0"/>
                </a:rPr>
                <a:t>04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61A360-E9C4-4C81-A53F-E605E7FCA198}"/>
                </a:ext>
              </a:extLst>
            </p:cNvPr>
            <p:cNvSpPr txBox="1"/>
            <p:nvPr/>
          </p:nvSpPr>
          <p:spPr>
            <a:xfrm>
              <a:off x="1207755" y="1752711"/>
              <a:ext cx="3642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 smtClean="0">
                  <a:latin typeface="Arial" pitchFamily="34" charset="0"/>
                  <a:cs typeface="Arial" pitchFamily="34" charset="0"/>
                </a:rPr>
                <a:t>Недоступність/низька </a:t>
              </a:r>
              <a:r>
                <a:rPr lang="uk-UA" sz="2400" b="1" dirty="0">
                  <a:latin typeface="Arial" pitchFamily="34" charset="0"/>
                  <a:cs typeface="Arial" pitchFamily="34" charset="0"/>
                </a:rPr>
                <a:t>якість медичного обслуговування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1DFF44A-58C6-4DD9-8EEC-C2E1A7DEB4EE}"/>
                </a:ext>
              </a:extLst>
            </p:cNvPr>
            <p:cNvSpPr txBox="1"/>
            <p:nvPr/>
          </p:nvSpPr>
          <p:spPr>
            <a:xfrm>
              <a:off x="1204707" y="2976197"/>
              <a:ext cx="383013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200" b="1" dirty="0" smtClean="0">
                  <a:latin typeface="Arial" pitchFamily="34" charset="0"/>
                  <a:cs typeface="Arial" pitchFamily="34" charset="0"/>
                </a:rPr>
                <a:t>Екологічні</a:t>
              </a:r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sz="2200" b="1" dirty="0" smtClean="0">
                  <a:latin typeface="Arial" pitchFamily="34" charset="0"/>
                  <a:cs typeface="Arial" pitchFamily="34" charset="0"/>
                </a:rPr>
                <a:t>проблеми,</a:t>
              </a:r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200" b="1" dirty="0" smtClean="0">
                  <a:latin typeface="Arial" pitchFamily="34" charset="0"/>
                  <a:cs typeface="Arial" pitchFamily="34" charset="0"/>
                </a:rPr>
              </a:br>
              <a:r>
                <a:rPr lang="uk-UA" sz="2200" b="1" dirty="0" smtClean="0">
                  <a:latin typeface="Arial" pitchFamily="34" charset="0"/>
                  <a:cs typeface="Arial" pitchFamily="34" charset="0"/>
                </a:rPr>
                <a:t>через наявність еколого-небезпечних </a:t>
              </a:r>
              <a:r>
                <a:rPr lang="uk-UA" sz="2200" b="1" dirty="0">
                  <a:latin typeface="Arial" pitchFamily="34" charset="0"/>
                  <a:cs typeface="Arial" pitchFamily="34" charset="0"/>
                </a:rPr>
                <a:t>ВЕД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1601770-2DA2-4356-B88C-F9FBD6C8C0B1}"/>
                </a:ext>
              </a:extLst>
            </p:cNvPr>
            <p:cNvSpPr txBox="1"/>
            <p:nvPr/>
          </p:nvSpPr>
          <p:spPr>
            <a:xfrm>
              <a:off x="1202322" y="4073217"/>
              <a:ext cx="26075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atin typeface="Arial" pitchFamily="34" charset="0"/>
                  <a:cs typeface="Arial" pitchFamily="34" charset="0"/>
                </a:rPr>
                <a:t>Стан транспортної інфраструктури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3836A67-8439-4882-863E-16DB230983B2}"/>
                </a:ext>
              </a:extLst>
            </p:cNvPr>
            <p:cNvSpPr txBox="1"/>
            <p:nvPr/>
          </p:nvSpPr>
          <p:spPr>
            <a:xfrm>
              <a:off x="1188468" y="5246409"/>
              <a:ext cx="26386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 smtClean="0">
                  <a:latin typeface="Arial" pitchFamily="34" charset="0"/>
                  <a:cs typeface="Arial" pitchFamily="34" charset="0"/>
                </a:rPr>
                <a:t>Забезпечення якісною питною водою</a:t>
              </a:r>
              <a:endParaRPr lang="uk-UA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B375F45-F011-44B4-BFBE-19A4794C7FEB}"/>
                </a:ext>
              </a:extLst>
            </p:cNvPr>
            <p:cNvSpPr txBox="1"/>
            <p:nvPr/>
          </p:nvSpPr>
          <p:spPr>
            <a:xfrm>
              <a:off x="5108420" y="2087641"/>
              <a:ext cx="12354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63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uk-UA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C9A4EEB-9DF6-4DEE-AB2C-F0D06C75FE21}"/>
                </a:ext>
              </a:extLst>
            </p:cNvPr>
            <p:cNvSpPr txBox="1"/>
            <p:nvPr/>
          </p:nvSpPr>
          <p:spPr>
            <a:xfrm>
              <a:off x="4886529" y="3333253"/>
              <a:ext cx="12520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46</a:t>
              </a:r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uk-UA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D8FD638-D890-476A-BB93-2D5F43D821E3}"/>
                </a:ext>
              </a:extLst>
            </p:cNvPr>
            <p:cNvSpPr txBox="1"/>
            <p:nvPr/>
          </p:nvSpPr>
          <p:spPr>
            <a:xfrm>
              <a:off x="4347202" y="4454170"/>
              <a:ext cx="12481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43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uk-UA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D652F20-44C4-4938-B66B-905620DC002D}"/>
                </a:ext>
              </a:extLst>
            </p:cNvPr>
            <p:cNvSpPr txBox="1"/>
            <p:nvPr/>
          </p:nvSpPr>
          <p:spPr>
            <a:xfrm>
              <a:off x="3787348" y="5572401"/>
              <a:ext cx="131470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uk-UA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1BD599EB-6037-483B-8B84-8C10EF20E9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993" t="29938" r="23743" b="21015"/>
            <a:stretch/>
          </p:blipFill>
          <p:spPr>
            <a:xfrm>
              <a:off x="7311418" y="2417380"/>
              <a:ext cx="4237655" cy="251542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B7E83DE-F299-4454-9B79-5C3011D7EE29}"/>
                </a:ext>
              </a:extLst>
            </p:cNvPr>
            <p:cNvSpPr txBox="1"/>
            <p:nvPr/>
          </p:nvSpPr>
          <p:spPr>
            <a:xfrm>
              <a:off x="8954948" y="3549329"/>
              <a:ext cx="984737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uk-U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28,1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uk-U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A7EEBD4-97A2-44EE-9A52-788F92D3AD4E}"/>
                </a:ext>
              </a:extLst>
            </p:cNvPr>
            <p:cNvSpPr txBox="1"/>
            <p:nvPr/>
          </p:nvSpPr>
          <p:spPr>
            <a:xfrm>
              <a:off x="8476644" y="2941086"/>
              <a:ext cx="787791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uk-U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uk-U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CC0B22F-3BE2-41F7-9179-00703900F782}"/>
                </a:ext>
              </a:extLst>
            </p:cNvPr>
            <p:cNvSpPr txBox="1"/>
            <p:nvPr/>
          </p:nvSpPr>
          <p:spPr>
            <a:xfrm>
              <a:off x="8314007" y="3899103"/>
              <a:ext cx="767549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uk-U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uk-U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92B4CD-E560-494B-849D-0319B315B75E}"/>
                </a:ext>
              </a:extLst>
            </p:cNvPr>
            <p:cNvSpPr txBox="1"/>
            <p:nvPr/>
          </p:nvSpPr>
          <p:spPr>
            <a:xfrm>
              <a:off x="9467565" y="4306032"/>
              <a:ext cx="767542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uk-U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uk-U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8896D11-43CE-4687-8907-D2D62E873742}"/>
                </a:ext>
              </a:extLst>
            </p:cNvPr>
            <p:cNvSpPr txBox="1"/>
            <p:nvPr/>
          </p:nvSpPr>
          <p:spPr>
            <a:xfrm>
              <a:off x="9995956" y="3296129"/>
              <a:ext cx="717452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uk-U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uk-U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A3E596A-BCDC-4734-B221-0C8BA7CEECEB}"/>
                </a:ext>
              </a:extLst>
            </p:cNvPr>
            <p:cNvSpPr txBox="1"/>
            <p:nvPr/>
          </p:nvSpPr>
          <p:spPr>
            <a:xfrm>
              <a:off x="9692640" y="1925240"/>
              <a:ext cx="245715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Розвинутий </a:t>
              </a:r>
            </a:p>
            <a:p>
              <a:pPr algn="ctr"/>
              <a:r>
                <a:rPr lang="uk-UA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с/г комплекс</a:t>
              </a:r>
              <a:endPara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DA5D687-6151-479B-A147-997ECC3EEB84}"/>
                </a:ext>
              </a:extLst>
            </p:cNvPr>
            <p:cNvSpPr txBox="1"/>
            <p:nvPr/>
          </p:nvSpPr>
          <p:spPr>
            <a:xfrm>
              <a:off x="9383152" y="5531192"/>
              <a:ext cx="272762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Альтернативна енергетика </a:t>
              </a:r>
              <a:endParaRPr lang="uk-UA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316" name="Picture 4" descr="Результат пошуку зображень за запитом &quot;icon historical heritage&quot;">
              <a:extLst>
                <a:ext uri="{FF2B5EF4-FFF2-40B4-BE49-F238E27FC236}">
                  <a16:creationId xmlns:a16="http://schemas.microsoft.com/office/drawing/2014/main" id="{84D542E4-6520-4813-8F35-115544CD20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4242" y="2233205"/>
              <a:ext cx="828145" cy="831379"/>
            </a:xfrm>
            <a:prstGeom prst="rect">
              <a:avLst/>
            </a:prstGeom>
            <a:solidFill>
              <a:schemeClr val="bg1"/>
            </a:solidFill>
            <a:extLst/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B0AD305-CBCF-4490-B846-27FAA9A12B66}"/>
                </a:ext>
              </a:extLst>
            </p:cNvPr>
            <p:cNvSpPr txBox="1"/>
            <p:nvPr/>
          </p:nvSpPr>
          <p:spPr>
            <a:xfrm>
              <a:off x="5655940" y="3029453"/>
              <a:ext cx="25016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Кваліфіковані кадр</a:t>
              </a:r>
              <a:r>
                <a:rPr lang="uk-UA" sz="22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uk-UA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320" name="Picture 8" descr="Результат пошуку зображень за запитом &quot;icon industry&quot;">
              <a:extLst>
                <a:ext uri="{FF2B5EF4-FFF2-40B4-BE49-F238E27FC236}">
                  <a16:creationId xmlns:a16="http://schemas.microsoft.com/office/drawing/2014/main" id="{8C285ADA-A78C-4362-9C29-4B0A15B755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0" t="11615" r="13054" b="16911"/>
            <a:stretch/>
          </p:blipFill>
          <p:spPr bwMode="auto">
            <a:xfrm>
              <a:off x="6915395" y="5760729"/>
              <a:ext cx="759125" cy="771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2" name="Picture 10" descr="Результат пошуку зображень за запитом &quot;icon agriculture industry&quot;">
              <a:extLst>
                <a:ext uri="{FF2B5EF4-FFF2-40B4-BE49-F238E27FC236}">
                  <a16:creationId xmlns:a16="http://schemas.microsoft.com/office/drawing/2014/main" id="{49885AE3-0FA6-4CF5-A629-F79B50A806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49" t="26677" r="27246" b="27116"/>
            <a:stretch/>
          </p:blipFill>
          <p:spPr bwMode="auto">
            <a:xfrm>
              <a:off x="11239042" y="2744750"/>
              <a:ext cx="688302" cy="71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4" name="Picture 12" descr="Результат пошуку зображень за запитом &quot;icon energy industry&quot;">
              <a:extLst>
                <a:ext uri="{FF2B5EF4-FFF2-40B4-BE49-F238E27FC236}">
                  <a16:creationId xmlns:a16="http://schemas.microsoft.com/office/drawing/2014/main" id="{FE941ED9-ED0C-4052-96CC-815F8BD76E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1" r="-1" b="10267"/>
            <a:stretch/>
          </p:blipFill>
          <p:spPr bwMode="auto">
            <a:xfrm>
              <a:off x="10918054" y="4623853"/>
              <a:ext cx="817606" cy="813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3" name="Picture 6" descr="Результат пошуку зображень за запитом &quot;icon employee&quot;">
            <a:extLst>
              <a:ext uri="{FF2B5EF4-FFF2-40B4-BE49-F238E27FC236}">
                <a16:creationId xmlns:a16="http://schemas.microsoft.com/office/drawing/2014/main" id="{47A6502D-1259-43D9-98C2-521BEF946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" t="6233" r="9428" b="14403"/>
          <a:stretch/>
        </p:blipFill>
        <p:spPr bwMode="auto">
          <a:xfrm>
            <a:off x="6623614" y="4002616"/>
            <a:ext cx="605321" cy="63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8C71570C-3576-4F08-AAC8-C789DBA31A08}"/>
              </a:ext>
            </a:extLst>
          </p:cNvPr>
          <p:cNvSpPr txBox="1"/>
          <p:nvPr/>
        </p:nvSpPr>
        <p:spPr>
          <a:xfrm>
            <a:off x="7272997" y="4332849"/>
            <a:ext cx="21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7280694" y="4692770"/>
            <a:ext cx="258793" cy="2415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C71570C-3576-4F08-AAC8-C789DBA31A08}"/>
              </a:ext>
            </a:extLst>
          </p:cNvPr>
          <p:cNvSpPr txBox="1"/>
          <p:nvPr/>
        </p:nvSpPr>
        <p:spPr>
          <a:xfrm>
            <a:off x="6012486" y="4897947"/>
            <a:ext cx="2605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Потужна промисловість      </a:t>
            </a:r>
            <a:endParaRPr lang="uk-UA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BBFA5E3-AF97-48EE-91E0-5A61522B347A}"/>
              </a:ext>
            </a:extLst>
          </p:cNvPr>
          <p:cNvSpPr txBox="1"/>
          <p:nvPr/>
        </p:nvSpPr>
        <p:spPr>
          <a:xfrm>
            <a:off x="6069364" y="1618071"/>
            <a:ext cx="3359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Історико-культурна спадщина</a:t>
            </a:r>
            <a:endParaRPr lang="uk-UA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90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31">
            <a:extLst>
              <a:ext uri="{FF2B5EF4-FFF2-40B4-BE49-F238E27FC236}">
                <a16:creationId xmlns:a16="http://schemas.microsoft.com/office/drawing/2014/main" id="{F69EDBFC-CC18-4A74-B8AC-DF53A43FD5D5}"/>
              </a:ext>
            </a:extLst>
          </p:cNvPr>
          <p:cNvGrpSpPr/>
          <p:nvPr/>
        </p:nvGrpSpPr>
        <p:grpSpPr>
          <a:xfrm>
            <a:off x="7323" y="0"/>
            <a:ext cx="12184677" cy="6575932"/>
            <a:chOff x="7323" y="-41583"/>
            <a:chExt cx="12184677" cy="6617515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C2228DE3-F89A-426D-964F-6AD5466AF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284" t="46198" r="5776" b="28795"/>
            <a:stretch/>
          </p:blipFill>
          <p:spPr>
            <a:xfrm>
              <a:off x="2073565" y="-41583"/>
              <a:ext cx="10118435" cy="943222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8DF9A5E-F89B-4521-9E48-4787AF62227F}"/>
                </a:ext>
              </a:extLst>
            </p:cNvPr>
            <p:cNvSpPr txBox="1"/>
            <p:nvPr/>
          </p:nvSpPr>
          <p:spPr>
            <a:xfrm>
              <a:off x="1041034" y="-41583"/>
              <a:ext cx="9763434" cy="71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u="sng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БАЧЕННЯ</a:t>
              </a:r>
              <a:endParaRPr lang="en-US" sz="4000" b="1" u="sng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7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FC6DFC00-407C-4F9F-ADA3-7A4FED029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3" y="0"/>
              <a:ext cx="1125939" cy="1125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A8BE81CC-60D7-47B4-8749-A90AE5A8E8E1}"/>
                </a:ext>
              </a:extLst>
            </p:cNvPr>
            <p:cNvSpPr/>
            <p:nvPr/>
          </p:nvSpPr>
          <p:spPr>
            <a:xfrm>
              <a:off x="2562379" y="5574949"/>
              <a:ext cx="1767781" cy="100098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A2112C25-5C71-4690-9ACB-B4DC6F176F5B}"/>
                </a:ext>
              </a:extLst>
            </p:cNvPr>
            <p:cNvSpPr/>
            <p:nvPr/>
          </p:nvSpPr>
          <p:spPr>
            <a:xfrm>
              <a:off x="3569177" y="5030386"/>
              <a:ext cx="590144" cy="100098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6335434-DEAA-42DC-B9D4-D51FC5076643}"/>
                </a:ext>
              </a:extLst>
            </p:cNvPr>
            <p:cNvSpPr/>
            <p:nvPr/>
          </p:nvSpPr>
          <p:spPr>
            <a:xfrm>
              <a:off x="3267019" y="4682139"/>
              <a:ext cx="725915" cy="34824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4915582" y="3619044"/>
            <a:ext cx="17796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4000" b="1" u="sng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МІСІЯ</a:t>
            </a:r>
            <a:endParaRPr lang="en-US" sz="4000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6430" y="1268083"/>
            <a:ext cx="11749177" cy="2380891"/>
          </a:xfrm>
          <a:prstGeom prst="roundRect">
            <a:avLst/>
          </a:prstGeom>
          <a:gradFill flip="none" rotWithShape="1">
            <a:gsLst>
              <a:gs pos="0">
                <a:srgbClr val="1EDAEE">
                  <a:alpha val="55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2C7AD8E-0593-4264-AA56-AE52AE0CB6DC}"/>
              </a:ext>
            </a:extLst>
          </p:cNvPr>
          <p:cNvSpPr/>
          <p:nvPr/>
        </p:nvSpPr>
        <p:spPr>
          <a:xfrm>
            <a:off x="138022" y="1259460"/>
            <a:ext cx="12053977" cy="24006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uk-UA" sz="3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історико-культурна столиця південно-східної  України</a:t>
            </a:r>
            <a:r>
              <a:rPr lang="uk-UA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uk-UA" sz="30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3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регіон </a:t>
            </a:r>
            <a:r>
              <a:rPr lang="uk-UA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безпечними умовами та високою якістю життя, сприятливим </a:t>
            </a:r>
            <a:r>
              <a:rPr lang="uk-UA" sz="3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бізнес-середовищем та</a:t>
            </a:r>
            <a:br>
              <a:rPr lang="uk-UA" sz="3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3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високотехнологічною</a:t>
            </a:r>
            <a:r>
              <a:rPr lang="en-US" sz="3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3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економікою, конкурентоспроможною </a:t>
            </a:r>
            <a:br>
              <a:rPr lang="uk-UA" sz="3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3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uk-UA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національному та світовому просторі</a:t>
            </a:r>
            <a:endParaRPr lang="uk-UA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62597" y="4252823"/>
            <a:ext cx="11788505" cy="2493034"/>
          </a:xfrm>
          <a:prstGeom prst="roundRect">
            <a:avLst/>
          </a:prstGeom>
          <a:gradFill flip="none" rotWithShape="1">
            <a:gsLst>
              <a:gs pos="0">
                <a:srgbClr val="0066FF">
                  <a:alpha val="66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Збереження та ефективне використання людського,</a:t>
            </a:r>
          </a:p>
          <a:p>
            <a:pPr algn="ctr"/>
            <a:r>
              <a:rPr lang="uk-UA" sz="30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економічного, історико-культурного, освітньо-наукового,</a:t>
            </a:r>
          </a:p>
          <a:p>
            <a:pPr algn="ctr"/>
            <a:r>
              <a:rPr lang="uk-UA" sz="30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природно-ресурсного, рекреаційно-туристичного потенціалу регіону для зростання якості життя мешканців, забезпечення гармонійного розвитку всіх громад регіону</a:t>
            </a:r>
            <a:endParaRPr lang="uk-UA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6445" y="655609"/>
            <a:ext cx="565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Запорізький край –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1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170">
            <a:extLst>
              <a:ext uri="{FF2B5EF4-FFF2-40B4-BE49-F238E27FC236}">
                <a16:creationId xmlns:a16="http://schemas.microsoft.com/office/drawing/2014/main" id="{DB50C9ED-5FE0-4E0E-982F-4488833955A8}"/>
              </a:ext>
            </a:extLst>
          </p:cNvPr>
          <p:cNvGrpSpPr/>
          <p:nvPr/>
        </p:nvGrpSpPr>
        <p:grpSpPr>
          <a:xfrm>
            <a:off x="-1" y="0"/>
            <a:ext cx="12184678" cy="7111202"/>
            <a:chOff x="7322" y="0"/>
            <a:chExt cx="12184678" cy="7111202"/>
          </a:xfrm>
        </p:grpSpPr>
        <p:pic>
          <p:nvPicPr>
            <p:cNvPr id="7178" name="Picture 10" descr="Результат пошуку зображень за запитом &quot;icon ecology&quot;">
              <a:extLst>
                <a:ext uri="{FF2B5EF4-FFF2-40B4-BE49-F238E27FC236}">
                  <a16:creationId xmlns:a16="http://schemas.microsoft.com/office/drawing/2014/main" id="{D94FBA1C-D0A8-4B8F-955A-47646B880F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9996" y="1781467"/>
              <a:ext cx="904687" cy="904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8" descr="Результат пошуку зображень за запитом &quot;icon industry smart&quot;">
              <a:extLst>
                <a:ext uri="{FF2B5EF4-FFF2-40B4-BE49-F238E27FC236}">
                  <a16:creationId xmlns:a16="http://schemas.microsoft.com/office/drawing/2014/main" id="{EA1C3F34-EC53-4C79-81D9-0B66584B8E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5741" r="3114" b="11029"/>
            <a:stretch/>
          </p:blipFill>
          <p:spPr bwMode="auto">
            <a:xfrm>
              <a:off x="4140809" y="1708474"/>
              <a:ext cx="1150899" cy="1091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862CE1C3-B124-47BE-9DB0-59806D7484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284" t="46198" r="5776" b="28795"/>
            <a:stretch/>
          </p:blipFill>
          <p:spPr>
            <a:xfrm>
              <a:off x="2079959" y="0"/>
              <a:ext cx="10112041" cy="94262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1A445A-A768-4DF5-8057-5495837D018F}"/>
                </a:ext>
              </a:extLst>
            </p:cNvPr>
            <p:cNvSpPr txBox="1"/>
            <p:nvPr/>
          </p:nvSpPr>
          <p:spPr>
            <a:xfrm>
              <a:off x="3579972" y="74836"/>
              <a:ext cx="49023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СТРАТЕГ</a:t>
              </a:r>
              <a:r>
                <a:rPr lang="uk-UA" sz="40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ІЧНІ  </a:t>
              </a:r>
              <a:r>
                <a:rPr lang="uk-UA" sz="40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ЦІЛІ</a:t>
              </a:r>
              <a:endParaRPr lang="en-US" sz="40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7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4EE8940F-2538-463B-BEC8-4F1DE00EE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3" y="7319"/>
              <a:ext cx="1125227" cy="1125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2B5FC7F-DF94-4B80-B657-2C5059793F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1094" y="1385617"/>
              <a:ext cx="1839349" cy="2004698"/>
            </a:xfrm>
            <a:custGeom>
              <a:avLst/>
              <a:gdLst>
                <a:gd name="T0" fmla="*/ 25 w 51"/>
                <a:gd name="T1" fmla="*/ 0 h 56"/>
                <a:gd name="T2" fmla="*/ 51 w 51"/>
                <a:gd name="T3" fmla="*/ 25 h 56"/>
                <a:gd name="T4" fmla="*/ 25 w 51"/>
                <a:gd name="T5" fmla="*/ 56 h 56"/>
                <a:gd name="T6" fmla="*/ 0 w 51"/>
                <a:gd name="T7" fmla="*/ 25 h 56"/>
                <a:gd name="T8" fmla="*/ 25 w 51"/>
                <a:gd name="T9" fmla="*/ 0 h 56"/>
                <a:gd name="T10" fmla="*/ 25 w 51"/>
                <a:gd name="T11" fmla="*/ 7 h 56"/>
                <a:gd name="T12" fmla="*/ 43 w 51"/>
                <a:gd name="T13" fmla="*/ 25 h 56"/>
                <a:gd name="T14" fmla="*/ 25 w 51"/>
                <a:gd name="T15" fmla="*/ 42 h 56"/>
                <a:gd name="T16" fmla="*/ 8 w 51"/>
                <a:gd name="T17" fmla="*/ 25 h 56"/>
                <a:gd name="T18" fmla="*/ 25 w 51"/>
                <a:gd name="T19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6">
                  <a:moveTo>
                    <a:pt x="25" y="0"/>
                  </a:moveTo>
                  <a:cubicBezTo>
                    <a:pt x="39" y="0"/>
                    <a:pt x="50" y="11"/>
                    <a:pt x="51" y="25"/>
                  </a:cubicBezTo>
                  <a:cubicBezTo>
                    <a:pt x="51" y="45"/>
                    <a:pt x="26" y="56"/>
                    <a:pt x="25" y="56"/>
                  </a:cubicBezTo>
                  <a:cubicBezTo>
                    <a:pt x="25" y="56"/>
                    <a:pt x="0" y="43"/>
                    <a:pt x="0" y="25"/>
                  </a:cubicBezTo>
                  <a:cubicBezTo>
                    <a:pt x="0" y="11"/>
                    <a:pt x="12" y="0"/>
                    <a:pt x="25" y="0"/>
                  </a:cubicBezTo>
                  <a:close/>
                  <a:moveTo>
                    <a:pt x="25" y="7"/>
                  </a:moveTo>
                  <a:cubicBezTo>
                    <a:pt x="35" y="7"/>
                    <a:pt x="43" y="15"/>
                    <a:pt x="43" y="25"/>
                  </a:cubicBezTo>
                  <a:cubicBezTo>
                    <a:pt x="43" y="34"/>
                    <a:pt x="35" y="42"/>
                    <a:pt x="25" y="42"/>
                  </a:cubicBezTo>
                  <a:cubicBezTo>
                    <a:pt x="16" y="42"/>
                    <a:pt x="8" y="34"/>
                    <a:pt x="8" y="25"/>
                  </a:cubicBezTo>
                  <a:cubicBezTo>
                    <a:pt x="8" y="15"/>
                    <a:pt x="16" y="7"/>
                    <a:pt x="25" y="7"/>
                  </a:cubicBezTo>
                  <a:close/>
                </a:path>
              </a:pathLst>
            </a:custGeom>
            <a:solidFill>
              <a:srgbClr val="5324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18E207C-BA1C-4034-A732-A7F25F92EF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414" y="1375207"/>
              <a:ext cx="1940386" cy="1916633"/>
            </a:xfrm>
            <a:custGeom>
              <a:avLst/>
              <a:gdLst>
                <a:gd name="T0" fmla="*/ 25 w 51"/>
                <a:gd name="T1" fmla="*/ 0 h 56"/>
                <a:gd name="T2" fmla="*/ 50 w 51"/>
                <a:gd name="T3" fmla="*/ 25 h 56"/>
                <a:gd name="T4" fmla="*/ 25 w 51"/>
                <a:gd name="T5" fmla="*/ 56 h 56"/>
                <a:gd name="T6" fmla="*/ 0 w 51"/>
                <a:gd name="T7" fmla="*/ 25 h 56"/>
                <a:gd name="T8" fmla="*/ 25 w 51"/>
                <a:gd name="T9" fmla="*/ 0 h 56"/>
                <a:gd name="T10" fmla="*/ 25 w 51"/>
                <a:gd name="T11" fmla="*/ 7 h 56"/>
                <a:gd name="T12" fmla="*/ 43 w 51"/>
                <a:gd name="T13" fmla="*/ 25 h 56"/>
                <a:gd name="T14" fmla="*/ 25 w 51"/>
                <a:gd name="T15" fmla="*/ 42 h 56"/>
                <a:gd name="T16" fmla="*/ 7 w 51"/>
                <a:gd name="T17" fmla="*/ 25 h 56"/>
                <a:gd name="T18" fmla="*/ 25 w 51"/>
                <a:gd name="T19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6">
                  <a:moveTo>
                    <a:pt x="25" y="0"/>
                  </a:moveTo>
                  <a:cubicBezTo>
                    <a:pt x="39" y="0"/>
                    <a:pt x="50" y="11"/>
                    <a:pt x="50" y="25"/>
                  </a:cubicBezTo>
                  <a:cubicBezTo>
                    <a:pt x="51" y="45"/>
                    <a:pt x="26" y="56"/>
                    <a:pt x="25" y="56"/>
                  </a:cubicBezTo>
                  <a:cubicBezTo>
                    <a:pt x="24" y="56"/>
                    <a:pt x="0" y="43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lose/>
                  <a:moveTo>
                    <a:pt x="25" y="7"/>
                  </a:moveTo>
                  <a:cubicBezTo>
                    <a:pt x="35" y="7"/>
                    <a:pt x="43" y="15"/>
                    <a:pt x="43" y="25"/>
                  </a:cubicBezTo>
                  <a:cubicBezTo>
                    <a:pt x="43" y="34"/>
                    <a:pt x="35" y="42"/>
                    <a:pt x="25" y="42"/>
                  </a:cubicBezTo>
                  <a:cubicBezTo>
                    <a:pt x="15" y="42"/>
                    <a:pt x="7" y="34"/>
                    <a:pt x="7" y="25"/>
                  </a:cubicBezTo>
                  <a:cubicBezTo>
                    <a:pt x="7" y="15"/>
                    <a:pt x="15" y="7"/>
                    <a:pt x="25" y="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346BE77-B593-42F3-821F-B0D8CEE6DA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90422" y="1477737"/>
              <a:ext cx="1747875" cy="1884446"/>
            </a:xfrm>
            <a:custGeom>
              <a:avLst/>
              <a:gdLst>
                <a:gd name="T0" fmla="*/ 25 w 50"/>
                <a:gd name="T1" fmla="*/ 0 h 56"/>
                <a:gd name="T2" fmla="*/ 50 w 50"/>
                <a:gd name="T3" fmla="*/ 25 h 56"/>
                <a:gd name="T4" fmla="*/ 25 w 50"/>
                <a:gd name="T5" fmla="*/ 56 h 56"/>
                <a:gd name="T6" fmla="*/ 0 w 50"/>
                <a:gd name="T7" fmla="*/ 25 h 56"/>
                <a:gd name="T8" fmla="*/ 25 w 50"/>
                <a:gd name="T9" fmla="*/ 0 h 56"/>
                <a:gd name="T10" fmla="*/ 25 w 50"/>
                <a:gd name="T11" fmla="*/ 7 h 56"/>
                <a:gd name="T12" fmla="*/ 43 w 50"/>
                <a:gd name="T13" fmla="*/ 25 h 56"/>
                <a:gd name="T14" fmla="*/ 25 w 50"/>
                <a:gd name="T15" fmla="*/ 42 h 56"/>
                <a:gd name="T16" fmla="*/ 7 w 50"/>
                <a:gd name="T17" fmla="*/ 25 h 56"/>
                <a:gd name="T18" fmla="*/ 25 w 50"/>
                <a:gd name="T19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6">
                  <a:moveTo>
                    <a:pt x="25" y="0"/>
                  </a:moveTo>
                  <a:cubicBezTo>
                    <a:pt x="39" y="0"/>
                    <a:pt x="50" y="11"/>
                    <a:pt x="50" y="25"/>
                  </a:cubicBezTo>
                  <a:cubicBezTo>
                    <a:pt x="50" y="45"/>
                    <a:pt x="26" y="56"/>
                    <a:pt x="25" y="56"/>
                  </a:cubicBezTo>
                  <a:cubicBezTo>
                    <a:pt x="24" y="56"/>
                    <a:pt x="0" y="43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lose/>
                  <a:moveTo>
                    <a:pt x="25" y="7"/>
                  </a:moveTo>
                  <a:cubicBezTo>
                    <a:pt x="35" y="7"/>
                    <a:pt x="43" y="15"/>
                    <a:pt x="43" y="25"/>
                  </a:cubicBezTo>
                  <a:cubicBezTo>
                    <a:pt x="43" y="34"/>
                    <a:pt x="35" y="42"/>
                    <a:pt x="25" y="42"/>
                  </a:cubicBezTo>
                  <a:cubicBezTo>
                    <a:pt x="15" y="42"/>
                    <a:pt x="7" y="34"/>
                    <a:pt x="7" y="25"/>
                  </a:cubicBezTo>
                  <a:cubicBezTo>
                    <a:pt x="7" y="15"/>
                    <a:pt x="15" y="7"/>
                    <a:pt x="25" y="7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56BD41B-D0B9-4A08-9FA0-C30951B605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120" y="1396769"/>
              <a:ext cx="1891225" cy="2007614"/>
            </a:xfrm>
            <a:custGeom>
              <a:avLst/>
              <a:gdLst>
                <a:gd name="T0" fmla="*/ 25 w 51"/>
                <a:gd name="T1" fmla="*/ 0 h 56"/>
                <a:gd name="T2" fmla="*/ 50 w 51"/>
                <a:gd name="T3" fmla="*/ 25 h 56"/>
                <a:gd name="T4" fmla="*/ 25 w 51"/>
                <a:gd name="T5" fmla="*/ 56 h 56"/>
                <a:gd name="T6" fmla="*/ 0 w 51"/>
                <a:gd name="T7" fmla="*/ 25 h 56"/>
                <a:gd name="T8" fmla="*/ 25 w 51"/>
                <a:gd name="T9" fmla="*/ 0 h 56"/>
                <a:gd name="T10" fmla="*/ 25 w 51"/>
                <a:gd name="T11" fmla="*/ 7 h 56"/>
                <a:gd name="T12" fmla="*/ 43 w 51"/>
                <a:gd name="T13" fmla="*/ 25 h 56"/>
                <a:gd name="T14" fmla="*/ 25 w 51"/>
                <a:gd name="T15" fmla="*/ 42 h 56"/>
                <a:gd name="T16" fmla="*/ 7 w 51"/>
                <a:gd name="T17" fmla="*/ 25 h 56"/>
                <a:gd name="T18" fmla="*/ 25 w 51"/>
                <a:gd name="T19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6">
                  <a:moveTo>
                    <a:pt x="25" y="0"/>
                  </a:moveTo>
                  <a:cubicBezTo>
                    <a:pt x="39" y="0"/>
                    <a:pt x="50" y="11"/>
                    <a:pt x="50" y="25"/>
                  </a:cubicBezTo>
                  <a:cubicBezTo>
                    <a:pt x="51" y="45"/>
                    <a:pt x="26" y="56"/>
                    <a:pt x="25" y="56"/>
                  </a:cubicBezTo>
                  <a:cubicBezTo>
                    <a:pt x="24" y="56"/>
                    <a:pt x="0" y="43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lose/>
                  <a:moveTo>
                    <a:pt x="25" y="7"/>
                  </a:moveTo>
                  <a:cubicBezTo>
                    <a:pt x="35" y="7"/>
                    <a:pt x="43" y="15"/>
                    <a:pt x="43" y="25"/>
                  </a:cubicBezTo>
                  <a:cubicBezTo>
                    <a:pt x="43" y="34"/>
                    <a:pt x="35" y="42"/>
                    <a:pt x="25" y="42"/>
                  </a:cubicBezTo>
                  <a:cubicBezTo>
                    <a:pt x="15" y="42"/>
                    <a:pt x="7" y="34"/>
                    <a:pt x="7" y="25"/>
                  </a:cubicBezTo>
                  <a:cubicBezTo>
                    <a:pt x="7" y="15"/>
                    <a:pt x="15" y="7"/>
                    <a:pt x="25" y="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C44BEC0-1197-4D04-90C9-F31D09AD32BA}"/>
                </a:ext>
              </a:extLst>
            </p:cNvPr>
            <p:cNvSpPr txBox="1"/>
            <p:nvPr/>
          </p:nvSpPr>
          <p:spPr>
            <a:xfrm>
              <a:off x="5219855" y="5639949"/>
              <a:ext cx="184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37C6B9C-B12A-4497-941C-F9465E0E4531}"/>
                </a:ext>
              </a:extLst>
            </p:cNvPr>
            <p:cNvSpPr txBox="1"/>
            <p:nvPr/>
          </p:nvSpPr>
          <p:spPr>
            <a:xfrm>
              <a:off x="7322" y="3226280"/>
              <a:ext cx="2924355" cy="3390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Розвиток </a:t>
              </a:r>
              <a:r>
                <a:rPr lang="uk-UA" sz="24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людського капіталу та </a:t>
              </a:r>
              <a:r>
                <a:rPr lang="uk-UA" sz="2400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підвищення</a:t>
              </a:r>
              <a:br>
                <a:rPr lang="uk-UA" sz="2400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uk-UA" sz="2400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якості життя</a:t>
              </a:r>
              <a:br>
                <a:rPr lang="uk-UA" sz="2400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uk-UA" sz="2400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населення</a:t>
              </a:r>
            </a:p>
            <a:p>
              <a:pPr algn="ctr"/>
              <a:endParaRPr lang="uk-UA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uk-UA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оперативні</a:t>
              </a:r>
              <a:br>
                <a:rPr lang="uk-UA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uk-UA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цілі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5ACA71C-DB0C-43D9-B7CB-47DC26F017F1}"/>
                </a:ext>
              </a:extLst>
            </p:cNvPr>
            <p:cNvSpPr txBox="1"/>
            <p:nvPr/>
          </p:nvSpPr>
          <p:spPr>
            <a:xfrm>
              <a:off x="9420138" y="3347049"/>
              <a:ext cx="2528469" cy="320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Екологічна </a:t>
              </a:r>
              <a:r>
                <a:rPr lang="uk-UA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безпека та збереження природних </a:t>
              </a:r>
              <a:r>
                <a:rPr lang="uk-UA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ресурсів</a:t>
              </a:r>
            </a:p>
            <a:p>
              <a:pPr algn="ctr"/>
              <a:endParaRPr lang="uk-UA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uk-UA" sz="10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uk-UA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оперативні цілі</a:t>
              </a:r>
              <a:endParaRPr lang="uk-UA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1812E96-DA91-4C71-BA68-30F3C538B4D1}"/>
                </a:ext>
              </a:extLst>
            </p:cNvPr>
            <p:cNvSpPr txBox="1"/>
            <p:nvPr/>
          </p:nvSpPr>
          <p:spPr>
            <a:xfrm>
              <a:off x="6530196" y="3375317"/>
              <a:ext cx="2872596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>
                  <a:solidFill>
                    <a:srgbClr val="53247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Гармонійний </a:t>
              </a:r>
              <a:r>
                <a:rPr lang="uk-UA" sz="2400" b="1" dirty="0">
                  <a:solidFill>
                    <a:srgbClr val="53247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просторовий </a:t>
              </a:r>
              <a:r>
                <a:rPr lang="uk-UA" sz="2400" b="1" dirty="0" smtClean="0">
                  <a:solidFill>
                    <a:srgbClr val="53247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розвиток</a:t>
              </a:r>
            </a:p>
            <a:p>
              <a:pPr algn="ctr"/>
              <a:endParaRPr lang="uk-UA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uk-UA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uk-UA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uk-UA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оперативні</a:t>
              </a:r>
              <a:br>
                <a:rPr lang="uk-UA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uk-UA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цілі</a:t>
              </a:r>
              <a:endParaRPr lang="uk-UA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uk-UA" sz="22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endParaRPr lang="en-US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170" name="Picture 2" descr="семья, в, с, потолка, план значок">
              <a:extLst>
                <a:ext uri="{FF2B5EF4-FFF2-40B4-BE49-F238E27FC236}">
                  <a16:creationId xmlns:a16="http://schemas.microsoft.com/office/drawing/2014/main" id="{BD7B6F26-E7CB-4B50-9896-33ED190BE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078" y="1423556"/>
              <a:ext cx="1347260" cy="1347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2EF6AABA-5EA8-446B-A69A-356824CB7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1469" y="1700428"/>
              <a:ext cx="1292767" cy="1229052"/>
            </a:xfrm>
            <a:prstGeom prst="rect">
              <a:avLst/>
            </a:prstGeom>
          </p:spPr>
        </p:pic>
        <p:pic>
          <p:nvPicPr>
            <p:cNvPr id="79" name="Picture 6" descr="Картинки по запросу галочки зеленые">
              <a:extLst>
                <a:ext uri="{FF2B5EF4-FFF2-40B4-BE49-F238E27FC236}">
                  <a16:creationId xmlns:a16="http://schemas.microsoft.com/office/drawing/2014/main" id="{6D857267-9212-45B4-9453-3E2DA90074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49502" y="5804433"/>
              <a:ext cx="368653" cy="373474"/>
            </a:xfrm>
            <a:prstGeom prst="rect">
              <a:avLst/>
            </a:prstGeom>
            <a:noFill/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37C6B9C-B12A-4497-941C-F9465E0E4531}"/>
                </a:ext>
              </a:extLst>
            </p:cNvPr>
            <p:cNvSpPr txBox="1"/>
            <p:nvPr/>
          </p:nvSpPr>
          <p:spPr>
            <a:xfrm>
              <a:off x="3785764" y="3266707"/>
              <a:ext cx="24150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37C6B9C-B12A-4497-941C-F9465E0E4531}"/>
                </a:ext>
              </a:extLst>
            </p:cNvPr>
            <p:cNvSpPr txBox="1"/>
            <p:nvPr/>
          </p:nvSpPr>
          <p:spPr>
            <a:xfrm>
              <a:off x="2682815" y="3325550"/>
              <a:ext cx="4071667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Конкурентоспроможна економіка регіону (яка розвивається на засадах смарт-спеціалізації)</a:t>
              </a:r>
              <a:br>
                <a:rPr lang="uk-UA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uk-UA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 національному та глобальному просторі</a:t>
              </a:r>
            </a:p>
            <a:p>
              <a:pPr algn="ctr"/>
              <a:endParaRPr lang="uk-UA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uk-UA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оперативні</a:t>
              </a:r>
              <a:br>
                <a:rPr lang="uk-UA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uk-UA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цілі</a:t>
              </a:r>
              <a:endParaRPr lang="en-US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uk-UA" sz="12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37C6B9C-B12A-4497-941C-F9465E0E4531}"/>
                </a:ext>
              </a:extLst>
            </p:cNvPr>
            <p:cNvSpPr txBox="1"/>
            <p:nvPr/>
          </p:nvSpPr>
          <p:spPr>
            <a:xfrm>
              <a:off x="475508" y="773720"/>
              <a:ext cx="25148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Ціль 1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37C6B9C-B12A-4497-941C-F9465E0E4531}"/>
                </a:ext>
              </a:extLst>
            </p:cNvPr>
            <p:cNvSpPr txBox="1"/>
            <p:nvPr/>
          </p:nvSpPr>
          <p:spPr>
            <a:xfrm>
              <a:off x="3709519" y="812739"/>
              <a:ext cx="20352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Ціль 2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37C6B9C-B12A-4497-941C-F9465E0E4531}"/>
                </a:ext>
              </a:extLst>
            </p:cNvPr>
            <p:cNvSpPr txBox="1"/>
            <p:nvPr/>
          </p:nvSpPr>
          <p:spPr>
            <a:xfrm>
              <a:off x="6690192" y="786860"/>
              <a:ext cx="24187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Ціль 3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37C6B9C-B12A-4497-941C-F9465E0E4531}"/>
                </a:ext>
              </a:extLst>
            </p:cNvPr>
            <p:cNvSpPr txBox="1"/>
            <p:nvPr/>
          </p:nvSpPr>
          <p:spPr>
            <a:xfrm>
              <a:off x="9519132" y="854016"/>
              <a:ext cx="24187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Ціль 4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Picture 6" descr="Картинки по запросу галочки зеленые">
              <a:extLst>
                <a:ext uri="{FF2B5EF4-FFF2-40B4-BE49-F238E27FC236}">
                  <a16:creationId xmlns:a16="http://schemas.microsoft.com/office/drawing/2014/main" id="{6D857267-9212-45B4-9453-3E2DA90074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286199" y="5899418"/>
              <a:ext cx="419744" cy="396514"/>
            </a:xfrm>
            <a:prstGeom prst="rect">
              <a:avLst/>
            </a:prstGeom>
            <a:noFill/>
          </p:spPr>
        </p:pic>
        <p:pic>
          <p:nvPicPr>
            <p:cNvPr id="36" name="Picture 6" descr="Картинки по запросу галочки зеленые">
              <a:extLst>
                <a:ext uri="{FF2B5EF4-FFF2-40B4-BE49-F238E27FC236}">
                  <a16:creationId xmlns:a16="http://schemas.microsoft.com/office/drawing/2014/main" id="{6D857267-9212-45B4-9453-3E2DA90074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598067" y="5576567"/>
              <a:ext cx="419744" cy="383772"/>
            </a:xfrm>
            <a:prstGeom prst="rect">
              <a:avLst/>
            </a:prstGeom>
            <a:noFill/>
          </p:spPr>
        </p:pic>
        <p:pic>
          <p:nvPicPr>
            <p:cNvPr id="37" name="Picture 6" descr="Картинки по запросу галочки зеленые">
              <a:extLst>
                <a:ext uri="{FF2B5EF4-FFF2-40B4-BE49-F238E27FC236}">
                  <a16:creationId xmlns:a16="http://schemas.microsoft.com/office/drawing/2014/main" id="{6D857267-9212-45B4-9453-3E2DA90074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9346880" y="5666757"/>
              <a:ext cx="419744" cy="396514"/>
            </a:xfrm>
            <a:prstGeom prst="rect">
              <a:avLst/>
            </a:prstGeom>
            <a:noFill/>
          </p:spPr>
        </p:pic>
      </p:grpSp>
      <p:sp>
        <p:nvSpPr>
          <p:cNvPr id="28" name="Стрелка вниз 27"/>
          <p:cNvSpPr/>
          <p:nvPr/>
        </p:nvSpPr>
        <p:spPr>
          <a:xfrm>
            <a:off x="1311216" y="5486401"/>
            <a:ext cx="388189" cy="422694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4439727" y="5561163"/>
            <a:ext cx="388189" cy="42269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7651630" y="4758906"/>
            <a:ext cx="462951" cy="641229"/>
          </a:xfrm>
          <a:prstGeom prst="downArrow">
            <a:avLst/>
          </a:prstGeom>
          <a:solidFill>
            <a:srgbClr val="5324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10435559" y="5290869"/>
            <a:ext cx="388189" cy="422694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176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6">
            <a:extLst>
              <a:ext uri="{FF2B5EF4-FFF2-40B4-BE49-F238E27FC236}">
                <a16:creationId xmlns:a16="http://schemas.microsoft.com/office/drawing/2014/main" id="{36A66CDB-D42D-4071-8939-89AFF4278D03}"/>
              </a:ext>
            </a:extLst>
          </p:cNvPr>
          <p:cNvGrpSpPr/>
          <p:nvPr/>
        </p:nvGrpSpPr>
        <p:grpSpPr>
          <a:xfrm>
            <a:off x="0" y="99097"/>
            <a:ext cx="12192000" cy="6793081"/>
            <a:chOff x="2072636" y="-41583"/>
            <a:chExt cx="10438399" cy="6793081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862CE1C3-B124-47BE-9DB0-59806D7484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84" t="46198" r="5776" b="28795"/>
            <a:stretch/>
          </p:blipFill>
          <p:spPr>
            <a:xfrm>
              <a:off x="2072636" y="-41583"/>
              <a:ext cx="10112041" cy="942626"/>
            </a:xfrm>
            <a:prstGeom prst="rect">
              <a:avLst/>
            </a:prstGeom>
          </p:spPr>
        </p:pic>
        <p:pic>
          <p:nvPicPr>
            <p:cNvPr id="24" name="Picture 8" descr="Результат пошуку зображень за запитом &quot;icon industry smart&quot;">
              <a:extLst>
                <a:ext uri="{FF2B5EF4-FFF2-40B4-BE49-F238E27FC236}">
                  <a16:creationId xmlns:a16="http://schemas.microsoft.com/office/drawing/2014/main" id="{B86A091A-D9D7-43A2-9743-54F8D273A4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5741" r="3114" b="11029"/>
            <a:stretch/>
          </p:blipFill>
          <p:spPr bwMode="auto">
            <a:xfrm>
              <a:off x="11618135" y="1005579"/>
              <a:ext cx="656033" cy="702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AE6DEC8-8BDC-4741-B857-5D1AB14E2C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0571" y="745586"/>
              <a:ext cx="1048350" cy="1364565"/>
            </a:xfrm>
            <a:custGeom>
              <a:avLst/>
              <a:gdLst>
                <a:gd name="T0" fmla="*/ 25 w 51"/>
                <a:gd name="T1" fmla="*/ 0 h 56"/>
                <a:gd name="T2" fmla="*/ 50 w 51"/>
                <a:gd name="T3" fmla="*/ 25 h 56"/>
                <a:gd name="T4" fmla="*/ 25 w 51"/>
                <a:gd name="T5" fmla="*/ 56 h 56"/>
                <a:gd name="T6" fmla="*/ 0 w 51"/>
                <a:gd name="T7" fmla="*/ 25 h 56"/>
                <a:gd name="T8" fmla="*/ 25 w 51"/>
                <a:gd name="T9" fmla="*/ 0 h 56"/>
                <a:gd name="T10" fmla="*/ 25 w 51"/>
                <a:gd name="T11" fmla="*/ 7 h 56"/>
                <a:gd name="T12" fmla="*/ 43 w 51"/>
                <a:gd name="T13" fmla="*/ 25 h 56"/>
                <a:gd name="T14" fmla="*/ 25 w 51"/>
                <a:gd name="T15" fmla="*/ 42 h 56"/>
                <a:gd name="T16" fmla="*/ 7 w 51"/>
                <a:gd name="T17" fmla="*/ 25 h 56"/>
                <a:gd name="T18" fmla="*/ 25 w 51"/>
                <a:gd name="T19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6">
                  <a:moveTo>
                    <a:pt x="25" y="0"/>
                  </a:moveTo>
                  <a:cubicBezTo>
                    <a:pt x="39" y="0"/>
                    <a:pt x="50" y="11"/>
                    <a:pt x="50" y="25"/>
                  </a:cubicBezTo>
                  <a:cubicBezTo>
                    <a:pt x="51" y="45"/>
                    <a:pt x="26" y="56"/>
                    <a:pt x="25" y="56"/>
                  </a:cubicBezTo>
                  <a:cubicBezTo>
                    <a:pt x="24" y="56"/>
                    <a:pt x="0" y="43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lose/>
                  <a:moveTo>
                    <a:pt x="25" y="7"/>
                  </a:moveTo>
                  <a:cubicBezTo>
                    <a:pt x="35" y="7"/>
                    <a:pt x="43" y="15"/>
                    <a:pt x="43" y="25"/>
                  </a:cubicBezTo>
                  <a:cubicBezTo>
                    <a:pt x="43" y="34"/>
                    <a:pt x="35" y="42"/>
                    <a:pt x="25" y="42"/>
                  </a:cubicBezTo>
                  <a:cubicBezTo>
                    <a:pt x="15" y="42"/>
                    <a:pt x="7" y="34"/>
                    <a:pt x="7" y="25"/>
                  </a:cubicBezTo>
                  <a:cubicBezTo>
                    <a:pt x="7" y="15"/>
                    <a:pt x="15" y="7"/>
                    <a:pt x="25" y="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80FB0859-AC8F-4BCF-AA0D-80DAEAEB503D}"/>
                </a:ext>
              </a:extLst>
            </p:cNvPr>
            <p:cNvSpPr/>
            <p:nvPr/>
          </p:nvSpPr>
          <p:spPr>
            <a:xfrm>
              <a:off x="7588928" y="1519296"/>
              <a:ext cx="4922107" cy="52322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Виробництво </a:t>
              </a:r>
              <a:endParaRPr lang="uk-UA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r>
                <a:rPr lang="uk-UA" sz="28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ендопротезів </a:t>
              </a:r>
              <a:r>
                <a:rPr lang="uk-UA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 молібденового і титанового складів</a:t>
              </a:r>
            </a:p>
            <a:p>
              <a:endParaRPr lang="uk-UA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r>
                <a:rPr lang="uk-UA" sz="28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Виробництво </a:t>
              </a:r>
              <a:r>
                <a:rPr lang="uk-UA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електрообладнання</a:t>
              </a:r>
              <a:endParaRPr lang="uk-UA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endParaRPr lang="uk-UA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r>
                <a:rPr lang="uk-UA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Виробництво машин і устаткування для сільського та лісового господарства</a:t>
              </a:r>
            </a:p>
            <a:p>
              <a:endParaRPr lang="uk-UA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r>
                <a:rPr lang="uk-UA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Виробництво двигунів та запчастин до гвинтокрилів</a:t>
              </a:r>
              <a:endParaRPr lang="uk-UA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290" name="Picture 2" descr="Результат пошуку зображень за запитом &quot;авіаційні двигуни запоріжжя&quot;">
              <a:extLst>
                <a:ext uri="{FF2B5EF4-FFF2-40B4-BE49-F238E27FC236}">
                  <a16:creationId xmlns:a16="http://schemas.microsoft.com/office/drawing/2014/main" id="{0BF33F74-2F5F-49CA-8370-5072D0D367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425" y="4743959"/>
              <a:ext cx="2740520" cy="18270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2" name="Picture 4" descr="Результат пошуку зображень за запитом &quot;машини для сільського господарства запоріжжя&quot;">
              <a:extLst>
                <a:ext uri="{FF2B5EF4-FFF2-40B4-BE49-F238E27FC236}">
                  <a16:creationId xmlns:a16="http://schemas.microsoft.com/office/drawing/2014/main" id="{9DDCBAA3-F5E4-46F9-BC52-D6C3484C59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438" y="2982557"/>
              <a:ext cx="3248773" cy="17754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4" name="Picture 6">
              <a:extLst>
                <a:ext uri="{FF2B5EF4-FFF2-40B4-BE49-F238E27FC236}">
                  <a16:creationId xmlns:a16="http://schemas.microsoft.com/office/drawing/2014/main" id="{132541B3-4543-4EDA-9E54-46CA2A0FF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6199" y="3042528"/>
              <a:ext cx="1722676" cy="1531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6" name="Picture 8" descr="Зображення відсутнє / No image available">
              <a:extLst>
                <a:ext uri="{FF2B5EF4-FFF2-40B4-BE49-F238E27FC236}">
                  <a16:creationId xmlns:a16="http://schemas.microsoft.com/office/drawing/2014/main" id="{C4C94403-A85F-418A-8330-7248090E50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235" y="1086644"/>
              <a:ext cx="2624977" cy="19240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8" name="Picture 10">
              <a:extLst>
                <a:ext uri="{FF2B5EF4-FFF2-40B4-BE49-F238E27FC236}">
                  <a16:creationId xmlns:a16="http://schemas.microsoft.com/office/drawing/2014/main" id="{CBCA14B8-B966-418D-8070-2FFA78C75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662" y="1072575"/>
              <a:ext cx="2603173" cy="19527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CDF7D80-2798-40B6-8442-19EDFA360A83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9043" y="4743959"/>
              <a:ext cx="2511486" cy="18270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4" name="Picture 7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4EE8940F-2538-463B-BEC8-4F1DE00EE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4" y="125303"/>
            <a:ext cx="1125227" cy="112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30936" y="249029"/>
            <a:ext cx="1188228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uk-UA" sz="3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НАПРЯМКИ СМАРТ-СПЕЦІАЛІЗАЦІЇ ОБЛАСТІ</a:t>
            </a:r>
            <a:endParaRPr lang="uk-UA" sz="38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450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7170">
            <a:extLst>
              <a:ext uri="{FF2B5EF4-FFF2-40B4-BE49-F238E27FC236}">
                <a16:creationId xmlns:a16="http://schemas.microsoft.com/office/drawing/2014/main" id="{8C742A4A-5898-413C-9002-38E12532CA9F}"/>
              </a:ext>
            </a:extLst>
          </p:cNvPr>
          <p:cNvGrpSpPr/>
          <p:nvPr/>
        </p:nvGrpSpPr>
        <p:grpSpPr>
          <a:xfrm>
            <a:off x="21393" y="-30029"/>
            <a:ext cx="12170608" cy="7654523"/>
            <a:chOff x="747251" y="-41583"/>
            <a:chExt cx="11437426" cy="7422029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862CE1C3-B124-47BE-9DB0-59806D7484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284" t="46198" r="5776" b="28795"/>
            <a:stretch/>
          </p:blipFill>
          <p:spPr>
            <a:xfrm>
              <a:off x="2072636" y="-41583"/>
              <a:ext cx="10112041" cy="94262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1A445A-A768-4DF5-8057-5495837D018F}"/>
                </a:ext>
              </a:extLst>
            </p:cNvPr>
            <p:cNvSpPr txBox="1"/>
            <p:nvPr/>
          </p:nvSpPr>
          <p:spPr>
            <a:xfrm>
              <a:off x="1570248" y="47112"/>
              <a:ext cx="10614428" cy="1193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Ціль 1</a:t>
              </a:r>
              <a:r>
                <a:rPr lang="uk-UA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3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РОЗВИТОК ЛЮДСЬКОГО КАПІТАЛУ ТА ПІДВИЩЕННЯ ЯКОСТІ ЖИТТЯ НАСЕЛЕННЯ</a:t>
              </a:r>
              <a:endParaRPr lang="en-US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18E207C-BA1C-4034-A732-A7F25F92EF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251" y="1372653"/>
              <a:ext cx="1960895" cy="2144738"/>
            </a:xfrm>
            <a:custGeom>
              <a:avLst/>
              <a:gdLst>
                <a:gd name="T0" fmla="*/ 25 w 51"/>
                <a:gd name="T1" fmla="*/ 0 h 56"/>
                <a:gd name="T2" fmla="*/ 50 w 51"/>
                <a:gd name="T3" fmla="*/ 25 h 56"/>
                <a:gd name="T4" fmla="*/ 25 w 51"/>
                <a:gd name="T5" fmla="*/ 56 h 56"/>
                <a:gd name="T6" fmla="*/ 0 w 51"/>
                <a:gd name="T7" fmla="*/ 25 h 56"/>
                <a:gd name="T8" fmla="*/ 25 w 51"/>
                <a:gd name="T9" fmla="*/ 0 h 56"/>
                <a:gd name="T10" fmla="*/ 25 w 51"/>
                <a:gd name="T11" fmla="*/ 7 h 56"/>
                <a:gd name="T12" fmla="*/ 43 w 51"/>
                <a:gd name="T13" fmla="*/ 25 h 56"/>
                <a:gd name="T14" fmla="*/ 25 w 51"/>
                <a:gd name="T15" fmla="*/ 42 h 56"/>
                <a:gd name="T16" fmla="*/ 7 w 51"/>
                <a:gd name="T17" fmla="*/ 25 h 56"/>
                <a:gd name="T18" fmla="*/ 25 w 51"/>
                <a:gd name="T19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6">
                  <a:moveTo>
                    <a:pt x="25" y="0"/>
                  </a:moveTo>
                  <a:cubicBezTo>
                    <a:pt x="39" y="0"/>
                    <a:pt x="50" y="11"/>
                    <a:pt x="50" y="25"/>
                  </a:cubicBezTo>
                  <a:cubicBezTo>
                    <a:pt x="51" y="45"/>
                    <a:pt x="26" y="56"/>
                    <a:pt x="25" y="56"/>
                  </a:cubicBezTo>
                  <a:cubicBezTo>
                    <a:pt x="24" y="56"/>
                    <a:pt x="0" y="43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lose/>
                  <a:moveTo>
                    <a:pt x="25" y="7"/>
                  </a:moveTo>
                  <a:cubicBezTo>
                    <a:pt x="35" y="7"/>
                    <a:pt x="43" y="15"/>
                    <a:pt x="43" y="25"/>
                  </a:cubicBezTo>
                  <a:cubicBezTo>
                    <a:pt x="43" y="34"/>
                    <a:pt x="35" y="42"/>
                    <a:pt x="25" y="42"/>
                  </a:cubicBezTo>
                  <a:cubicBezTo>
                    <a:pt x="15" y="42"/>
                    <a:pt x="7" y="34"/>
                    <a:pt x="7" y="25"/>
                  </a:cubicBezTo>
                  <a:cubicBezTo>
                    <a:pt x="7" y="15"/>
                    <a:pt x="15" y="7"/>
                    <a:pt x="25" y="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7170" name="Picture 2" descr="семья, в, с, потолка, план значок">
              <a:extLst>
                <a:ext uri="{FF2B5EF4-FFF2-40B4-BE49-F238E27FC236}">
                  <a16:creationId xmlns:a16="http://schemas.microsoft.com/office/drawing/2014/main" id="{BD7B6F26-E7CB-4B50-9896-33ED190BE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697" y="1340377"/>
              <a:ext cx="1585661" cy="1585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BE27FC0A-0E88-40CE-9E93-ADB8AAEFFC76}"/>
                </a:ext>
              </a:extLst>
            </p:cNvPr>
            <p:cNvSpPr/>
            <p:nvPr/>
          </p:nvSpPr>
          <p:spPr>
            <a:xfrm>
              <a:off x="2951651" y="1451958"/>
              <a:ext cx="8203885" cy="1044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just">
                <a:spcAft>
                  <a:spcPts val="0"/>
                </a:spcAft>
              </a:pPr>
              <a:r>
                <a:rPr lang="uk-UA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1.1.</a:t>
              </a:r>
              <a:r>
                <a:rPr lang="uk-UA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Збереження та розвиток людського </a:t>
              </a:r>
              <a:r>
                <a:rPr lang="uk-UA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потенціалу </a:t>
              </a:r>
              <a:r>
                <a:rPr lang="uk-UA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(4 завдання)</a:t>
              </a:r>
              <a:endPara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C041F75-2A78-41F3-A4C7-8A5E6A50F358}"/>
                </a:ext>
              </a:extLst>
            </p:cNvPr>
            <p:cNvSpPr/>
            <p:nvPr/>
          </p:nvSpPr>
          <p:spPr>
            <a:xfrm>
              <a:off x="2577979" y="2859868"/>
              <a:ext cx="8201529" cy="1521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just">
                <a:spcAft>
                  <a:spcPts val="0"/>
                </a:spcAft>
              </a:pPr>
              <a:r>
                <a:rPr lang="uk-UA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1.2.</a:t>
              </a:r>
              <a:r>
                <a:rPr lang="uk-UA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Створення </a:t>
              </a:r>
              <a:r>
                <a:rPr lang="uk-UA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умов для </a:t>
              </a:r>
              <a:r>
                <a:rPr lang="uk-UA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зростання добробуту, комфортного та безпечного проживання </a:t>
              </a:r>
              <a:r>
                <a:rPr lang="uk-UA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мешканців </a:t>
              </a:r>
              <a:r>
                <a:rPr lang="uk-UA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(5 завдань)</a:t>
              </a:r>
              <a:endPara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7EE027BE-0E61-4762-B75E-1B63D5C70882}"/>
                </a:ext>
              </a:extLst>
            </p:cNvPr>
            <p:cNvSpPr/>
            <p:nvPr/>
          </p:nvSpPr>
          <p:spPr>
            <a:xfrm>
              <a:off x="2540439" y="4903491"/>
              <a:ext cx="8143660" cy="24769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just">
                <a:spcAft>
                  <a:spcPts val="0"/>
                </a:spcAft>
              </a:pPr>
              <a:r>
                <a:rPr lang="uk-UA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1.3.</a:t>
              </a:r>
              <a:r>
                <a:rPr lang="uk-UA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Забезпечення взаємодії органів влади, бізнесу, громади, </a:t>
              </a:r>
              <a:r>
                <a:rPr lang="uk-UA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особи</a:t>
              </a:r>
            </a:p>
            <a:p>
              <a:pPr lvl="1" algn="just">
                <a:spcAft>
                  <a:spcPts val="0"/>
                </a:spcAft>
              </a:pPr>
              <a:r>
                <a:rPr lang="uk-UA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(2 завдання)</a:t>
              </a:r>
            </a:p>
            <a:p>
              <a:pPr lvl="1" algn="just">
                <a:spcAft>
                  <a:spcPts val="0"/>
                </a:spcAft>
              </a:pPr>
              <a:r>
                <a:rPr lang="uk-UA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/>
              </a:r>
              <a:b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endParaRPr lang="uk-UA" sz="3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204" name="Picture 12">
              <a:extLst>
                <a:ext uri="{FF2B5EF4-FFF2-40B4-BE49-F238E27FC236}">
                  <a16:creationId xmlns:a16="http://schemas.microsoft.com/office/drawing/2014/main" id="{85BE11FA-6E88-4724-B7A8-F636AD1C80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47" t="10556" r="28074" b="80185"/>
            <a:stretch/>
          </p:blipFill>
          <p:spPr bwMode="auto">
            <a:xfrm>
              <a:off x="11180755" y="947397"/>
              <a:ext cx="810491" cy="827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6" name="Picture 14" descr="Medical and Health Care Icons Set. Flat Design. Isolated Illustration.">
              <a:extLst>
                <a:ext uri="{FF2B5EF4-FFF2-40B4-BE49-F238E27FC236}">
                  <a16:creationId xmlns:a16="http://schemas.microsoft.com/office/drawing/2014/main" id="{C8A78F67-4D15-4681-8070-1ACAAC05AE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09" t="2624" r="52073" b="76320"/>
            <a:stretch/>
          </p:blipFill>
          <p:spPr bwMode="auto">
            <a:xfrm>
              <a:off x="11118245" y="1712664"/>
              <a:ext cx="908410" cy="97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4" name="Picture 22" descr="Sports Icons, Circle Series">
              <a:extLst>
                <a:ext uri="{FF2B5EF4-FFF2-40B4-BE49-F238E27FC236}">
                  <a16:creationId xmlns:a16="http://schemas.microsoft.com/office/drawing/2014/main" id="{BF3662EB-1416-457D-B4BC-1BAC9A3F59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19" t="50000" r="7333" b="32022"/>
            <a:stretch/>
          </p:blipFill>
          <p:spPr bwMode="auto">
            <a:xfrm>
              <a:off x="11132400" y="2725716"/>
              <a:ext cx="885008" cy="895958"/>
            </a:xfrm>
            <a:prstGeom prst="rect">
              <a:avLst/>
            </a:prstGeom>
            <a:solidFill>
              <a:schemeClr val="bg1">
                <a:alpha val="99000"/>
              </a:schemeClr>
            </a:solidFill>
            <a:extLst/>
          </p:spPr>
        </p:pic>
        <p:pic>
          <p:nvPicPr>
            <p:cNvPr id="8216" name="Picture 24" descr="police long shadow icons, flat vector symbols">
              <a:extLst>
                <a:ext uri="{FF2B5EF4-FFF2-40B4-BE49-F238E27FC236}">
                  <a16:creationId xmlns:a16="http://schemas.microsoft.com/office/drawing/2014/main" id="{C36B5229-CCB0-4CB4-8C64-8CE77D1D81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16" t="11986" r="28666" b="69860"/>
            <a:stretch/>
          </p:blipFill>
          <p:spPr bwMode="auto">
            <a:xfrm>
              <a:off x="11018513" y="4606063"/>
              <a:ext cx="994297" cy="923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22" name="Picture 30" descr="Vector illustration for International Day of Persons with Disabilities with symbolical icons of blind, deaf, and physically disabled people">
              <a:extLst>
                <a:ext uri="{FF2B5EF4-FFF2-40B4-BE49-F238E27FC236}">
                  <a16:creationId xmlns:a16="http://schemas.microsoft.com/office/drawing/2014/main" id="{CC71922A-E414-4552-965A-333A8363FA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28" t="15958" r="37757" b="61354"/>
            <a:stretch/>
          </p:blipFill>
          <p:spPr bwMode="auto">
            <a:xfrm>
              <a:off x="11142370" y="3660998"/>
              <a:ext cx="862727" cy="86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24" name="Picture 32" descr="Real estate concept. Small house - Vector icon isolated">
              <a:extLst>
                <a:ext uri="{FF2B5EF4-FFF2-40B4-BE49-F238E27FC236}">
                  <a16:creationId xmlns:a16="http://schemas.microsoft.com/office/drawing/2014/main" id="{880351DD-5EA9-45A8-9D32-20DD8569A7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95" r="69207" b="3788"/>
            <a:stretch/>
          </p:blipFill>
          <p:spPr bwMode="auto">
            <a:xfrm>
              <a:off x="11184934" y="5576906"/>
              <a:ext cx="821037" cy="869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Соединитель: уступ 15">
              <a:extLst>
                <a:ext uri="{FF2B5EF4-FFF2-40B4-BE49-F238E27FC236}">
                  <a16:creationId xmlns:a16="http://schemas.microsoft.com/office/drawing/2014/main" id="{AC09F5C3-6406-497A-A3AF-13A5BAB2268B}"/>
                </a:ext>
              </a:extLst>
            </p:cNvPr>
            <p:cNvCxnSpPr>
              <a:cxnSpLocks/>
            </p:cNvCxnSpPr>
            <p:nvPr/>
          </p:nvCxnSpPr>
          <p:spPr>
            <a:xfrm>
              <a:off x="2458997" y="1733507"/>
              <a:ext cx="608131" cy="286448"/>
            </a:xfrm>
            <a:prstGeom prst="bentConnector3">
              <a:avLst>
                <a:gd name="adj1" fmla="val 50000"/>
              </a:avLst>
            </a:prstGeom>
            <a:ln w="44450" cap="flat" cmpd="sng">
              <a:solidFill>
                <a:schemeClr val="accent4">
                  <a:lumMod val="60000"/>
                  <a:lumOff val="40000"/>
                </a:schemeClr>
              </a:solidFill>
              <a:prstDash val="sysDash"/>
              <a:headEnd w="lg" len="med"/>
              <a:tailEnd type="triangle" w="lg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Соединитель: уступ 15">
              <a:extLst>
                <a:ext uri="{FF2B5EF4-FFF2-40B4-BE49-F238E27FC236}">
                  <a16:creationId xmlns:a16="http://schemas.microsoft.com/office/drawing/2014/main" id="{AC09F5C3-6406-497A-A3AF-13A5BAB2268B}"/>
                </a:ext>
              </a:extLst>
            </p:cNvPr>
            <p:cNvCxnSpPr>
              <a:cxnSpLocks/>
            </p:cNvCxnSpPr>
            <p:nvPr/>
          </p:nvCxnSpPr>
          <p:spPr>
            <a:xfrm>
              <a:off x="2207813" y="3206670"/>
              <a:ext cx="462708" cy="450134"/>
            </a:xfrm>
            <a:prstGeom prst="bentConnector3">
              <a:avLst>
                <a:gd name="adj1" fmla="val -18571"/>
              </a:avLst>
            </a:prstGeom>
            <a:ln w="44450" cap="flat" cmpd="sng">
              <a:solidFill>
                <a:schemeClr val="accent4">
                  <a:lumMod val="60000"/>
                  <a:lumOff val="40000"/>
                </a:schemeClr>
              </a:solidFill>
              <a:prstDash val="sysDash"/>
              <a:headEnd w="lg" len="med"/>
              <a:tailEnd type="triangle" w="lg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Соединитель: уступ 15">
              <a:extLst>
                <a:ext uri="{FF2B5EF4-FFF2-40B4-BE49-F238E27FC236}">
                  <a16:creationId xmlns:a16="http://schemas.microsoft.com/office/drawing/2014/main" id="{AC09F5C3-6406-497A-A3AF-13A5BAB2268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53369" y="3395619"/>
              <a:ext cx="1962669" cy="1557493"/>
            </a:xfrm>
            <a:prstGeom prst="bentConnector3">
              <a:avLst>
                <a:gd name="adj1" fmla="val 100735"/>
              </a:avLst>
            </a:prstGeom>
            <a:ln w="44450" cap="flat" cmpd="sng">
              <a:solidFill>
                <a:schemeClr val="accent4">
                  <a:lumMod val="60000"/>
                  <a:lumOff val="40000"/>
                </a:schemeClr>
              </a:solidFill>
              <a:prstDash val="sysDash"/>
              <a:headEnd w="lg" len="med"/>
              <a:tailEnd type="triangle" w="lg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5" name="Picture 7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4EE8940F-2538-463B-BEC8-4F1DE00EE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303"/>
            <a:ext cx="1125227" cy="112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1043138" y="2785403"/>
            <a:ext cx="225084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372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2882</TotalTime>
  <Words>944</Words>
  <Application>Microsoft Office PowerPoint</Application>
  <PresentationFormat>Широкоэкранный</PresentationFormat>
  <Paragraphs>204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Roboto Condensed Light</vt:lpstr>
      <vt:lpstr>Arial</vt:lpstr>
      <vt:lpstr>Calibri</vt:lpstr>
      <vt:lpstr>Calibri Light</vt:lpstr>
      <vt:lpstr>Times New Roman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Iryna</dc:creator>
  <cp:lastModifiedBy>RePack by Diakov</cp:lastModifiedBy>
  <cp:revision>271</cp:revision>
  <dcterms:created xsi:type="dcterms:W3CDTF">2019-11-30T14:43:01Z</dcterms:created>
  <dcterms:modified xsi:type="dcterms:W3CDTF">2021-10-23T13:15:59Z</dcterms:modified>
</cp:coreProperties>
</file>