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86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E5286-7E3B-47B5-9995-945583614D3A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8EF0-95CF-4558-995B-8ECD282380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379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E5286-7E3B-47B5-9995-945583614D3A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8EF0-95CF-4558-995B-8ECD282380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411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E5286-7E3B-47B5-9995-945583614D3A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8EF0-95CF-4558-995B-8ECD282380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25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E5286-7E3B-47B5-9995-945583614D3A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8EF0-95CF-4558-995B-8ECD282380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338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E5286-7E3B-47B5-9995-945583614D3A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8EF0-95CF-4558-995B-8ECD282380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259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E5286-7E3B-47B5-9995-945583614D3A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8EF0-95CF-4558-995B-8ECD282380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518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E5286-7E3B-47B5-9995-945583614D3A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8EF0-95CF-4558-995B-8ECD282380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909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E5286-7E3B-47B5-9995-945583614D3A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8EF0-95CF-4558-995B-8ECD282380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540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E5286-7E3B-47B5-9995-945583614D3A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8EF0-95CF-4558-995B-8ECD282380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811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E5286-7E3B-47B5-9995-945583614D3A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8EF0-95CF-4558-995B-8ECD282380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677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E5286-7E3B-47B5-9995-945583614D3A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08EF0-95CF-4558-995B-8ECD282380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50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E5286-7E3B-47B5-9995-945583614D3A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08EF0-95CF-4558-995B-8ECD282380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552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СУЧАСНІ ІНФОРМАЦІЙНІ АГЕНТСТВА УКРАЇНИ:</a:t>
            </a:r>
            <a:br>
              <a:rPr lang="ru-RU" sz="4000" b="1" dirty="0">
                <a:solidFill>
                  <a:srgbClr val="FF0000"/>
                </a:solidFill>
              </a:rPr>
            </a:br>
            <a:r>
              <a:rPr lang="ru-RU" sz="4000" b="1" dirty="0">
                <a:solidFill>
                  <a:srgbClr val="FF0000"/>
                </a:solidFill>
              </a:rPr>
              <a:t>ПРОБЛЕМАТИКА І ПЕРСПЕКТИВИ РОЗВИТКУ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endParaRPr lang="uk-UA" dirty="0" smtClean="0"/>
          </a:p>
          <a:p>
            <a:r>
              <a:rPr lang="uk-UA" sz="3600" dirty="0" smtClean="0">
                <a:solidFill>
                  <a:srgbClr val="002060"/>
                </a:solidFill>
              </a:rPr>
              <a:t>ТЕМА 4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675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99CC"/>
          </a:solidFill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«РБК-</a:t>
            </a:r>
            <a:r>
              <a:rPr lang="ru-RU" sz="3600" b="1" dirty="0" err="1" smtClean="0">
                <a:solidFill>
                  <a:srgbClr val="7030A0"/>
                </a:solidFill>
              </a:rPr>
              <a:t>Україна</a:t>
            </a:r>
            <a:r>
              <a:rPr lang="ru-RU" sz="3600" b="1" dirty="0" smtClean="0">
                <a:solidFill>
                  <a:srgbClr val="7030A0"/>
                </a:solidFill>
              </a:rPr>
              <a:t>»: </a:t>
            </a:r>
            <a:r>
              <a:rPr lang="ru-RU" sz="3600" b="1" dirty="0" err="1" smtClean="0">
                <a:solidFill>
                  <a:srgbClr val="7030A0"/>
                </a:solidFill>
              </a:rPr>
              <a:t>його</a:t>
            </a:r>
            <a:r>
              <a:rPr lang="ru-RU" sz="3600" b="1" dirty="0" smtClean="0">
                <a:solidFill>
                  <a:srgbClr val="7030A0"/>
                </a:solidFill>
              </a:rPr>
              <a:t> структура, </a:t>
            </a:r>
            <a:r>
              <a:rPr lang="ru-RU" sz="3600" b="1" dirty="0" err="1" smtClean="0">
                <a:solidFill>
                  <a:srgbClr val="7030A0"/>
                </a:solidFill>
              </a:rPr>
              <a:t>переважаюча</a:t>
            </a:r>
            <a:r>
              <a:rPr lang="ru-RU" sz="3600" b="1" dirty="0" smtClean="0">
                <a:solidFill>
                  <a:srgbClr val="7030A0"/>
                </a:solidFill>
              </a:rPr>
              <a:t> тематика, </a:t>
            </a:r>
            <a:r>
              <a:rPr lang="ru-RU" sz="3600" b="1" dirty="0" err="1">
                <a:solidFill>
                  <a:srgbClr val="7030A0"/>
                </a:solidFill>
              </a:rPr>
              <a:t>наповнення</a:t>
            </a:r>
            <a:r>
              <a:rPr lang="ru-RU" sz="3600" b="1" dirty="0">
                <a:solidFill>
                  <a:srgbClr val="7030A0"/>
                </a:solidFill>
              </a:rPr>
              <a:t> і </a:t>
            </a:r>
            <a:r>
              <a:rPr lang="ru-RU" sz="3600" b="1" dirty="0" smtClean="0">
                <a:solidFill>
                  <a:srgbClr val="7030A0"/>
                </a:solidFill>
              </a:rPr>
              <a:t>подача новин</a:t>
            </a:r>
            <a:r>
              <a:rPr lang="ru-RU" sz="3600" b="1" dirty="0">
                <a:solidFill>
                  <a:srgbClr val="7030A0"/>
                </a:solidFill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err="1" smtClean="0">
                <a:solidFill>
                  <a:srgbClr val="7030A0"/>
                </a:solidFill>
              </a:rPr>
              <a:t>Інформаційний</a:t>
            </a:r>
            <a:r>
              <a:rPr lang="ru-RU" sz="3600" dirty="0" smtClean="0">
                <a:solidFill>
                  <a:srgbClr val="7030A0"/>
                </a:solidFill>
              </a:rPr>
              <a:t> </a:t>
            </a:r>
            <a:r>
              <a:rPr lang="ru-RU" sz="3600" dirty="0">
                <a:solidFill>
                  <a:srgbClr val="7030A0"/>
                </a:solidFill>
              </a:rPr>
              <a:t>портал </a:t>
            </a:r>
            <a:r>
              <a:rPr lang="ru-RU" sz="3600" dirty="0" err="1">
                <a:solidFill>
                  <a:srgbClr val="7030A0"/>
                </a:solidFill>
              </a:rPr>
              <a:t>має</a:t>
            </a:r>
            <a:r>
              <a:rPr lang="ru-RU" sz="3600" dirty="0">
                <a:solidFill>
                  <a:srgbClr val="7030A0"/>
                </a:solidFill>
              </a:rPr>
              <a:t> </a:t>
            </a:r>
            <a:r>
              <a:rPr lang="ru-RU" sz="3600" dirty="0" err="1">
                <a:solidFill>
                  <a:srgbClr val="7030A0"/>
                </a:solidFill>
              </a:rPr>
              <a:t>п'ять</a:t>
            </a:r>
            <a:r>
              <a:rPr lang="ru-RU" sz="3600" dirty="0">
                <a:solidFill>
                  <a:srgbClr val="7030A0"/>
                </a:solidFill>
              </a:rPr>
              <a:t> </a:t>
            </a:r>
            <a:r>
              <a:rPr lang="ru-RU" sz="3600" dirty="0" err="1">
                <a:solidFill>
                  <a:srgbClr val="7030A0"/>
                </a:solidFill>
              </a:rPr>
              <a:t>розділів</a:t>
            </a:r>
            <a:r>
              <a:rPr lang="ru-RU" sz="3600" dirty="0">
                <a:solidFill>
                  <a:srgbClr val="7030A0"/>
                </a:solidFill>
              </a:rPr>
              <a:t>, </a:t>
            </a:r>
            <a:r>
              <a:rPr lang="ru-RU" sz="3600" dirty="0" err="1">
                <a:solidFill>
                  <a:srgbClr val="7030A0"/>
                </a:solidFill>
              </a:rPr>
              <a:t>кожен</a:t>
            </a:r>
            <a:r>
              <a:rPr lang="ru-RU" sz="3600" dirty="0">
                <a:solidFill>
                  <a:srgbClr val="7030A0"/>
                </a:solidFill>
              </a:rPr>
              <a:t> з </a:t>
            </a:r>
            <a:r>
              <a:rPr lang="ru-RU" sz="3600" dirty="0" err="1">
                <a:solidFill>
                  <a:srgbClr val="7030A0"/>
                </a:solidFill>
              </a:rPr>
              <a:t>яких</a:t>
            </a:r>
            <a:r>
              <a:rPr lang="ru-RU" sz="3600" dirty="0">
                <a:solidFill>
                  <a:srgbClr val="7030A0"/>
                </a:solidFill>
              </a:rPr>
              <a:t> </a:t>
            </a:r>
            <a:r>
              <a:rPr lang="ru-RU" sz="3600" dirty="0" err="1" smtClean="0">
                <a:solidFill>
                  <a:srgbClr val="7030A0"/>
                </a:solidFill>
              </a:rPr>
              <a:t>наповнюється</a:t>
            </a:r>
            <a:r>
              <a:rPr lang="ru-RU" sz="3600" dirty="0" smtClean="0">
                <a:solidFill>
                  <a:srgbClr val="7030A0"/>
                </a:solidFill>
              </a:rPr>
              <a:t> </a:t>
            </a:r>
            <a:r>
              <a:rPr lang="ru-RU" sz="3600" dirty="0" err="1" smtClean="0">
                <a:solidFill>
                  <a:srgbClr val="7030A0"/>
                </a:solidFill>
              </a:rPr>
              <a:t>кількома</a:t>
            </a:r>
            <a:r>
              <a:rPr lang="ru-RU" sz="3600" dirty="0" smtClean="0">
                <a:solidFill>
                  <a:srgbClr val="7030A0"/>
                </a:solidFill>
              </a:rPr>
              <a:t> </a:t>
            </a:r>
            <a:r>
              <a:rPr lang="ru-RU" sz="3600" dirty="0">
                <a:solidFill>
                  <a:srgbClr val="7030A0"/>
                </a:solidFill>
              </a:rPr>
              <a:t>рубриками. </a:t>
            </a:r>
            <a:r>
              <a:rPr lang="ru-RU" sz="3600" dirty="0" err="1">
                <a:solidFill>
                  <a:srgbClr val="7030A0"/>
                </a:solidFill>
              </a:rPr>
              <a:t>Щодня</a:t>
            </a:r>
            <a:r>
              <a:rPr lang="ru-RU" sz="3600" dirty="0">
                <a:solidFill>
                  <a:srgbClr val="7030A0"/>
                </a:solidFill>
              </a:rPr>
              <a:t> "РБК-</a:t>
            </a:r>
            <a:r>
              <a:rPr lang="ru-RU" sz="3600" dirty="0" err="1">
                <a:solidFill>
                  <a:srgbClr val="7030A0"/>
                </a:solidFill>
              </a:rPr>
              <a:t>Україна</a:t>
            </a:r>
            <a:r>
              <a:rPr lang="ru-RU" sz="3600" dirty="0">
                <a:solidFill>
                  <a:srgbClr val="7030A0"/>
                </a:solidFill>
              </a:rPr>
              <a:t> </a:t>
            </a:r>
            <a:r>
              <a:rPr lang="ru-RU" sz="3600" dirty="0" err="1">
                <a:solidFill>
                  <a:srgbClr val="7030A0"/>
                </a:solidFill>
              </a:rPr>
              <a:t>випускає</a:t>
            </a:r>
            <a:r>
              <a:rPr lang="ru-RU" sz="3600" dirty="0">
                <a:solidFill>
                  <a:srgbClr val="7030A0"/>
                </a:solidFill>
              </a:rPr>
              <a:t> в </a:t>
            </a:r>
            <a:r>
              <a:rPr lang="ru-RU" sz="3600" dirty="0" err="1">
                <a:solidFill>
                  <a:srgbClr val="7030A0"/>
                </a:solidFill>
              </a:rPr>
              <a:t>середньому</a:t>
            </a:r>
            <a:r>
              <a:rPr lang="ru-RU" sz="3600" dirty="0">
                <a:solidFill>
                  <a:srgbClr val="7030A0"/>
                </a:solidFill>
              </a:rPr>
              <a:t> 150 новин.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NEWS: </a:t>
            </a:r>
            <a:endParaRPr lang="uk-UA" b="1" dirty="0" smtClean="0">
              <a:solidFill>
                <a:srgbClr val="C00000"/>
              </a:solidFill>
            </a:endParaRPr>
          </a:p>
          <a:p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Новини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України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Коронавірус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Місцеві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вибори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Світ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Політика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Надзвичайні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новини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Суспільство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Економіка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Фінанси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Hi-tech,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Енергетика,Транспорт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Спорт,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Прес-релізи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9285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 err="1">
                <a:solidFill>
                  <a:srgbClr val="C00000"/>
                </a:solidFill>
              </a:rPr>
              <a:t>Розділ</a:t>
            </a:r>
            <a:r>
              <a:rPr lang="ru-RU" sz="3200" b="1" dirty="0">
                <a:solidFill>
                  <a:srgbClr val="7030A0"/>
                </a:solidFill>
              </a:rPr>
              <a:t> NEWS </a:t>
            </a:r>
            <a:r>
              <a:rPr lang="ru-RU" sz="2400" b="1" dirty="0" err="1">
                <a:solidFill>
                  <a:srgbClr val="C00000"/>
                </a:solidFill>
              </a:rPr>
              <a:t>містить</a:t>
            </a:r>
            <a:r>
              <a:rPr lang="ru-RU" sz="2400" b="1" dirty="0">
                <a:solidFill>
                  <a:srgbClr val="C00000"/>
                </a:solidFill>
              </a:rPr>
              <a:t>, </a:t>
            </a:r>
            <a:r>
              <a:rPr lang="ru-RU" sz="2400" b="1" dirty="0" err="1">
                <a:solidFill>
                  <a:srgbClr val="C00000"/>
                </a:solidFill>
              </a:rPr>
              <a:t>переважно</a:t>
            </a:r>
            <a:r>
              <a:rPr lang="ru-RU" sz="2400" b="1" dirty="0">
                <a:solidFill>
                  <a:srgbClr val="C00000"/>
                </a:solidFill>
              </a:rPr>
              <a:t>, </a:t>
            </a:r>
            <a:r>
              <a:rPr lang="ru-RU" sz="2400" b="1" dirty="0" err="1">
                <a:solidFill>
                  <a:srgbClr val="C00000"/>
                </a:solidFill>
              </a:rPr>
              <a:t>новини</a:t>
            </a:r>
            <a:r>
              <a:rPr lang="ru-RU" sz="2400" b="1" dirty="0">
                <a:solidFill>
                  <a:srgbClr val="C00000"/>
                </a:solidFill>
              </a:rPr>
              <a:t> "порядку денного" </a:t>
            </a:r>
            <a:r>
              <a:rPr lang="ru-RU" sz="2400" b="1" dirty="0" err="1">
                <a:solidFill>
                  <a:srgbClr val="C00000"/>
                </a:solidFill>
              </a:rPr>
              <a:t>України</a:t>
            </a:r>
            <a:r>
              <a:rPr lang="ru-RU" sz="2400" b="1" dirty="0">
                <a:solidFill>
                  <a:srgbClr val="C00000"/>
                </a:solidFill>
              </a:rPr>
              <a:t> та </a:t>
            </a:r>
            <a:r>
              <a:rPr lang="ru-RU" sz="2400" b="1" dirty="0" err="1">
                <a:solidFill>
                  <a:srgbClr val="C00000"/>
                </a:solidFill>
              </a:rPr>
              <a:t>світу</a:t>
            </a:r>
            <a:r>
              <a:rPr lang="ru-RU" sz="2400" b="1" dirty="0">
                <a:solidFill>
                  <a:srgbClr val="C00000"/>
                </a:solidFill>
              </a:rPr>
              <a:t>.</a:t>
            </a:r>
            <a:br>
              <a:rPr lang="ru-RU" sz="2400" b="1" dirty="0">
                <a:solidFill>
                  <a:srgbClr val="C00000"/>
                </a:solidFill>
              </a:rPr>
            </a:br>
            <a:r>
              <a:rPr lang="ru-RU" sz="2400" b="1" dirty="0" err="1">
                <a:solidFill>
                  <a:srgbClr val="C00000"/>
                </a:solidFill>
              </a:rPr>
              <a:t>Саме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цей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розділ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вважається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головним</a:t>
            </a:r>
            <a:r>
              <a:rPr lang="ru-RU" sz="2400" b="1" dirty="0">
                <a:solidFill>
                  <a:srgbClr val="C00000"/>
                </a:solidFill>
              </a:rPr>
              <a:t>, тому </a:t>
            </a:r>
            <a:r>
              <a:rPr lang="ru-RU" sz="2400" b="1" dirty="0" err="1">
                <a:solidFill>
                  <a:srgbClr val="C00000"/>
                </a:solidFill>
              </a:rPr>
              <a:t>відображається</a:t>
            </a:r>
            <a:r>
              <a:rPr lang="ru-RU" sz="2400" b="1" dirty="0">
                <a:solidFill>
                  <a:srgbClr val="C00000"/>
                </a:solidFill>
              </a:rPr>
              <a:t> на </a:t>
            </a:r>
            <a:r>
              <a:rPr lang="ru-RU" sz="2400" b="1" dirty="0" err="1">
                <a:solidFill>
                  <a:srgbClr val="C00000"/>
                </a:solidFill>
              </a:rPr>
              <a:t>сайті</a:t>
            </a:r>
            <a:r>
              <a:rPr lang="ru-RU" sz="2400" b="1" dirty="0">
                <a:solidFill>
                  <a:srgbClr val="C00000"/>
                </a:solidFill>
              </a:rPr>
              <a:t> в першу</a:t>
            </a:r>
            <a:br>
              <a:rPr lang="ru-RU" sz="2400" b="1" dirty="0">
                <a:solidFill>
                  <a:srgbClr val="C00000"/>
                </a:solidFill>
              </a:rPr>
            </a:br>
            <a:r>
              <a:rPr lang="ru-RU" sz="2400" b="1" dirty="0" err="1">
                <a:solidFill>
                  <a:srgbClr val="C00000"/>
                </a:solidFill>
              </a:rPr>
              <a:t>чергу</a:t>
            </a:r>
            <a:r>
              <a:rPr lang="ru-RU" sz="2400" b="1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00B050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/>
              <a:t>рубрик і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наповнення</a:t>
            </a:r>
            <a:r>
              <a:rPr lang="ru-RU" dirty="0"/>
              <a:t> </a:t>
            </a:r>
            <a:r>
              <a:rPr lang="ru-RU" dirty="0" err="1"/>
              <a:t>змінюються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</a:t>
            </a:r>
            <a:r>
              <a:rPr lang="ru-RU" dirty="0" smtClean="0"/>
              <a:t>до </a:t>
            </a:r>
            <a:r>
              <a:rPr lang="ru-RU" dirty="0" err="1" smtClean="0"/>
              <a:t>подій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 рубрика </a:t>
            </a:r>
            <a:r>
              <a:rPr lang="ru-RU" dirty="0" smtClean="0"/>
              <a:t>«</a:t>
            </a:r>
            <a:r>
              <a:rPr lang="ru-RU" dirty="0" err="1" smtClean="0"/>
              <a:t>Місцеві</a:t>
            </a:r>
            <a:r>
              <a:rPr lang="ru-RU" dirty="0" smtClean="0"/>
              <a:t> </a:t>
            </a:r>
            <a:r>
              <a:rPr lang="ru-RU" dirty="0" err="1" smtClean="0"/>
              <a:t>вибори</a:t>
            </a:r>
            <a:r>
              <a:rPr lang="ru-RU" dirty="0" smtClean="0"/>
              <a:t>» </a:t>
            </a:r>
            <a:r>
              <a:rPr lang="ru-RU" dirty="0" err="1" smtClean="0"/>
              <a:t>з'явилася</a:t>
            </a:r>
            <a:r>
              <a:rPr lang="ru-RU" dirty="0" smtClean="0"/>
              <a:t> </a:t>
            </a:r>
            <a:r>
              <a:rPr lang="ru-RU" dirty="0" err="1"/>
              <a:t>напередодні</a:t>
            </a:r>
            <a:r>
              <a:rPr lang="ru-RU" dirty="0"/>
              <a:t> </a:t>
            </a:r>
            <a:r>
              <a:rPr lang="ru-RU" dirty="0" err="1"/>
              <a:t>передвиборчої</a:t>
            </a:r>
            <a:r>
              <a:rPr lang="ru-RU" dirty="0"/>
              <a:t> </a:t>
            </a:r>
            <a:r>
              <a:rPr lang="ru-RU" dirty="0" err="1"/>
              <a:t>кампанії</a:t>
            </a:r>
            <a:r>
              <a:rPr lang="ru-RU" dirty="0"/>
              <a:t>. </a:t>
            </a:r>
            <a:r>
              <a:rPr lang="ru-RU" dirty="0" err="1"/>
              <a:t>Новинне</a:t>
            </a:r>
            <a:r>
              <a:rPr lang="ru-RU" dirty="0"/>
              <a:t> </a:t>
            </a:r>
            <a:r>
              <a:rPr lang="ru-RU" dirty="0" err="1" smtClean="0"/>
              <a:t>наповнення</a:t>
            </a:r>
            <a:r>
              <a:rPr lang="ru-RU" dirty="0" smtClean="0"/>
              <a:t> </a:t>
            </a:r>
            <a:r>
              <a:rPr lang="ru-RU" dirty="0" err="1" smtClean="0"/>
              <a:t>стосувалося</a:t>
            </a:r>
            <a:r>
              <a:rPr lang="ru-RU" dirty="0" smtClean="0"/>
              <a:t> </a:t>
            </a:r>
            <a:r>
              <a:rPr lang="ru-RU" dirty="0" err="1"/>
              <a:t>заяв</a:t>
            </a:r>
            <a:r>
              <a:rPr lang="ru-RU" dirty="0"/>
              <a:t>, </a:t>
            </a:r>
            <a:r>
              <a:rPr lang="ru-RU" dirty="0" err="1"/>
              <a:t>подій</a:t>
            </a:r>
            <a:r>
              <a:rPr lang="ru-RU" dirty="0"/>
              <a:t> та </a:t>
            </a:r>
            <a:r>
              <a:rPr lang="ru-RU" dirty="0" err="1"/>
              <a:t>кандидатів</a:t>
            </a:r>
            <a:r>
              <a:rPr lang="ru-RU" dirty="0"/>
              <a:t> у мери </a:t>
            </a:r>
            <a:r>
              <a:rPr lang="ru-RU" dirty="0" err="1"/>
              <a:t>міст</a:t>
            </a:r>
            <a:r>
              <a:rPr lang="ru-RU" dirty="0"/>
              <a:t>, </a:t>
            </a:r>
            <a:r>
              <a:rPr lang="ru-RU" dirty="0" err="1"/>
              <a:t>голів</a:t>
            </a:r>
            <a:r>
              <a:rPr lang="ru-RU" dirty="0"/>
              <a:t> </a:t>
            </a:r>
            <a:r>
              <a:rPr lang="ru-RU" dirty="0" err="1"/>
              <a:t>облдержадміністрації</a:t>
            </a:r>
            <a:r>
              <a:rPr lang="ru-RU" dirty="0"/>
              <a:t> </a:t>
            </a:r>
            <a:r>
              <a:rPr lang="ru-RU" dirty="0" smtClean="0"/>
              <a:t>і </a:t>
            </a:r>
            <a:r>
              <a:rPr lang="ru-RU" dirty="0" err="1" smtClean="0"/>
              <a:t>депутатів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міські</a:t>
            </a:r>
            <a:r>
              <a:rPr lang="ru-RU" dirty="0"/>
              <a:t> і </a:t>
            </a:r>
            <a:r>
              <a:rPr lang="ru-RU" dirty="0" err="1"/>
              <a:t>селищні</a:t>
            </a:r>
            <a:r>
              <a:rPr lang="ru-RU" dirty="0"/>
              <a:t> ради,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змагалися</a:t>
            </a:r>
            <a:r>
              <a:rPr lang="ru-RU" dirty="0"/>
              <a:t> за </a:t>
            </a:r>
            <a:r>
              <a:rPr lang="ru-RU" dirty="0" err="1"/>
              <a:t>владу</a:t>
            </a:r>
            <a:r>
              <a:rPr lang="ru-RU" dirty="0"/>
              <a:t> 25 </a:t>
            </a:r>
            <a:r>
              <a:rPr lang="ru-RU" dirty="0" err="1"/>
              <a:t>жовтня</a:t>
            </a:r>
            <a:r>
              <a:rPr lang="ru-RU" dirty="0"/>
              <a:t> 2020 року.</a:t>
            </a:r>
          </a:p>
          <a:p>
            <a:pPr marL="0" indent="0" algn="just">
              <a:buNone/>
            </a:pPr>
            <a:r>
              <a:rPr lang="ru-RU" dirty="0" smtClean="0"/>
              <a:t>	Рубрика </a:t>
            </a:r>
            <a:r>
              <a:rPr lang="ru-RU" dirty="0"/>
              <a:t>"</a:t>
            </a:r>
            <a:r>
              <a:rPr lang="ru-RU" dirty="0" err="1"/>
              <a:t>Коронавірус</a:t>
            </a:r>
            <a:r>
              <a:rPr lang="ru-RU" dirty="0"/>
              <a:t>" </a:t>
            </a:r>
            <a:r>
              <a:rPr lang="ru-RU" dirty="0" err="1"/>
              <a:t>з'явилася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, коли у </a:t>
            </a:r>
            <a:r>
              <a:rPr lang="ru-RU" dirty="0" err="1"/>
              <a:t>березні</a:t>
            </a:r>
            <a:r>
              <a:rPr lang="ru-RU" dirty="0"/>
              <a:t> 2020 року </a:t>
            </a:r>
            <a:r>
              <a:rPr lang="ru-RU" dirty="0" err="1" smtClean="0"/>
              <a:t>Україну</a:t>
            </a:r>
            <a:r>
              <a:rPr lang="ru-RU" dirty="0" smtClean="0"/>
              <a:t> </a:t>
            </a:r>
            <a:r>
              <a:rPr lang="ru-RU" dirty="0" err="1" smtClean="0"/>
              <a:t>сколихнула</a:t>
            </a:r>
            <a:r>
              <a:rPr lang="ru-RU" dirty="0" smtClean="0"/>
              <a:t> </a:t>
            </a:r>
            <a:r>
              <a:rPr lang="ru-RU" dirty="0" err="1"/>
              <a:t>хвиля</a:t>
            </a:r>
            <a:r>
              <a:rPr lang="ru-RU" dirty="0"/>
              <a:t> </a:t>
            </a:r>
            <a:r>
              <a:rPr lang="ru-RU" dirty="0" err="1"/>
              <a:t>коронавірусної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, </a:t>
            </a:r>
            <a:r>
              <a:rPr lang="ru-RU" dirty="0" err="1"/>
              <a:t>котра</a:t>
            </a:r>
            <a:r>
              <a:rPr lang="ru-RU" dirty="0"/>
              <a:t> </a:t>
            </a:r>
            <a:r>
              <a:rPr lang="ru-RU" dirty="0" err="1"/>
              <a:t>бере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початок з </a:t>
            </a:r>
            <a:r>
              <a:rPr lang="ru-RU" dirty="0" err="1" smtClean="0"/>
              <a:t>Китайської</a:t>
            </a:r>
            <a:r>
              <a:rPr lang="ru-RU" dirty="0" smtClean="0"/>
              <a:t> </a:t>
            </a:r>
            <a:r>
              <a:rPr lang="ru-RU" dirty="0" err="1" smtClean="0"/>
              <a:t>Народної</a:t>
            </a:r>
            <a:r>
              <a:rPr lang="ru-RU" dirty="0" smtClean="0"/>
              <a:t> </a:t>
            </a:r>
            <a:r>
              <a:rPr lang="ru-RU" dirty="0" err="1"/>
              <a:t>Республіки</a:t>
            </a:r>
            <a:r>
              <a:rPr lang="ru-RU" dirty="0"/>
              <a:t>.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інформаційне</a:t>
            </a:r>
            <a:r>
              <a:rPr lang="ru-RU" dirty="0" smtClean="0"/>
              <a:t> </a:t>
            </a:r>
            <a:r>
              <a:rPr lang="ru-RU" dirty="0"/>
              <a:t>поле не </a:t>
            </a:r>
            <a:r>
              <a:rPr lang="ru-RU" dirty="0" err="1"/>
              <a:t>лише</a:t>
            </a:r>
            <a:r>
              <a:rPr lang="ru-RU" dirty="0"/>
              <a:t> в </a:t>
            </a:r>
            <a:r>
              <a:rPr lang="ru-RU" dirty="0" err="1" smtClean="0"/>
              <a:t>нашій</a:t>
            </a:r>
            <a:r>
              <a:rPr lang="ru-RU" dirty="0" smtClean="0"/>
              <a:t> </a:t>
            </a:r>
            <a:r>
              <a:rPr lang="ru-RU" dirty="0" err="1" smtClean="0"/>
              <a:t>країні</a:t>
            </a:r>
            <a:r>
              <a:rPr lang="ru-RU" dirty="0"/>
              <a:t>, а і у </a:t>
            </a:r>
            <a:r>
              <a:rPr lang="ru-RU" dirty="0" err="1"/>
              <a:t>всьому</a:t>
            </a:r>
            <a:r>
              <a:rPr lang="ru-RU" dirty="0"/>
              <a:t> </a:t>
            </a:r>
            <a:r>
              <a:rPr lang="ru-RU" dirty="0" err="1"/>
              <a:t>світі</a:t>
            </a:r>
            <a:r>
              <a:rPr lang="ru-RU" dirty="0"/>
              <a:t>, не обходиться без новин, </a:t>
            </a:r>
            <a:r>
              <a:rPr lang="ru-RU" dirty="0" err="1"/>
              <a:t>пов'язаних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smtClean="0"/>
              <a:t>статистикою </a:t>
            </a:r>
            <a:r>
              <a:rPr lang="ru-RU" dirty="0" err="1" smtClean="0"/>
              <a:t>хворих</a:t>
            </a:r>
            <a:r>
              <a:rPr lang="ru-RU" dirty="0"/>
              <a:t>, </a:t>
            </a:r>
            <a:r>
              <a:rPr lang="ru-RU" dirty="0" err="1"/>
              <a:t>померлих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одужавших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з </a:t>
            </a:r>
            <a:r>
              <a:rPr lang="ru-RU" dirty="0" err="1"/>
              <a:t>питаннями</a:t>
            </a:r>
            <a:r>
              <a:rPr lang="ru-RU" dirty="0"/>
              <a:t> причин та </a:t>
            </a:r>
            <a:r>
              <a:rPr lang="ru-RU" dirty="0" err="1" smtClean="0"/>
              <a:t>наслідків</a:t>
            </a:r>
            <a:r>
              <a:rPr lang="ru-RU" dirty="0" smtClean="0"/>
              <a:t> </a:t>
            </a:r>
            <a:r>
              <a:rPr lang="ru-RU" dirty="0" err="1" smtClean="0"/>
              <a:t>інфікування</a:t>
            </a:r>
            <a:r>
              <a:rPr lang="ru-RU" dirty="0"/>
              <a:t>.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зазначити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новин, </a:t>
            </a:r>
            <a:r>
              <a:rPr lang="ru-RU" dirty="0" err="1"/>
              <a:t>основаних</a:t>
            </a:r>
            <a:r>
              <a:rPr lang="ru-RU" dirty="0"/>
              <a:t> на </a:t>
            </a:r>
            <a:r>
              <a:rPr lang="ru-RU" dirty="0" err="1" smtClean="0"/>
              <a:t>коментарях</a:t>
            </a:r>
            <a:r>
              <a:rPr lang="ru-RU" dirty="0" smtClean="0"/>
              <a:t> </a:t>
            </a:r>
            <a:r>
              <a:rPr lang="ru-RU" dirty="0" err="1" smtClean="0"/>
              <a:t>лікарів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епідеміологів</a:t>
            </a:r>
            <a:r>
              <a:rPr lang="ru-RU" dirty="0"/>
              <a:t>, </a:t>
            </a:r>
            <a:r>
              <a:rPr lang="ru-RU" dirty="0" err="1"/>
              <a:t>інфекціоністів</a:t>
            </a:r>
            <a:r>
              <a:rPr lang="ru-RU" dirty="0"/>
              <a:t>, </a:t>
            </a:r>
            <a:r>
              <a:rPr lang="ru-RU" dirty="0" err="1"/>
              <a:t>імунологів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 </a:t>
            </a:r>
            <a:r>
              <a:rPr lang="ru-RU" dirty="0" err="1"/>
              <a:t>зросла</a:t>
            </a:r>
            <a:r>
              <a:rPr lang="ru-RU" dirty="0"/>
              <a:t> у </a:t>
            </a:r>
            <a:r>
              <a:rPr lang="ru-RU" dirty="0" err="1" smtClean="0"/>
              <a:t>сотні</a:t>
            </a:r>
            <a:r>
              <a:rPr lang="ru-RU" dirty="0" smtClean="0"/>
              <a:t> </a:t>
            </a:r>
            <a:r>
              <a:rPr lang="ru-RU" dirty="0" err="1" smtClean="0"/>
              <a:t>разів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3336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>
                <a:solidFill>
                  <a:srgbClr val="7030A0"/>
                </a:solidFill>
              </a:rPr>
              <a:t>DAILY: </a:t>
            </a:r>
            <a:r>
              <a:rPr lang="ru-RU" b="1" dirty="0" smtClean="0">
                <a:solidFill>
                  <a:srgbClr val="7030A0"/>
                </a:solidFill>
              </a:rPr>
              <a:t/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err="1" smtClean="0">
                <a:solidFill>
                  <a:srgbClr val="7030A0"/>
                </a:solidFill>
              </a:rPr>
              <a:t>Статті</a:t>
            </a:r>
            <a:r>
              <a:rPr lang="ru-RU" b="1" dirty="0">
                <a:solidFill>
                  <a:srgbClr val="7030A0"/>
                </a:solidFill>
              </a:rPr>
              <a:t>, </a:t>
            </a:r>
            <a:r>
              <a:rPr lang="ru-RU" b="1" dirty="0" err="1">
                <a:solidFill>
                  <a:srgbClr val="7030A0"/>
                </a:solidFill>
              </a:rPr>
              <a:t>Інтерв'ю</a:t>
            </a:r>
            <a:r>
              <a:rPr lang="ru-RU" b="1" dirty="0">
                <a:solidFill>
                  <a:srgbClr val="7030A0"/>
                </a:solidFill>
              </a:rPr>
              <a:t>, Точка </a:t>
            </a:r>
            <a:r>
              <a:rPr lang="ru-RU" b="1" dirty="0" err="1">
                <a:solidFill>
                  <a:srgbClr val="7030A0"/>
                </a:solidFill>
              </a:rPr>
              <a:t>зору</a:t>
            </a:r>
            <a:r>
              <a:rPr lang="ru-RU" b="1" dirty="0">
                <a:solidFill>
                  <a:srgbClr val="7030A0"/>
                </a:solidFill>
              </a:rPr>
              <a:t>, </a:t>
            </a:r>
            <a:r>
              <a:rPr lang="ru-RU" b="1" dirty="0" err="1">
                <a:solidFill>
                  <a:srgbClr val="7030A0"/>
                </a:solidFill>
              </a:rPr>
              <a:t>Лонгріди</a:t>
            </a:r>
            <a:r>
              <a:rPr lang="ru-RU" dirty="0">
                <a:solidFill>
                  <a:srgbClr val="7030A0"/>
                </a:solidFill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>
                <a:solidFill>
                  <a:srgbClr val="7030A0"/>
                </a:solidFill>
              </a:rPr>
              <a:t>Назви</a:t>
            </a:r>
            <a:r>
              <a:rPr lang="ru-RU" dirty="0">
                <a:solidFill>
                  <a:srgbClr val="7030A0"/>
                </a:solidFill>
              </a:rPr>
              <a:t> рубрик </a:t>
            </a:r>
            <a:r>
              <a:rPr lang="ru-RU" dirty="0" err="1">
                <a:solidFill>
                  <a:srgbClr val="7030A0"/>
                </a:solidFill>
              </a:rPr>
              <a:t>розділу</a:t>
            </a:r>
            <a:r>
              <a:rPr lang="ru-RU" dirty="0">
                <a:solidFill>
                  <a:srgbClr val="7030A0"/>
                </a:solidFill>
              </a:rPr>
              <a:t> DAILY </a:t>
            </a:r>
            <a:r>
              <a:rPr lang="ru-RU" dirty="0" err="1">
                <a:solidFill>
                  <a:srgbClr val="7030A0"/>
                </a:solidFill>
              </a:rPr>
              <a:t>говорять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самі</a:t>
            </a:r>
            <a:r>
              <a:rPr lang="ru-RU" dirty="0">
                <a:solidFill>
                  <a:srgbClr val="7030A0"/>
                </a:solidFill>
              </a:rPr>
              <a:t> за себе. </a:t>
            </a:r>
            <a:r>
              <a:rPr lang="ru-RU" dirty="0" err="1">
                <a:solidFill>
                  <a:srgbClr val="7030A0"/>
                </a:solidFill>
              </a:rPr>
              <a:t>Інформаційне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smtClean="0">
                <a:solidFill>
                  <a:srgbClr val="7030A0"/>
                </a:solidFill>
              </a:rPr>
              <a:t>поле </a:t>
            </a:r>
            <a:r>
              <a:rPr lang="ru-RU" dirty="0" err="1" smtClean="0">
                <a:solidFill>
                  <a:srgbClr val="7030A0"/>
                </a:solidFill>
              </a:rPr>
              <a:t>наповнюють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великі</a:t>
            </a:r>
            <a:r>
              <a:rPr lang="ru-RU" dirty="0">
                <a:solidFill>
                  <a:srgbClr val="7030A0"/>
                </a:solidFill>
              </a:rPr>
              <a:t> за </a:t>
            </a:r>
            <a:r>
              <a:rPr lang="ru-RU" dirty="0" err="1">
                <a:solidFill>
                  <a:srgbClr val="7030A0"/>
                </a:solidFill>
              </a:rPr>
              <a:t>обсягом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аналітичні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матеріали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які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базуються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smtClean="0">
                <a:solidFill>
                  <a:srgbClr val="7030A0"/>
                </a:solidFill>
              </a:rPr>
              <a:t>на </a:t>
            </a:r>
            <a:r>
              <a:rPr lang="ru-RU" dirty="0" err="1" smtClean="0">
                <a:solidFill>
                  <a:srgbClr val="7030A0"/>
                </a:solidFill>
              </a:rPr>
              <a:t>дослідженнях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>
                <a:solidFill>
                  <a:srgbClr val="7030A0"/>
                </a:solidFill>
              </a:rPr>
              <a:t>і думках </a:t>
            </a:r>
            <a:r>
              <a:rPr lang="ru-RU" dirty="0" err="1">
                <a:solidFill>
                  <a:srgbClr val="7030A0"/>
                </a:solidFill>
              </a:rPr>
              <a:t>експертів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</a:p>
          <a:p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Наприклад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, рубрика "Точка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зору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"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містить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новини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коментарями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експертів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у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найрізноманітніших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галузях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від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політологів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економістів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до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фахівців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сфері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будування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космічних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кораблів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Статті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інтерв'ю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лонгріди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ru-RU" dirty="0"/>
              <a:t>формат подачи журналистских материалов в </a:t>
            </a:r>
            <a:r>
              <a:rPr lang="ru-RU" dirty="0" smtClean="0"/>
              <a:t>интернете, коли </a:t>
            </a:r>
            <a:r>
              <a:rPr lang="ru-RU" dirty="0"/>
              <a:t>широко </a:t>
            </a:r>
            <a:r>
              <a:rPr lang="ru-RU" dirty="0" err="1"/>
              <a:t>застосовують</a:t>
            </a:r>
            <a:r>
              <a:rPr lang="ru-RU" dirty="0"/>
              <a:t> </a:t>
            </a:r>
            <a:r>
              <a:rPr lang="ru-RU" dirty="0" err="1"/>
              <a:t>мультимедійний</a:t>
            </a:r>
            <a:r>
              <a:rPr lang="ru-RU" dirty="0"/>
              <a:t> контент та </a:t>
            </a:r>
            <a:r>
              <a:rPr lang="ru-RU" dirty="0" err="1"/>
              <a:t>художній</a:t>
            </a:r>
            <a:r>
              <a:rPr lang="ru-RU" dirty="0"/>
              <a:t> </a:t>
            </a:r>
            <a:r>
              <a:rPr lang="ru-RU" dirty="0" err="1"/>
              <a:t>літературний</a:t>
            </a:r>
            <a:r>
              <a:rPr lang="ru-RU" dirty="0"/>
              <a:t> </a:t>
            </a:r>
            <a:r>
              <a:rPr lang="ru-RU" dirty="0" smtClean="0"/>
              <a:t>стиль</a:t>
            </a:r>
            <a:r>
              <a:rPr lang="ru-RU" dirty="0"/>
              <a:t> </a:t>
            </a:r>
            <a:r>
              <a:rPr lang="ru-RU" dirty="0" smtClean="0"/>
              <a:t>)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–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великі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за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обсягом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матеріали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що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базуються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на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поглядах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і думках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найвпливовіших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людей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України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4674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66FFCC"/>
          </a:solidFill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7030A0"/>
                </a:solidFill>
              </a:rPr>
              <a:t>LITE: </a:t>
            </a:r>
            <a:r>
              <a:rPr lang="ru-RU" dirty="0" err="1">
                <a:solidFill>
                  <a:srgbClr val="7030A0"/>
                </a:solidFill>
              </a:rPr>
              <a:t>Новини</a:t>
            </a:r>
            <a:r>
              <a:rPr lang="ru-RU" dirty="0">
                <a:solidFill>
                  <a:srgbClr val="7030A0"/>
                </a:solidFill>
              </a:rPr>
              <a:t> шоу-</a:t>
            </a:r>
            <a:r>
              <a:rPr lang="ru-RU" dirty="0" err="1">
                <a:solidFill>
                  <a:srgbClr val="7030A0"/>
                </a:solidFill>
              </a:rPr>
              <a:t>бізнесу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Спецпроекти</a:t>
            </a:r>
            <a:r>
              <a:rPr lang="ru-RU" dirty="0">
                <a:solidFill>
                  <a:srgbClr val="7030A0"/>
                </a:solidFill>
              </a:rPr>
              <a:t>, Мода, Краса, Стиль </a:t>
            </a:r>
            <a:r>
              <a:rPr lang="ru-RU" dirty="0" err="1">
                <a:solidFill>
                  <a:srgbClr val="7030A0"/>
                </a:solidFill>
              </a:rPr>
              <a:t>життя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 smtClean="0">
                <a:solidFill>
                  <a:srgbClr val="7030A0"/>
                </a:solidFill>
              </a:rPr>
              <a:t>Афіша</a:t>
            </a:r>
            <a:r>
              <a:rPr lang="ru-RU" dirty="0" smtClean="0">
                <a:solidFill>
                  <a:srgbClr val="7030A0"/>
                </a:solidFill>
              </a:rPr>
              <a:t>, </a:t>
            </a:r>
            <a:r>
              <a:rPr lang="ru-RU" dirty="0" err="1" smtClean="0">
                <a:solidFill>
                  <a:srgbClr val="7030A0"/>
                </a:solidFill>
              </a:rPr>
              <a:t>Їжа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Промокоди</a:t>
            </a:r>
            <a:r>
              <a:rPr lang="ru-RU" dirty="0">
                <a:solidFill>
                  <a:srgbClr val="7030A0"/>
                </a:solidFill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7030A0"/>
                </a:solidFill>
              </a:rPr>
              <a:t>LITE – </a:t>
            </a:r>
            <a:r>
              <a:rPr lang="ru-RU" dirty="0" err="1">
                <a:solidFill>
                  <a:srgbClr val="7030A0"/>
                </a:solidFill>
              </a:rPr>
              <a:t>міні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розважальний</a:t>
            </a:r>
            <a:r>
              <a:rPr lang="ru-RU" dirty="0">
                <a:solidFill>
                  <a:srgbClr val="7030A0"/>
                </a:solidFill>
              </a:rPr>
              <a:t> портал </a:t>
            </a:r>
            <a:r>
              <a:rPr lang="ru-RU" dirty="0" err="1">
                <a:solidFill>
                  <a:srgbClr val="7030A0"/>
                </a:solidFill>
              </a:rPr>
              <a:t>серед</a:t>
            </a:r>
            <a:r>
              <a:rPr lang="ru-RU" dirty="0">
                <a:solidFill>
                  <a:srgbClr val="7030A0"/>
                </a:solidFill>
              </a:rPr>
              <a:t> потоку </a:t>
            </a:r>
            <a:r>
              <a:rPr lang="ru-RU" dirty="0" err="1">
                <a:solidFill>
                  <a:srgbClr val="7030A0"/>
                </a:solidFill>
              </a:rPr>
              <a:t>величезної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кількості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аналітики</a:t>
            </a:r>
            <a:r>
              <a:rPr lang="ru-RU" dirty="0">
                <a:solidFill>
                  <a:srgbClr val="7030A0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7030A0"/>
                </a:solidFill>
              </a:rPr>
              <a:t>Цей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розділ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наповнений</a:t>
            </a:r>
            <a:r>
              <a:rPr lang="ru-RU" dirty="0">
                <a:solidFill>
                  <a:srgbClr val="7030A0"/>
                </a:solidFill>
              </a:rPr>
              <a:t> новинами, </a:t>
            </a:r>
            <a:r>
              <a:rPr lang="ru-RU" dirty="0" err="1">
                <a:solidFill>
                  <a:srgbClr val="7030A0"/>
                </a:solidFill>
              </a:rPr>
              <a:t>що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відповідають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назві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кожної</a:t>
            </a:r>
            <a:r>
              <a:rPr lang="ru-RU" dirty="0">
                <a:solidFill>
                  <a:srgbClr val="7030A0"/>
                </a:solidFill>
              </a:rPr>
              <a:t> з рубрик.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7030A0"/>
                </a:solidFill>
              </a:rPr>
              <a:t>Варто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приділити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увагу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рубриці</a:t>
            </a:r>
            <a:r>
              <a:rPr lang="ru-RU" dirty="0">
                <a:solidFill>
                  <a:srgbClr val="7030A0"/>
                </a:solidFill>
              </a:rPr>
              <a:t> "</a:t>
            </a:r>
            <a:r>
              <a:rPr lang="ru-RU" dirty="0" err="1">
                <a:solidFill>
                  <a:srgbClr val="7030A0"/>
                </a:solidFill>
              </a:rPr>
              <a:t>Спецпроекти</a:t>
            </a:r>
            <a:r>
              <a:rPr lang="ru-RU" dirty="0">
                <a:solidFill>
                  <a:srgbClr val="7030A0"/>
                </a:solidFill>
              </a:rPr>
              <a:t>", </a:t>
            </a:r>
            <a:r>
              <a:rPr lang="ru-RU" dirty="0" err="1">
                <a:solidFill>
                  <a:srgbClr val="7030A0"/>
                </a:solidFill>
              </a:rPr>
              <a:t>адже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матеріали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які</a:t>
            </a:r>
            <a:r>
              <a:rPr lang="ru-RU" dirty="0">
                <a:solidFill>
                  <a:srgbClr val="7030A0"/>
                </a:solidFill>
              </a:rPr>
              <a:t> там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7030A0"/>
                </a:solidFill>
              </a:rPr>
              <a:t>публікуються</a:t>
            </a:r>
            <a:r>
              <a:rPr lang="ru-RU" dirty="0">
                <a:solidFill>
                  <a:srgbClr val="7030A0"/>
                </a:solidFill>
              </a:rPr>
              <a:t>, у </a:t>
            </a:r>
            <a:r>
              <a:rPr lang="ru-RU" dirty="0" err="1">
                <a:solidFill>
                  <a:srgbClr val="7030A0"/>
                </a:solidFill>
              </a:rPr>
              <a:t>більшості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своїй</a:t>
            </a:r>
            <a:r>
              <a:rPr lang="ru-RU" dirty="0">
                <a:solidFill>
                  <a:srgbClr val="7030A0"/>
                </a:solidFill>
              </a:rPr>
              <a:t>, є </a:t>
            </a:r>
            <a:r>
              <a:rPr lang="ru-RU" dirty="0" err="1">
                <a:solidFill>
                  <a:srgbClr val="7030A0"/>
                </a:solidFill>
              </a:rPr>
              <a:t>джинсою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або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відвертою</a:t>
            </a:r>
            <a:r>
              <a:rPr lang="ru-RU" dirty="0">
                <a:solidFill>
                  <a:srgbClr val="7030A0"/>
                </a:solidFill>
              </a:rPr>
              <a:t> рекламою.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7030A0"/>
                </a:solidFill>
              </a:rPr>
              <a:t>Зазначимо</a:t>
            </a:r>
            <a:r>
              <a:rPr lang="ru-RU" dirty="0">
                <a:solidFill>
                  <a:srgbClr val="7030A0"/>
                </a:solidFill>
              </a:rPr>
              <a:t>, </a:t>
            </a:r>
            <a:r>
              <a:rPr lang="ru-RU" dirty="0" err="1">
                <a:solidFill>
                  <a:srgbClr val="7030A0"/>
                </a:solidFill>
              </a:rPr>
              <a:t>що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публікації</a:t>
            </a:r>
            <a:r>
              <a:rPr lang="ru-RU" dirty="0">
                <a:solidFill>
                  <a:srgbClr val="7030A0"/>
                </a:solidFill>
              </a:rPr>
              <a:t> в "</a:t>
            </a:r>
            <a:r>
              <a:rPr lang="ru-RU" dirty="0" err="1">
                <a:solidFill>
                  <a:srgbClr val="7030A0"/>
                </a:solidFill>
              </a:rPr>
              <a:t>Спехпроектах</a:t>
            </a:r>
            <a:r>
              <a:rPr lang="ru-RU" dirty="0">
                <a:solidFill>
                  <a:srgbClr val="7030A0"/>
                </a:solidFill>
              </a:rPr>
              <a:t>" </a:t>
            </a:r>
            <a:r>
              <a:rPr lang="ru-RU" dirty="0" err="1">
                <a:solidFill>
                  <a:srgbClr val="7030A0"/>
                </a:solidFill>
              </a:rPr>
              <a:t>виходять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доволі</a:t>
            </a:r>
            <a:r>
              <a:rPr lang="ru-RU" dirty="0">
                <a:solidFill>
                  <a:srgbClr val="7030A0"/>
                </a:solidFill>
              </a:rPr>
              <a:t> нечасто. </a:t>
            </a:r>
            <a:r>
              <a:rPr lang="ru-RU" dirty="0" smtClean="0">
                <a:solidFill>
                  <a:srgbClr val="7030A0"/>
                </a:solidFill>
              </a:rPr>
              <a:t>Так, </a:t>
            </a:r>
            <a:r>
              <a:rPr lang="ru-RU" dirty="0" err="1" smtClean="0">
                <a:solidFill>
                  <a:srgbClr val="7030A0"/>
                </a:solidFill>
              </a:rPr>
              <a:t>останніми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>
                <a:solidFill>
                  <a:srgbClr val="7030A0"/>
                </a:solidFill>
              </a:rPr>
              <a:t>з них ("</a:t>
            </a:r>
            <a:r>
              <a:rPr lang="ru-RU" dirty="0" err="1">
                <a:solidFill>
                  <a:srgbClr val="7030A0"/>
                </a:solidFill>
              </a:rPr>
              <a:t>Огляд</a:t>
            </a:r>
            <a:r>
              <a:rPr lang="ru-RU" dirty="0">
                <a:solidFill>
                  <a:srgbClr val="7030A0"/>
                </a:solidFill>
              </a:rPr>
              <a:t> IQOS 3: </a:t>
            </a:r>
            <a:r>
              <a:rPr lang="ru-RU" dirty="0" err="1">
                <a:solidFill>
                  <a:srgbClr val="7030A0"/>
                </a:solidFill>
              </a:rPr>
              <a:t>особистий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досвід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журналіста</a:t>
            </a:r>
            <a:r>
              <a:rPr lang="ru-RU" dirty="0">
                <a:solidFill>
                  <a:srgbClr val="7030A0"/>
                </a:solidFill>
              </a:rPr>
              <a:t>", "З </a:t>
            </a:r>
            <a:r>
              <a:rPr lang="ru-RU" dirty="0" err="1">
                <a:solidFill>
                  <a:srgbClr val="7030A0"/>
                </a:solidFill>
              </a:rPr>
              <a:t>перчинкою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smtClean="0">
                <a:solidFill>
                  <a:srgbClr val="7030A0"/>
                </a:solidFill>
              </a:rPr>
              <a:t>і </a:t>
            </a:r>
            <a:r>
              <a:rPr lang="ru-RU" dirty="0" err="1" smtClean="0">
                <a:solidFill>
                  <a:srgbClr val="7030A0"/>
                </a:solidFill>
              </a:rPr>
              <a:t>трояндою</a:t>
            </a:r>
            <a:r>
              <a:rPr lang="ru-RU" dirty="0">
                <a:solidFill>
                  <a:srgbClr val="7030A0"/>
                </a:solidFill>
              </a:rPr>
              <a:t>: топ-3 </a:t>
            </a:r>
            <a:r>
              <a:rPr lang="ru-RU" dirty="0" err="1">
                <a:solidFill>
                  <a:srgbClr val="7030A0"/>
                </a:solidFill>
              </a:rPr>
              <a:t>найкращих</a:t>
            </a:r>
            <a:r>
              <a:rPr lang="ru-RU" dirty="0">
                <a:solidFill>
                  <a:srgbClr val="7030A0"/>
                </a:solidFill>
              </a:rPr>
              <a:t> рецепта </a:t>
            </a:r>
            <a:r>
              <a:rPr lang="ru-RU" dirty="0" err="1">
                <a:solidFill>
                  <a:srgbClr val="7030A0"/>
                </a:solidFill>
              </a:rPr>
              <a:t>глінтвейну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від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барменів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Києва</a:t>
            </a:r>
            <a:r>
              <a:rPr lang="ru-RU" dirty="0">
                <a:solidFill>
                  <a:srgbClr val="7030A0"/>
                </a:solidFill>
              </a:rPr>
              <a:t>", "</a:t>
            </a:r>
            <a:r>
              <a:rPr lang="ru-RU" dirty="0" err="1" smtClean="0">
                <a:solidFill>
                  <a:srgbClr val="7030A0"/>
                </a:solidFill>
              </a:rPr>
              <a:t>Сімейний</a:t>
            </a:r>
            <a:r>
              <a:rPr lang="ru-RU" dirty="0" smtClean="0">
                <a:solidFill>
                  <a:srgbClr val="7030A0"/>
                </a:solidFill>
              </a:rPr>
              <a:t> ресторан </a:t>
            </a:r>
            <a:r>
              <a:rPr lang="ru-RU" dirty="0">
                <a:solidFill>
                  <a:srgbClr val="7030A0"/>
                </a:solidFill>
              </a:rPr>
              <a:t>на </a:t>
            </a:r>
            <a:r>
              <a:rPr lang="ru-RU" dirty="0" err="1">
                <a:solidFill>
                  <a:srgbClr val="7030A0"/>
                </a:solidFill>
              </a:rPr>
              <a:t>воді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Veranda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on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the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river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презентує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нове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сезонне</a:t>
            </a:r>
            <a:r>
              <a:rPr lang="ru-RU" dirty="0">
                <a:solidFill>
                  <a:srgbClr val="7030A0"/>
                </a:solidFill>
              </a:rPr>
              <a:t> меню</a:t>
            </a:r>
            <a:r>
              <a:rPr lang="ru-RU" dirty="0" smtClean="0">
                <a:solidFill>
                  <a:srgbClr val="7030A0"/>
                </a:solidFill>
              </a:rPr>
              <a:t>") </a:t>
            </a:r>
            <a:r>
              <a:rPr lang="ru-RU" dirty="0" err="1" smtClean="0">
                <a:solidFill>
                  <a:srgbClr val="7030A0"/>
                </a:solidFill>
              </a:rPr>
              <a:t>спостерігається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>
                <a:solidFill>
                  <a:srgbClr val="7030A0"/>
                </a:solidFill>
              </a:rPr>
              <a:t>розрив</a:t>
            </a:r>
            <a:r>
              <a:rPr lang="ru-RU" dirty="0">
                <a:solidFill>
                  <a:srgbClr val="7030A0"/>
                </a:solidFill>
              </a:rPr>
              <a:t> у роки</a:t>
            </a:r>
          </a:p>
        </p:txBody>
      </p:sp>
    </p:spTree>
    <p:extLst>
      <p:ext uri="{BB962C8B-B14F-4D97-AF65-F5344CB8AC3E}">
        <p14:creationId xmlns:p14="http://schemas.microsoft.com/office/powerpoint/2010/main" val="3427049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rgbClr val="7030A0"/>
                </a:solidFill>
              </a:rPr>
              <a:t>STYLER: </a:t>
            </a:r>
            <a:r>
              <a:rPr lang="ru-RU" sz="3600" dirty="0" err="1">
                <a:solidFill>
                  <a:srgbClr val="7030A0"/>
                </a:solidFill>
              </a:rPr>
              <a:t>Життя</a:t>
            </a:r>
            <a:r>
              <a:rPr lang="ru-RU" sz="3600" dirty="0">
                <a:solidFill>
                  <a:srgbClr val="7030A0"/>
                </a:solidFill>
              </a:rPr>
              <a:t>, </a:t>
            </a:r>
            <a:r>
              <a:rPr lang="ru-RU" sz="3600" dirty="0" err="1">
                <a:solidFill>
                  <a:srgbClr val="7030A0"/>
                </a:solidFill>
              </a:rPr>
              <a:t>Персони</a:t>
            </a:r>
            <a:r>
              <a:rPr lang="ru-RU" sz="3600" dirty="0">
                <a:solidFill>
                  <a:srgbClr val="7030A0"/>
                </a:solidFill>
              </a:rPr>
              <a:t>, </a:t>
            </a:r>
            <a:r>
              <a:rPr lang="ru-RU" sz="3600" dirty="0" err="1">
                <a:solidFill>
                  <a:srgbClr val="7030A0"/>
                </a:solidFill>
              </a:rPr>
              <a:t>Події</a:t>
            </a:r>
            <a:r>
              <a:rPr lang="ru-RU" sz="3600" dirty="0">
                <a:solidFill>
                  <a:srgbClr val="7030A0"/>
                </a:solidFill>
              </a:rPr>
              <a:t>, </a:t>
            </a:r>
            <a:r>
              <a:rPr lang="ru-RU" sz="3600" dirty="0" err="1">
                <a:solidFill>
                  <a:srgbClr val="7030A0"/>
                </a:solidFill>
              </a:rPr>
              <a:t>Новини</a:t>
            </a:r>
            <a:r>
              <a:rPr lang="ru-RU" sz="3600" dirty="0">
                <a:solidFill>
                  <a:srgbClr val="7030A0"/>
                </a:solidFill>
              </a:rPr>
              <a:t> науки, </a:t>
            </a:r>
            <a:r>
              <a:rPr lang="ru-RU" sz="3600" dirty="0" err="1">
                <a:solidFill>
                  <a:srgbClr val="7030A0"/>
                </a:solidFill>
              </a:rPr>
              <a:t>Курйози</a:t>
            </a:r>
            <a:r>
              <a:rPr lang="ru-RU" sz="3600" dirty="0">
                <a:solidFill>
                  <a:srgbClr val="7030A0"/>
                </a:solidFill>
              </a:rPr>
              <a:t>, </a:t>
            </a:r>
            <a:r>
              <a:rPr lang="ru-RU" sz="3600" dirty="0" err="1">
                <a:solidFill>
                  <a:srgbClr val="7030A0"/>
                </a:solidFill>
              </a:rPr>
              <a:t>Новини</a:t>
            </a:r>
            <a:r>
              <a:rPr lang="ru-RU" sz="3600" dirty="0">
                <a:solidFill>
                  <a:srgbClr val="7030A0"/>
                </a:solidFill>
              </a:rPr>
              <a:t> </a:t>
            </a:r>
            <a:r>
              <a:rPr lang="ru-RU" sz="3600" dirty="0" err="1" smtClean="0">
                <a:solidFill>
                  <a:srgbClr val="7030A0"/>
                </a:solidFill>
              </a:rPr>
              <a:t>спорту,Телешоу</a:t>
            </a:r>
            <a:r>
              <a:rPr lang="ru-RU" sz="3600" dirty="0">
                <a:solidFill>
                  <a:srgbClr val="7030A0"/>
                </a:solidFill>
              </a:rPr>
              <a:t>, </a:t>
            </a:r>
            <a:r>
              <a:rPr lang="ru-RU" sz="3600" dirty="0" err="1">
                <a:solidFill>
                  <a:srgbClr val="7030A0"/>
                </a:solidFill>
              </a:rPr>
              <a:t>Фільми</a:t>
            </a:r>
            <a:r>
              <a:rPr lang="ru-RU" sz="3600" dirty="0">
                <a:solidFill>
                  <a:srgbClr val="7030A0"/>
                </a:solidFill>
              </a:rPr>
              <a:t> і </a:t>
            </a:r>
            <a:r>
              <a:rPr lang="ru-RU" sz="3600" dirty="0" err="1">
                <a:solidFill>
                  <a:srgbClr val="7030A0"/>
                </a:solidFill>
              </a:rPr>
              <a:t>серіали</a:t>
            </a:r>
            <a:r>
              <a:rPr lang="ru-RU" sz="3600" dirty="0">
                <a:solidFill>
                  <a:srgbClr val="7030A0"/>
                </a:solidFill>
              </a:rPr>
              <a:t>, </a:t>
            </a:r>
            <a:r>
              <a:rPr lang="ru-RU" sz="3600" dirty="0" err="1">
                <a:solidFill>
                  <a:srgbClr val="7030A0"/>
                </a:solidFill>
              </a:rPr>
              <a:t>Війна</a:t>
            </a:r>
            <a:r>
              <a:rPr lang="ru-RU" sz="3600" dirty="0">
                <a:solidFill>
                  <a:srgbClr val="7030A0"/>
                </a:solidFill>
              </a:rPr>
              <a:t>, </a:t>
            </a:r>
            <a:r>
              <a:rPr lang="ru-RU" sz="3600" dirty="0" err="1">
                <a:solidFill>
                  <a:srgbClr val="7030A0"/>
                </a:solidFill>
              </a:rPr>
              <a:t>Потрібна</a:t>
            </a:r>
            <a:r>
              <a:rPr lang="ru-RU" sz="3600" dirty="0">
                <a:solidFill>
                  <a:srgbClr val="7030A0"/>
                </a:solidFill>
              </a:rPr>
              <a:t> </a:t>
            </a:r>
            <a:r>
              <a:rPr lang="ru-RU" sz="3600" dirty="0" err="1">
                <a:solidFill>
                  <a:srgbClr val="7030A0"/>
                </a:solidFill>
              </a:rPr>
              <a:t>допомога</a:t>
            </a:r>
            <a:r>
              <a:rPr lang="ru-RU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Розділ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STYLER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містить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новини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переважно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соціального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характеру –</a:t>
            </a:r>
          </a:p>
          <a:p>
            <a:pPr marL="0" indent="0">
              <a:buNone/>
            </a:pP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роз'яснення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щодо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пенсій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субсидій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різноманітних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соцвиплат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;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детальний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аналіз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"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соціальних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"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законопроектів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зареєстрованих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у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Верховній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Раді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України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;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прогноз погоди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на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кожен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день;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поради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жінкам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чоловікам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у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різних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сферах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життя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зокрема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поради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лікарів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коментарями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одного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із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них; гороскоп; свята,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їх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історія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та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традиції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Також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"РБК-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Україна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"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також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активно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слідкує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останніми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новинами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пов'язаними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зі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збройним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конфліктом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сході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України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82133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7030A0"/>
                </a:solidFill>
              </a:rPr>
              <a:t>TRAVEL: </a:t>
            </a:r>
            <a:r>
              <a:rPr lang="ru-RU" sz="3600" dirty="0" err="1">
                <a:solidFill>
                  <a:srgbClr val="7030A0"/>
                </a:solidFill>
              </a:rPr>
              <a:t>Відпочинок</a:t>
            </a:r>
            <a:r>
              <a:rPr lang="ru-RU" sz="3600" dirty="0">
                <a:solidFill>
                  <a:srgbClr val="7030A0"/>
                </a:solidFill>
              </a:rPr>
              <a:t> в </a:t>
            </a:r>
            <a:r>
              <a:rPr lang="ru-RU" sz="3600" dirty="0" err="1">
                <a:solidFill>
                  <a:srgbClr val="7030A0"/>
                </a:solidFill>
              </a:rPr>
              <a:t>Україні</a:t>
            </a:r>
            <a:r>
              <a:rPr lang="ru-RU" sz="3600" dirty="0">
                <a:solidFill>
                  <a:srgbClr val="7030A0"/>
                </a:solidFill>
              </a:rPr>
              <a:t>, </a:t>
            </a:r>
            <a:r>
              <a:rPr lang="ru-RU" sz="3600" dirty="0" err="1">
                <a:solidFill>
                  <a:srgbClr val="7030A0"/>
                </a:solidFill>
              </a:rPr>
              <a:t>Відпочинок</a:t>
            </a:r>
            <a:r>
              <a:rPr lang="ru-RU" sz="3600" dirty="0">
                <a:solidFill>
                  <a:srgbClr val="7030A0"/>
                </a:solidFill>
              </a:rPr>
              <a:t> за кордоном, </a:t>
            </a:r>
            <a:r>
              <a:rPr lang="ru-RU" sz="3600" dirty="0" err="1">
                <a:solidFill>
                  <a:srgbClr val="7030A0"/>
                </a:solidFill>
              </a:rPr>
              <a:t>Особистий</a:t>
            </a:r>
            <a:r>
              <a:rPr lang="ru-RU" sz="3600" dirty="0">
                <a:solidFill>
                  <a:srgbClr val="7030A0"/>
                </a:solidFill>
              </a:rPr>
              <a:t> </a:t>
            </a:r>
            <a:r>
              <a:rPr lang="ru-RU" sz="3600" dirty="0" err="1">
                <a:solidFill>
                  <a:srgbClr val="7030A0"/>
                </a:solidFill>
              </a:rPr>
              <a:t>досвід</a:t>
            </a:r>
            <a:r>
              <a:rPr lang="ru-RU" sz="3600" dirty="0">
                <a:solidFill>
                  <a:srgbClr val="7030A0"/>
                </a:solidFill>
              </a:rPr>
              <a:t>,</a:t>
            </a:r>
            <a:br>
              <a:rPr lang="ru-RU" sz="3600" dirty="0">
                <a:solidFill>
                  <a:srgbClr val="7030A0"/>
                </a:solidFill>
              </a:rPr>
            </a:br>
            <a:r>
              <a:rPr lang="ru-RU" sz="3600" dirty="0" err="1">
                <a:solidFill>
                  <a:srgbClr val="7030A0"/>
                </a:solidFill>
              </a:rPr>
              <a:t>Вікенд</a:t>
            </a:r>
            <a:r>
              <a:rPr lang="ru-RU" sz="3600" dirty="0">
                <a:solidFill>
                  <a:srgbClr val="7030A0"/>
                </a:solidFill>
              </a:rPr>
              <a:t>, </a:t>
            </a:r>
            <a:r>
              <a:rPr lang="ru-RU" sz="3600" dirty="0" err="1">
                <a:solidFill>
                  <a:srgbClr val="7030A0"/>
                </a:solidFill>
              </a:rPr>
              <a:t>Діти</a:t>
            </a:r>
            <a:r>
              <a:rPr lang="ru-RU" sz="3600" dirty="0">
                <a:solidFill>
                  <a:srgbClr val="7030A0"/>
                </a:solidFill>
              </a:rPr>
              <a:t>, Точки </a:t>
            </a:r>
            <a:r>
              <a:rPr lang="ru-RU" sz="3600" dirty="0" err="1">
                <a:solidFill>
                  <a:srgbClr val="7030A0"/>
                </a:solidFill>
              </a:rPr>
              <a:t>зору</a:t>
            </a:r>
            <a:r>
              <a:rPr lang="ru-RU" sz="3600" dirty="0">
                <a:solidFill>
                  <a:srgbClr val="7030A0"/>
                </a:solidFill>
              </a:rPr>
              <a:t>.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TRAVEL, </a:t>
            </a:r>
            <a:r>
              <a:rPr lang="ru-RU" dirty="0" err="1" smtClean="0">
                <a:solidFill>
                  <a:srgbClr val="002060"/>
                </a:solidFill>
              </a:rPr>
              <a:t>розділ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містить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новини</a:t>
            </a:r>
            <a:r>
              <a:rPr lang="ru-RU" dirty="0" smtClean="0">
                <a:solidFill>
                  <a:srgbClr val="002060"/>
                </a:solidFill>
              </a:rPr>
              <a:t> про </a:t>
            </a:r>
            <a:r>
              <a:rPr lang="ru-RU" dirty="0" err="1" smtClean="0">
                <a:solidFill>
                  <a:srgbClr val="002060"/>
                </a:solidFill>
              </a:rPr>
              <a:t>подорожі</a:t>
            </a:r>
            <a:r>
              <a:rPr lang="ru-RU" dirty="0" smtClean="0">
                <a:solidFill>
                  <a:srgbClr val="002060"/>
                </a:solidFill>
              </a:rPr>
              <a:t>. Тут </a:t>
            </a:r>
            <a:r>
              <a:rPr lang="ru-RU" dirty="0" err="1" smtClean="0">
                <a:solidFill>
                  <a:srgbClr val="002060"/>
                </a:solidFill>
              </a:rPr>
              <a:t>можна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знайти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відомості</a:t>
            </a:r>
            <a:r>
              <a:rPr lang="ru-RU" dirty="0" smtClean="0">
                <a:solidFill>
                  <a:srgbClr val="002060"/>
                </a:solidFill>
              </a:rPr>
              <a:t> про "</a:t>
            </a:r>
            <a:r>
              <a:rPr lang="ru-RU" dirty="0" err="1" smtClean="0">
                <a:solidFill>
                  <a:srgbClr val="002060"/>
                </a:solidFill>
              </a:rPr>
              <a:t>гарячі</a:t>
            </a:r>
            <a:r>
              <a:rPr lang="ru-RU" dirty="0" smtClean="0">
                <a:solidFill>
                  <a:srgbClr val="002060"/>
                </a:solidFill>
              </a:rPr>
              <a:t>" </a:t>
            </a:r>
            <a:r>
              <a:rPr lang="ru-RU" dirty="0" err="1" smtClean="0">
                <a:solidFill>
                  <a:srgbClr val="002060"/>
                </a:solidFill>
              </a:rPr>
              <a:t>путівки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їх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вартість</a:t>
            </a:r>
            <a:r>
              <a:rPr lang="ru-RU" dirty="0" smtClean="0">
                <a:solidFill>
                  <a:srgbClr val="002060"/>
                </a:solidFill>
              </a:rPr>
              <a:t> та </a:t>
            </a:r>
            <a:r>
              <a:rPr lang="ru-RU" dirty="0" err="1" smtClean="0">
                <a:solidFill>
                  <a:srgbClr val="002060"/>
                </a:solidFill>
              </a:rPr>
              <a:t>спосіб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придбання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Присутні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матеріали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містять</a:t>
            </a:r>
            <a:r>
              <a:rPr lang="ru-RU" dirty="0" smtClean="0">
                <a:solidFill>
                  <a:srgbClr val="002060"/>
                </a:solidFill>
              </a:rPr>
              <a:t> рекламу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6146" name="Picture 2" descr="Знаменитая &quot;Нафтуся&quot; и источники в окружении гор. Как выбрать санаторий для осеннего релакса и оздоровления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367097"/>
            <a:ext cx="5181600" cy="3268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0923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uk-UA" sz="6000" dirty="0" err="1" smtClean="0">
                <a:solidFill>
                  <a:srgbClr val="7030A0"/>
                </a:solidFill>
              </a:rPr>
              <a:t>Коронавірус</a:t>
            </a:r>
            <a:endParaRPr lang="ru-RU" sz="60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</a:rPr>
              <a:t>Під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 час карантину,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</a:rPr>
              <a:t>введеному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 через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</a:rPr>
              <a:t>поширення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</a:rPr>
              <a:t>коронавірусної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2">
                    <a:lumMod val="75000"/>
                  </a:schemeClr>
                </a:solidFill>
              </a:rPr>
              <a:t>інфекції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, рубрики </a:t>
            </a:r>
            <a:r>
              <a:rPr lang="ru-RU" sz="3200" dirty="0" err="1" smtClean="0">
                <a:solidFill>
                  <a:schemeClr val="accent2">
                    <a:lumMod val="75000"/>
                  </a:schemeClr>
                </a:solidFill>
              </a:rPr>
              <a:t>наповнюються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новинами про правила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</a:rPr>
              <a:t>пересування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 в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</a:rPr>
              <a:t>аеропортах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та </a:t>
            </a:r>
            <a:r>
              <a:rPr lang="ru-RU" sz="3200" dirty="0" err="1" smtClean="0">
                <a:solidFill>
                  <a:schemeClr val="accent2">
                    <a:lumMod val="75000"/>
                  </a:schemeClr>
                </a:solidFill>
              </a:rPr>
              <a:t>літаках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</a:rPr>
              <a:t>необхідність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</a:rPr>
              <a:t>індивідуальних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</a:rPr>
              <a:t>засобів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</a:rPr>
              <a:t>захисту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, а </a:t>
            </a:r>
            <a:r>
              <a:rPr lang="ru-RU" sz="3200" dirty="0" err="1">
                <a:solidFill>
                  <a:schemeClr val="accent2">
                    <a:lumMod val="75000"/>
                  </a:schemeClr>
                </a:solidFill>
              </a:rPr>
              <a:t>також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2">
                    <a:lumMod val="75000"/>
                  </a:schemeClr>
                </a:solidFill>
              </a:rPr>
              <a:t>регулярність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2">
                    <a:lumMod val="75000"/>
                  </a:schemeClr>
                </a:solidFill>
              </a:rPr>
              <a:t>рейсів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, про </a:t>
            </a:r>
            <a:r>
              <a:rPr lang="ru-RU" sz="3200" dirty="0" err="1" smtClean="0">
                <a:solidFill>
                  <a:schemeClr val="accent2">
                    <a:lumMod val="75000"/>
                  </a:schemeClr>
                </a:solidFill>
              </a:rPr>
              <a:t>вакцинацію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, про </a:t>
            </a:r>
            <a:r>
              <a:rPr lang="ru-RU" sz="3200" dirty="0" err="1" smtClean="0">
                <a:solidFill>
                  <a:schemeClr val="accent2">
                    <a:lumMod val="75000"/>
                  </a:schemeClr>
                </a:solidFill>
              </a:rPr>
              <a:t>пункти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2">
                    <a:lumMod val="75000"/>
                  </a:schemeClr>
                </a:solidFill>
              </a:rPr>
              <a:t>вакцинації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, про </a:t>
            </a:r>
            <a:r>
              <a:rPr lang="ru-RU" sz="3200" dirty="0" err="1" smtClean="0">
                <a:solidFill>
                  <a:schemeClr val="accent2">
                    <a:lumMod val="75000"/>
                  </a:schemeClr>
                </a:solidFill>
              </a:rPr>
              <a:t>рівень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2">
                    <a:lumMod val="75000"/>
                  </a:schemeClr>
                </a:solidFill>
              </a:rPr>
              <a:t>захворюваности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, про </a:t>
            </a:r>
            <a:r>
              <a:rPr lang="ru-RU" sz="3200" dirty="0" err="1" smtClean="0">
                <a:solidFill>
                  <a:schemeClr val="accent2">
                    <a:lumMod val="75000"/>
                  </a:schemeClr>
                </a:solidFill>
              </a:rPr>
              <a:t>карантинні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2">
                    <a:lumMod val="75000"/>
                  </a:schemeClr>
                </a:solidFill>
              </a:rPr>
              <a:t>обмеження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3200" dirty="0" err="1" smtClean="0">
                <a:solidFill>
                  <a:schemeClr val="accent2">
                    <a:lumMod val="75000"/>
                  </a:schemeClr>
                </a:solidFill>
              </a:rPr>
              <a:t>локдаун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3200" dirty="0" err="1" smtClean="0">
                <a:solidFill>
                  <a:schemeClr val="accent2">
                    <a:lumMod val="75000"/>
                  </a:schemeClr>
                </a:solidFill>
              </a:rPr>
              <a:t>подіється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2">
                    <a:lumMod val="75000"/>
                  </a:schemeClr>
                </a:solidFill>
              </a:rPr>
              <a:t>свіжа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 статистика </a:t>
            </a:r>
            <a:r>
              <a:rPr lang="ru-RU" sz="3200" dirty="0" err="1" smtClean="0">
                <a:solidFill>
                  <a:schemeClr val="accent2">
                    <a:lumMod val="75000"/>
                  </a:schemeClr>
                </a:solidFill>
              </a:rPr>
              <a:t>щодо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2">
                    <a:lumMod val="75000"/>
                  </a:schemeClr>
                </a:solidFill>
              </a:rPr>
              <a:t>захворювань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530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35628"/>
            <a:ext cx="10515600" cy="132556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«</a:t>
            </a:r>
            <a:b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«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РБК-</a:t>
            </a:r>
            <a:r>
              <a:rPr lang="ru-RU" b="1" dirty="0" err="1" smtClean="0">
                <a:solidFill>
                  <a:schemeClr val="accent5">
                    <a:lumMod val="50000"/>
                  </a:schemeClr>
                </a:solidFill>
              </a:rPr>
              <a:t>Україна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»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 як </a:t>
            </a:r>
            <a:r>
              <a:rPr lang="ru-RU" b="1" dirty="0" err="1" smtClean="0">
                <a:solidFill>
                  <a:schemeClr val="accent5">
                    <a:lumMod val="50000"/>
                  </a:schemeClr>
                </a:solidFill>
              </a:rPr>
              <a:t>видання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accent5">
                    <a:lumMod val="50000"/>
                  </a:schemeClr>
                </a:solidFill>
              </a:rPr>
              <a:t>редакційна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50000"/>
                  </a:schemeClr>
                </a:solidFill>
              </a:rPr>
              <a:t>політика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 і </a:t>
            </a:r>
            <a:r>
              <a:rPr lang="ru-RU" b="1" dirty="0" err="1" smtClean="0">
                <a:solidFill>
                  <a:schemeClr val="accent5">
                    <a:lumMod val="50000"/>
                  </a:schemeClr>
                </a:solidFill>
              </a:rPr>
              <a:t>стандарти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66FFCC"/>
          </a:solidFill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"РБК-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Україна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"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позиціонує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себе як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видання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редакційна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політика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стандарти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якого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сформовані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на засадах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оперативності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точності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інформування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читача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про</a:t>
            </a:r>
          </a:p>
          <a:p>
            <a:pPr marL="0" indent="0">
              <a:buNone/>
            </a:pP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події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що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відбуваються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в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Україні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та за кордоном. Вони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полягають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у тому,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щоб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найбільш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повно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розкривати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найважливіші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та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найактуальніші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теми,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що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хвилюють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українців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. При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цьому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"РБК-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Україна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"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впевнені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що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читачеві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необхідно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дати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не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тільки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вичерпну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інформацію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про те,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що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відбувається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країні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світі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,</a:t>
            </a:r>
          </a:p>
          <a:p>
            <a:pPr marL="0" indent="0">
              <a:buNone/>
            </a:pP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подану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з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різних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ракурсів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, але і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привід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задуматися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про причини і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наслідки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глобальних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процесів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що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впливають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на наше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життя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67251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ru-RU" b="1" dirty="0" err="1" smtClean="0">
                <a:solidFill>
                  <a:schemeClr val="accent5">
                    <a:lumMod val="50000"/>
                  </a:schemeClr>
                </a:solidFill>
              </a:rPr>
              <a:t>Стандарти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 РБК-</a:t>
            </a:r>
            <a:r>
              <a:rPr lang="ru-RU" b="1" dirty="0" err="1" smtClean="0">
                <a:solidFill>
                  <a:schemeClr val="accent5">
                    <a:lumMod val="50000"/>
                  </a:schemeClr>
                </a:solidFill>
              </a:rPr>
              <a:t>Україна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"</a:t>
            </a:r>
            <a:r>
              <a:rPr lang="ru-RU" dirty="0"/>
              <a:t>РБК-</a:t>
            </a:r>
            <a:r>
              <a:rPr lang="ru-RU" dirty="0" err="1"/>
              <a:t>Україна</a:t>
            </a:r>
            <a:r>
              <a:rPr lang="ru-RU" dirty="0"/>
              <a:t>" є </a:t>
            </a:r>
            <a:r>
              <a:rPr lang="ru-RU" dirty="0" err="1">
                <a:solidFill>
                  <a:srgbClr val="FF0000"/>
                </a:solidFill>
              </a:rPr>
              <a:t>незалежним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від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політичних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ru-RU" dirty="0" err="1" smtClean="0">
                <a:solidFill>
                  <a:srgbClr val="FF0000"/>
                </a:solidFill>
              </a:rPr>
              <a:t>економічних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та </a:t>
            </a:r>
            <a:r>
              <a:rPr lang="ru-RU" dirty="0" err="1">
                <a:solidFill>
                  <a:srgbClr val="FF0000"/>
                </a:solidFill>
              </a:rPr>
              <a:t>інших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груп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впливу</a:t>
            </a:r>
            <a:r>
              <a:rPr lang="ru-RU" dirty="0">
                <a:solidFill>
                  <a:srgbClr val="FF0000"/>
                </a:solidFill>
              </a:rPr>
              <a:t>. </a:t>
            </a:r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err="1" smtClean="0"/>
              <a:t>Вибір</a:t>
            </a:r>
            <a:r>
              <a:rPr lang="ru-RU" dirty="0" smtClean="0"/>
              <a:t> </a:t>
            </a:r>
            <a:r>
              <a:rPr lang="ru-RU" dirty="0"/>
              <a:t>тем для </a:t>
            </a:r>
            <a:r>
              <a:rPr lang="ru-RU" dirty="0" err="1"/>
              <a:t>публікації</a:t>
            </a:r>
            <a:r>
              <a:rPr lang="ru-RU" dirty="0"/>
              <a:t> і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важливості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читача</a:t>
            </a:r>
            <a:r>
              <a:rPr lang="ru-RU" dirty="0"/>
              <a:t> </a:t>
            </a:r>
            <a:r>
              <a:rPr lang="ru-RU" dirty="0" err="1"/>
              <a:t>цілком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редакції</a:t>
            </a:r>
            <a:r>
              <a:rPr lang="ru-RU" dirty="0"/>
              <a:t>. </a:t>
            </a:r>
            <a:r>
              <a:rPr lang="ru-RU" dirty="0" err="1"/>
              <a:t>Видання</a:t>
            </a:r>
            <a:r>
              <a:rPr lang="ru-RU" dirty="0"/>
              <a:t> не </a:t>
            </a:r>
            <a:r>
              <a:rPr lang="ru-RU" dirty="0" err="1"/>
              <a:t>приймає</a:t>
            </a:r>
            <a:r>
              <a:rPr lang="ru-RU" dirty="0"/>
              <a:t> </a:t>
            </a:r>
            <a:r>
              <a:rPr lang="ru-RU" dirty="0" err="1" smtClean="0"/>
              <a:t>чиюсь</a:t>
            </a:r>
            <a:r>
              <a:rPr lang="ru-RU" dirty="0" smtClean="0"/>
              <a:t> сторону </a:t>
            </a:r>
            <a:r>
              <a:rPr lang="ru-RU" dirty="0"/>
              <a:t>в </a:t>
            </a:r>
            <a:r>
              <a:rPr lang="ru-RU" dirty="0" err="1"/>
              <a:t>конфліктних</a:t>
            </a:r>
            <a:r>
              <a:rPr lang="ru-RU" dirty="0"/>
              <a:t> </a:t>
            </a:r>
            <a:r>
              <a:rPr lang="ru-RU" dirty="0" err="1"/>
              <a:t>ситуаціях</a:t>
            </a:r>
            <a:r>
              <a:rPr lang="ru-RU" dirty="0"/>
              <a:t> і </a:t>
            </a:r>
            <a:r>
              <a:rPr lang="ru-RU" dirty="0" err="1"/>
              <a:t>дотримується</a:t>
            </a:r>
            <a:r>
              <a:rPr lang="ru-RU" dirty="0"/>
              <a:t> принципу </a:t>
            </a:r>
            <a:r>
              <a:rPr lang="ru-RU" dirty="0" err="1"/>
              <a:t>максимальної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об'єктивності</a:t>
            </a:r>
            <a:r>
              <a:rPr lang="ru-RU" dirty="0"/>
              <a:t>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У </a:t>
            </a:r>
            <a:r>
              <a:rPr lang="ru-RU" dirty="0" err="1"/>
              <a:t>правових</a:t>
            </a:r>
            <a:r>
              <a:rPr lang="ru-RU" dirty="0"/>
              <a:t> аспектах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"РБК-</a:t>
            </a:r>
            <a:r>
              <a:rPr lang="ru-RU" dirty="0" err="1"/>
              <a:t>Україна</a:t>
            </a:r>
            <a:r>
              <a:rPr lang="ru-RU" dirty="0"/>
              <a:t>" </a:t>
            </a:r>
            <a:r>
              <a:rPr lang="ru-RU" dirty="0" err="1"/>
              <a:t>керується</a:t>
            </a:r>
            <a:r>
              <a:rPr lang="ru-RU" dirty="0"/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Конституцією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України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/>
              <a:t>Кримінальним</a:t>
            </a:r>
            <a:r>
              <a:rPr lang="ru-RU" dirty="0"/>
              <a:t> кодексом та </a:t>
            </a:r>
            <a:r>
              <a:rPr lang="ru-RU" dirty="0" err="1"/>
              <a:t>іншими</a:t>
            </a:r>
            <a:r>
              <a:rPr lang="ru-RU" dirty="0"/>
              <a:t> нормами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законодавства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уваги</a:t>
            </a:r>
            <a:r>
              <a:rPr lang="ru-RU" dirty="0"/>
              <a:t> </a:t>
            </a:r>
            <a:r>
              <a:rPr lang="ru-RU" dirty="0" err="1"/>
              <a:t>беруться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 і </a:t>
            </a:r>
            <a:r>
              <a:rPr lang="ru-RU" dirty="0" err="1"/>
              <a:t>стандарти</a:t>
            </a:r>
            <a:r>
              <a:rPr lang="ru-RU" dirty="0"/>
              <a:t>, </a:t>
            </a:r>
            <a:r>
              <a:rPr lang="ru-RU" dirty="0" err="1"/>
              <a:t>викладені</a:t>
            </a:r>
            <a:r>
              <a:rPr lang="ru-RU" dirty="0"/>
              <a:t> </a:t>
            </a:r>
            <a:r>
              <a:rPr lang="ru-RU" dirty="0" smtClean="0"/>
              <a:t>у </a:t>
            </a:r>
            <a:r>
              <a:rPr lang="ru-RU" dirty="0" err="1" smtClean="0">
                <a:solidFill>
                  <a:srgbClr val="FF0000"/>
                </a:solidFill>
              </a:rPr>
              <a:t>Загальній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декларації</a:t>
            </a:r>
            <a:r>
              <a:rPr lang="ru-RU" dirty="0">
                <a:solidFill>
                  <a:srgbClr val="FF0000"/>
                </a:solidFill>
              </a:rPr>
              <a:t> прав </a:t>
            </a:r>
            <a:r>
              <a:rPr lang="ru-RU" dirty="0" err="1">
                <a:solidFill>
                  <a:srgbClr val="FF0000"/>
                </a:solidFill>
              </a:rPr>
              <a:t>людини</a:t>
            </a:r>
            <a:r>
              <a:rPr lang="ru-RU" dirty="0">
                <a:solidFill>
                  <a:srgbClr val="FF0000"/>
                </a:solidFill>
              </a:rPr>
              <a:t> та </a:t>
            </a:r>
            <a:r>
              <a:rPr lang="ru-RU" dirty="0" err="1">
                <a:solidFill>
                  <a:srgbClr val="FF0000"/>
                </a:solidFill>
              </a:rPr>
              <a:t>Конвенції</a:t>
            </a:r>
            <a:r>
              <a:rPr lang="ru-RU" dirty="0">
                <a:solidFill>
                  <a:srgbClr val="FF0000"/>
                </a:solidFill>
              </a:rPr>
              <a:t> про </a:t>
            </a:r>
            <a:r>
              <a:rPr lang="ru-RU" dirty="0" err="1">
                <a:solidFill>
                  <a:srgbClr val="FF0000"/>
                </a:solidFill>
              </a:rPr>
              <a:t>захист</a:t>
            </a:r>
            <a:r>
              <a:rPr lang="ru-RU" dirty="0">
                <a:solidFill>
                  <a:srgbClr val="FF0000"/>
                </a:solidFill>
              </a:rPr>
              <a:t> прав </a:t>
            </a:r>
            <a:r>
              <a:rPr lang="ru-RU" dirty="0" err="1">
                <a:solidFill>
                  <a:srgbClr val="FF0000"/>
                </a:solidFill>
              </a:rPr>
              <a:t>людини</a:t>
            </a:r>
            <a:r>
              <a:rPr lang="ru-RU" dirty="0">
                <a:solidFill>
                  <a:srgbClr val="FF0000"/>
                </a:solidFill>
              </a:rPr>
              <a:t> і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FF0000"/>
                </a:solidFill>
              </a:rPr>
              <a:t>основоположних</a:t>
            </a:r>
            <a:r>
              <a:rPr lang="ru-RU" dirty="0">
                <a:solidFill>
                  <a:srgbClr val="FF0000"/>
                </a:solidFill>
              </a:rPr>
              <a:t> свобод.</a:t>
            </a:r>
          </a:p>
        </p:txBody>
      </p:sp>
    </p:spTree>
    <p:extLst>
      <p:ext uri="{BB962C8B-B14F-4D97-AF65-F5344CB8AC3E}">
        <p14:creationId xmlns:p14="http://schemas.microsoft.com/office/powerpoint/2010/main" val="35136854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</a:rPr>
              <a:t>Етичні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принципи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Етичні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принципи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також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відіграють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велику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роль у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формуванні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"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картини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дня",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яка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відображається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на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сайті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Редакція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не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підтримує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будь-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які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форми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пропаганди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насильства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дискримінації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У тому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числі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не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допускаються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до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публікації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образливі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ксенофобські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расистські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гомофобні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наклепницькі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або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будь-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які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інші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види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думок,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спрямовані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проти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честі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і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гідності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людини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, а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також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недоторканності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приватного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життя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Як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зазначають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в "РБК-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Україна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",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порушники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цього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принципу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серед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співробітників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редакції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притягаються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до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дисциплінарної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відповідальності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, аж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до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припинення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співпраці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Обов'язок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виправити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завдану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шкоду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потерпілій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від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таких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дій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особі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покладається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порушника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0367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8703" y="42411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</a:rPr>
              <a:t>Засади </a:t>
            </a:r>
            <a:r>
              <a:rPr lang="ru-RU" sz="3600" b="1" dirty="0" err="1">
                <a:solidFill>
                  <a:srgbClr val="002060"/>
                </a:solidFill>
              </a:rPr>
              <a:t>редакційної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політики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інформаційного</a:t>
            </a:r>
            <a:r>
              <a:rPr lang="ru-RU" sz="3600" b="1" dirty="0">
                <a:solidFill>
                  <a:srgbClr val="002060"/>
                </a:solidFill>
              </a:rPr>
              <a:t> агентства "РБК-</a:t>
            </a:r>
            <a:r>
              <a:rPr lang="ru-RU" sz="3600" b="1" dirty="0" err="1">
                <a:solidFill>
                  <a:srgbClr val="002060"/>
                </a:solidFill>
              </a:rPr>
              <a:t>Україна</a:t>
            </a:r>
            <a:r>
              <a:rPr lang="ru-RU" sz="3600" b="1" dirty="0">
                <a:solidFill>
                  <a:srgbClr val="002060"/>
                </a:solidFill>
              </a:rPr>
              <a:t>".</a:t>
            </a:r>
            <a:br>
              <a:rPr lang="ru-RU" sz="3600" b="1" dirty="0">
                <a:solidFill>
                  <a:srgbClr val="002060"/>
                </a:solidFill>
              </a:rPr>
            </a:br>
            <a:r>
              <a:rPr lang="ru-RU" sz="3600" b="1" dirty="0">
                <a:solidFill>
                  <a:srgbClr val="7030A0"/>
                </a:solidFill>
              </a:rPr>
              <a:t>Структура онлайн-</a:t>
            </a:r>
            <a:r>
              <a:rPr lang="ru-RU" sz="3600" b="1" dirty="0" err="1">
                <a:solidFill>
                  <a:srgbClr val="7030A0"/>
                </a:solidFill>
              </a:rPr>
              <a:t>видання</a:t>
            </a:r>
            <a:endParaRPr lang="ru-RU" sz="3600" dirty="0">
              <a:solidFill>
                <a:srgbClr val="7030A0"/>
              </a:solidFill>
            </a:endParaRPr>
          </a:p>
        </p:txBody>
      </p:sp>
      <p:pic>
        <p:nvPicPr>
          <p:cNvPr id="1026" name="Picture 2" descr="РБК-Україна» запускає проєкт про подорожі та відпочинок - Детектор медіа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568" y="2048668"/>
            <a:ext cx="9011263" cy="441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10773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Перевірка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фактів</a:t>
            </a:r>
            <a:r>
              <a:rPr lang="ru-RU" b="1" dirty="0" smtClean="0">
                <a:solidFill>
                  <a:schemeClr val="bg1"/>
                </a:solidFill>
              </a:rPr>
              <a:t> і </a:t>
            </a:r>
            <a:r>
              <a:rPr lang="ru-RU" b="1" dirty="0" err="1" smtClean="0">
                <a:solidFill>
                  <a:schemeClr val="bg1"/>
                </a:solidFill>
              </a:rPr>
              <a:t>джерел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Перевірка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фактів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джерел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– принцип, на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якому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формується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репутація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будь-</a:t>
            </a:r>
          </a:p>
          <a:p>
            <a:pPr marL="0" indent="0">
              <a:buNone/>
            </a:pP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якого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засобу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масової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інформації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Видання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публікує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правдиву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інформацію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в тих рамках,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наскільки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це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може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бути</a:t>
            </a:r>
          </a:p>
          <a:p>
            <a:pPr marL="0" indent="0">
              <a:buNone/>
            </a:pP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встановлено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Перевірка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фактів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, а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також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неупереджена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та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об'єктивна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їх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подача -</a:t>
            </a:r>
          </a:p>
          <a:p>
            <a:pPr marL="0" indent="0">
              <a:buNone/>
            </a:pP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це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прямий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обов'язок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журналістів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редакторів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"РБК-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Україна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".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Явне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розділення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фактів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і думок є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основоположним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принципом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нашої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роботи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При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аналізі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фактів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встановлення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їх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достовірності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співробітники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видання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використовують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максимум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доступних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інструментів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джерел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Матеріал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перед</a:t>
            </a:r>
          </a:p>
          <a:p>
            <a:pPr marL="0" indent="0">
              <a:buNone/>
            </a:pP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публікацією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проходить три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ступені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верифікації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щоб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уникнути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фактологічних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,</a:t>
            </a:r>
          </a:p>
          <a:p>
            <a:pPr marL="0" indent="0">
              <a:buNone/>
            </a:pP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граматичних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стилістичних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та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інших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75000"/>
                  </a:schemeClr>
                </a:solidFill>
              </a:rPr>
              <a:t>помилок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25575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>Редакційна політика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err="1">
                <a:solidFill>
                  <a:srgbClr val="C00000"/>
                </a:solidFill>
              </a:rPr>
              <a:t>Виправлення</a:t>
            </a:r>
            <a:r>
              <a:rPr lang="ru-RU" b="1" dirty="0">
                <a:solidFill>
                  <a:srgbClr val="C00000"/>
                </a:solidFill>
              </a:rPr>
              <a:t> та </a:t>
            </a:r>
            <a:r>
              <a:rPr lang="ru-RU" b="1" dirty="0" err="1">
                <a:solidFill>
                  <a:srgbClr val="C00000"/>
                </a:solidFill>
              </a:rPr>
              <a:t>зміни</a:t>
            </a:r>
            <a:endParaRPr lang="ru-RU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dirty="0" err="1">
                <a:solidFill>
                  <a:srgbClr val="002060"/>
                </a:solidFill>
              </a:rPr>
              <a:t>Редакція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вкрай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уважно</a:t>
            </a:r>
            <a:r>
              <a:rPr lang="ru-RU" dirty="0">
                <a:solidFill>
                  <a:srgbClr val="002060"/>
                </a:solidFill>
              </a:rPr>
              <a:t> ставиться до </a:t>
            </a:r>
            <a:r>
              <a:rPr lang="ru-RU" dirty="0" err="1">
                <a:solidFill>
                  <a:srgbClr val="002060"/>
                </a:solidFill>
              </a:rPr>
              <a:t>питання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виправлення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недостовірної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інформації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та </a:t>
            </a:r>
            <a:r>
              <a:rPr lang="ru-RU" dirty="0" err="1">
                <a:solidFill>
                  <a:srgbClr val="002060"/>
                </a:solidFill>
              </a:rPr>
              <a:t>можливості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всіх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зацікавлених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сторін</a:t>
            </a:r>
            <a:r>
              <a:rPr lang="ru-RU" dirty="0">
                <a:solidFill>
                  <a:srgbClr val="002060"/>
                </a:solidFill>
              </a:rPr>
              <a:t> подати свою </a:t>
            </a:r>
            <a:r>
              <a:rPr lang="ru-RU" dirty="0" err="1">
                <a:solidFill>
                  <a:srgbClr val="002060"/>
                </a:solidFill>
              </a:rPr>
              <a:t>позицію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smtClean="0">
                <a:solidFill>
                  <a:srgbClr val="002060"/>
                </a:solidFill>
              </a:rPr>
              <a:t>в рамках </a:t>
            </a:r>
            <a:r>
              <a:rPr lang="ru-RU" dirty="0" err="1">
                <a:solidFill>
                  <a:srgbClr val="002060"/>
                </a:solidFill>
              </a:rPr>
              <a:t>загальноприйнятих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світових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журналістських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стандартів</a:t>
            </a:r>
            <a:r>
              <a:rPr lang="ru-RU" dirty="0">
                <a:solidFill>
                  <a:srgbClr val="002060"/>
                </a:solidFill>
              </a:rPr>
              <a:t>. </a:t>
            </a:r>
            <a:r>
              <a:rPr lang="ru-RU" dirty="0" err="1">
                <a:solidFill>
                  <a:srgbClr val="002060"/>
                </a:solidFill>
              </a:rPr>
              <a:t>Виправлення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і </a:t>
            </a:r>
            <a:r>
              <a:rPr lang="ru-RU" dirty="0" err="1" smtClean="0">
                <a:solidFill>
                  <a:srgbClr val="002060"/>
                </a:solidFill>
              </a:rPr>
              <a:t>доповнення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матеріалу</a:t>
            </a:r>
            <a:r>
              <a:rPr lang="ru-RU" dirty="0">
                <a:solidFill>
                  <a:srgbClr val="002060"/>
                </a:solidFill>
              </a:rPr>
              <a:t> є </a:t>
            </a:r>
            <a:r>
              <a:rPr lang="ru-RU" dirty="0" err="1">
                <a:solidFill>
                  <a:srgbClr val="002060"/>
                </a:solidFill>
              </a:rPr>
              <a:t>обов'язком</a:t>
            </a:r>
            <a:r>
              <a:rPr lang="ru-RU" dirty="0">
                <a:solidFill>
                  <a:srgbClr val="002060"/>
                </a:solidFill>
              </a:rPr>
              <a:t> автора і </a:t>
            </a:r>
            <a:r>
              <a:rPr lang="ru-RU" dirty="0" err="1">
                <a:solidFill>
                  <a:srgbClr val="002060"/>
                </a:solidFill>
              </a:rPr>
              <a:t>його</a:t>
            </a:r>
            <a:r>
              <a:rPr lang="ru-RU" dirty="0">
                <a:solidFill>
                  <a:srgbClr val="002060"/>
                </a:solidFill>
              </a:rPr>
              <a:t> редактора, </a:t>
            </a:r>
            <a:r>
              <a:rPr lang="ru-RU" dirty="0" err="1">
                <a:solidFill>
                  <a:srgbClr val="002060"/>
                </a:solidFill>
              </a:rPr>
              <a:t>якщо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об'єктивно</a:t>
            </a: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доведено </a:t>
            </a:r>
            <a:r>
              <a:rPr lang="ru-RU" dirty="0" err="1">
                <a:solidFill>
                  <a:srgbClr val="002060"/>
                </a:solidFill>
              </a:rPr>
              <a:t>необхідність</a:t>
            </a:r>
            <a:r>
              <a:rPr lang="ru-RU" dirty="0">
                <a:solidFill>
                  <a:srgbClr val="002060"/>
                </a:solidFill>
              </a:rPr>
              <a:t> такого </a:t>
            </a:r>
            <a:r>
              <a:rPr lang="ru-RU" dirty="0" err="1">
                <a:solidFill>
                  <a:srgbClr val="002060"/>
                </a:solidFill>
              </a:rPr>
              <a:t>втручання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err="1" smtClean="0">
                <a:solidFill>
                  <a:srgbClr val="C00000"/>
                </a:solidFill>
              </a:rPr>
              <a:t>Експертність</a:t>
            </a:r>
            <a:endParaRPr lang="ru-RU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dirty="0" err="1" smtClean="0">
                <a:solidFill>
                  <a:srgbClr val="002060"/>
                </a:solidFill>
              </a:rPr>
              <a:t>Видання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прагне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надати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всі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можливі</a:t>
            </a:r>
            <a:r>
              <a:rPr lang="ru-RU" dirty="0" smtClean="0">
                <a:solidFill>
                  <a:srgbClr val="002060"/>
                </a:solidFill>
              </a:rPr>
              <a:t> погляди на </a:t>
            </a:r>
            <a:r>
              <a:rPr lang="ru-RU" dirty="0" err="1" smtClean="0">
                <a:solidFill>
                  <a:srgbClr val="002060"/>
                </a:solidFill>
              </a:rPr>
              <a:t>події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проблеми</a:t>
            </a:r>
            <a:r>
              <a:rPr lang="ru-RU" dirty="0" smtClean="0">
                <a:solidFill>
                  <a:srgbClr val="002060"/>
                </a:solidFill>
              </a:rPr>
              <a:t> та </a:t>
            </a:r>
            <a:r>
              <a:rPr lang="ru-RU" dirty="0" err="1" smtClean="0">
                <a:solidFill>
                  <a:srgbClr val="002060"/>
                </a:solidFill>
              </a:rPr>
              <a:t>процеси</a:t>
            </a:r>
            <a:r>
              <a:rPr lang="ru-RU" dirty="0" smtClean="0">
                <a:solidFill>
                  <a:srgbClr val="002060"/>
                </a:solidFill>
              </a:rPr>
              <a:t>, тому, </a:t>
            </a:r>
            <a:r>
              <a:rPr lang="ru-RU" dirty="0" err="1" smtClean="0">
                <a:solidFill>
                  <a:srgbClr val="002060"/>
                </a:solidFill>
              </a:rPr>
              <a:t>крім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штатних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співробітників</a:t>
            </a:r>
            <a:r>
              <a:rPr lang="ru-RU" dirty="0" smtClean="0">
                <a:solidFill>
                  <a:srgbClr val="002060"/>
                </a:solidFill>
              </a:rPr>
              <a:t> з </a:t>
            </a:r>
            <a:r>
              <a:rPr lang="ru-RU" dirty="0" err="1" smtClean="0">
                <a:solidFill>
                  <a:srgbClr val="002060"/>
                </a:solidFill>
              </a:rPr>
              <a:t>позначеною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спеціалізацією</a:t>
            </a:r>
            <a:r>
              <a:rPr lang="ru-RU" dirty="0" smtClean="0">
                <a:solidFill>
                  <a:srgbClr val="002060"/>
                </a:solidFill>
              </a:rPr>
              <a:t>, до </a:t>
            </a:r>
            <a:r>
              <a:rPr lang="ru-RU" dirty="0" err="1" smtClean="0">
                <a:solidFill>
                  <a:srgbClr val="002060"/>
                </a:solidFill>
              </a:rPr>
              <a:t>роботи</a:t>
            </a:r>
            <a:r>
              <a:rPr lang="ru-RU" dirty="0" smtClean="0">
                <a:solidFill>
                  <a:srgbClr val="002060"/>
                </a:solidFill>
              </a:rPr>
              <a:t> над контентом </a:t>
            </a:r>
            <a:r>
              <a:rPr lang="ru-RU" dirty="0" err="1" smtClean="0">
                <a:solidFill>
                  <a:srgbClr val="002060"/>
                </a:solidFill>
              </a:rPr>
              <a:t>залучаються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експерти</a:t>
            </a:r>
            <a:r>
              <a:rPr lang="ru-RU" dirty="0" smtClean="0">
                <a:solidFill>
                  <a:srgbClr val="002060"/>
                </a:solidFill>
              </a:rPr>
              <a:t> в </a:t>
            </a:r>
            <a:r>
              <a:rPr lang="ru-RU" dirty="0" err="1" smtClean="0">
                <a:solidFill>
                  <a:srgbClr val="002060"/>
                </a:solidFill>
              </a:rPr>
              <a:t>своїх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галузях</a:t>
            </a:r>
            <a:r>
              <a:rPr lang="ru-RU" dirty="0" smtClean="0">
                <a:solidFill>
                  <a:srgbClr val="002060"/>
                </a:solidFill>
              </a:rPr>
              <a:t> і </a:t>
            </a:r>
            <a:r>
              <a:rPr lang="ru-RU" dirty="0" err="1" smtClean="0">
                <a:solidFill>
                  <a:srgbClr val="002060"/>
                </a:solidFill>
              </a:rPr>
              <a:t>лідери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громадської</a:t>
            </a:r>
            <a:r>
              <a:rPr lang="ru-RU" dirty="0" smtClean="0">
                <a:solidFill>
                  <a:srgbClr val="002060"/>
                </a:solidFill>
              </a:rPr>
              <a:t> думки.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28103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>Редакційна політика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err="1" smtClean="0">
                <a:solidFill>
                  <a:srgbClr val="C00000"/>
                </a:solidFill>
              </a:rPr>
              <a:t>Анонімні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джерела</a:t>
            </a:r>
            <a:endParaRPr lang="ru-RU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>
                <a:solidFill>
                  <a:srgbClr val="002060"/>
                </a:solidFill>
              </a:rPr>
              <a:t>Журналісти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"РБК-</a:t>
            </a:r>
            <a:r>
              <a:rPr lang="ru-RU" dirty="0" err="1">
                <a:solidFill>
                  <a:srgbClr val="002060"/>
                </a:solidFill>
              </a:rPr>
              <a:t>Україна</a:t>
            </a:r>
            <a:r>
              <a:rPr lang="ru-RU" dirty="0">
                <a:solidFill>
                  <a:srgbClr val="002060"/>
                </a:solidFill>
              </a:rPr>
              <a:t>" </a:t>
            </a:r>
            <a:r>
              <a:rPr lang="ru-RU" dirty="0" err="1">
                <a:solidFill>
                  <a:srgbClr val="002060"/>
                </a:solidFill>
              </a:rPr>
              <a:t>зобов'язані</a:t>
            </a:r>
            <a:r>
              <a:rPr lang="ru-RU" dirty="0">
                <a:solidFill>
                  <a:srgbClr val="002060"/>
                </a:solidFill>
              </a:rPr>
              <a:t> не </a:t>
            </a:r>
            <a:r>
              <a:rPr lang="ru-RU" dirty="0" err="1">
                <a:solidFill>
                  <a:srgbClr val="002060"/>
                </a:solidFill>
              </a:rPr>
              <a:t>розкривати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джерела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отримання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інформації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якщо</a:t>
            </a:r>
            <a:r>
              <a:rPr lang="ru-RU" dirty="0">
                <a:solidFill>
                  <a:srgbClr val="002060"/>
                </a:solidFill>
              </a:rPr>
              <a:t> вони </a:t>
            </a:r>
            <a:r>
              <a:rPr lang="ru-RU" dirty="0" err="1">
                <a:solidFill>
                  <a:srgbClr val="002060"/>
                </a:solidFill>
              </a:rPr>
              <a:t>наполягли</a:t>
            </a:r>
            <a:r>
              <a:rPr lang="ru-RU" dirty="0">
                <a:solidFill>
                  <a:srgbClr val="002060"/>
                </a:solidFill>
              </a:rPr>
              <a:t> на </a:t>
            </a:r>
            <a:r>
              <a:rPr lang="ru-RU" dirty="0" err="1">
                <a:solidFill>
                  <a:srgbClr val="002060"/>
                </a:solidFill>
              </a:rPr>
              <a:t>конфіденційності</a:t>
            </a:r>
            <a:r>
              <a:rPr lang="ru-RU" dirty="0">
                <a:solidFill>
                  <a:srgbClr val="002060"/>
                </a:solidFill>
              </a:rPr>
              <a:t>. </a:t>
            </a:r>
            <a:r>
              <a:rPr lang="ru-RU" dirty="0" err="1">
                <a:solidFill>
                  <a:srgbClr val="002060"/>
                </a:solidFill>
              </a:rPr>
              <a:t>Безпосередній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керівник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має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право </a:t>
            </a:r>
            <a:r>
              <a:rPr lang="ru-RU" dirty="0" err="1">
                <a:solidFill>
                  <a:srgbClr val="002060"/>
                </a:solidFill>
              </a:rPr>
              <a:t>дізнатися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ім'я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джерела</a:t>
            </a:r>
            <a:r>
              <a:rPr lang="ru-RU" dirty="0">
                <a:solidFill>
                  <a:srgbClr val="002060"/>
                </a:solidFill>
              </a:rPr>
              <a:t> в </a:t>
            </a:r>
            <a:r>
              <a:rPr lang="ru-RU" dirty="0" err="1">
                <a:solidFill>
                  <a:srgbClr val="002060"/>
                </a:solidFill>
              </a:rPr>
              <a:t>разі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крайньої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необхідності</a:t>
            </a:r>
            <a:r>
              <a:rPr lang="ru-RU" dirty="0">
                <a:solidFill>
                  <a:srgbClr val="002060"/>
                </a:solidFill>
              </a:rPr>
              <a:t>, але за </a:t>
            </a:r>
            <a:r>
              <a:rPr lang="ru-RU" dirty="0" err="1" smtClean="0">
                <a:solidFill>
                  <a:srgbClr val="002060"/>
                </a:solidFill>
              </a:rPr>
              <a:t>умови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збереження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цієї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інформації</a:t>
            </a:r>
            <a:r>
              <a:rPr lang="ru-RU" dirty="0">
                <a:solidFill>
                  <a:srgbClr val="002060"/>
                </a:solidFill>
              </a:rPr>
              <a:t> в </a:t>
            </a:r>
            <a:r>
              <a:rPr lang="ru-RU" dirty="0" err="1">
                <a:solidFill>
                  <a:srgbClr val="002060"/>
                </a:solidFill>
              </a:rPr>
              <a:t>таємниці</a:t>
            </a:r>
            <a:r>
              <a:rPr lang="ru-RU" dirty="0">
                <a:solidFill>
                  <a:srgbClr val="002060"/>
                </a:solidFill>
              </a:rPr>
              <a:t>. </a:t>
            </a:r>
            <a:r>
              <a:rPr lang="ru-RU" dirty="0" err="1">
                <a:solidFill>
                  <a:srgbClr val="002060"/>
                </a:solidFill>
              </a:rPr>
              <a:t>Окреслені</a:t>
            </a:r>
            <a:r>
              <a:rPr lang="ru-RU" dirty="0">
                <a:solidFill>
                  <a:srgbClr val="002060"/>
                </a:solidFill>
              </a:rPr>
              <a:t> права і </a:t>
            </a:r>
            <a:r>
              <a:rPr lang="ru-RU" dirty="0" err="1" smtClean="0">
                <a:solidFill>
                  <a:srgbClr val="002060"/>
                </a:solidFill>
              </a:rPr>
              <a:t>обов'язки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неодноразово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закріплені</a:t>
            </a:r>
            <a:r>
              <a:rPr lang="ru-RU" dirty="0">
                <a:solidFill>
                  <a:srgbClr val="002060"/>
                </a:solidFill>
              </a:rPr>
              <a:t> в </a:t>
            </a:r>
            <a:r>
              <a:rPr lang="ru-RU" dirty="0" err="1">
                <a:solidFill>
                  <a:srgbClr val="002060"/>
                </a:solidFill>
              </a:rPr>
              <a:t>рішеннях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Європейського</a:t>
            </a:r>
            <a:r>
              <a:rPr lang="ru-RU" dirty="0">
                <a:solidFill>
                  <a:srgbClr val="002060"/>
                </a:solidFill>
              </a:rPr>
              <a:t> суду з прав </a:t>
            </a:r>
            <a:r>
              <a:rPr lang="ru-RU" dirty="0" err="1">
                <a:solidFill>
                  <a:srgbClr val="002060"/>
                </a:solidFill>
              </a:rPr>
              <a:t>людини</a:t>
            </a: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(ЄСПЛ</a:t>
            </a:r>
            <a:r>
              <a:rPr lang="ru-RU" dirty="0" smtClean="0">
                <a:solidFill>
                  <a:srgbClr val="002060"/>
                </a:solidFill>
              </a:rPr>
              <a:t>).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В "РБК-</a:t>
            </a:r>
            <a:r>
              <a:rPr lang="ru-RU" dirty="0" err="1" smtClean="0">
                <a:solidFill>
                  <a:srgbClr val="002060"/>
                </a:solidFill>
              </a:rPr>
              <a:t>Україна</a:t>
            </a:r>
            <a:r>
              <a:rPr lang="ru-RU" dirty="0" smtClean="0">
                <a:solidFill>
                  <a:srgbClr val="002060"/>
                </a:solidFill>
              </a:rPr>
              <a:t>" </a:t>
            </a:r>
            <a:r>
              <a:rPr lang="ru-RU" dirty="0" err="1" smtClean="0">
                <a:solidFill>
                  <a:srgbClr val="002060"/>
                </a:solidFill>
              </a:rPr>
              <a:t>наполягають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вони </a:t>
            </a:r>
            <a:r>
              <a:rPr lang="ru-RU" dirty="0" err="1" smtClean="0">
                <a:solidFill>
                  <a:srgbClr val="002060"/>
                </a:solidFill>
              </a:rPr>
              <a:t>прагнуть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вибудовувати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довгострокові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відносини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своїми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джерелами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підвищує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довіру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читачів</a:t>
            </a:r>
            <a:r>
              <a:rPr lang="ru-RU" dirty="0" smtClean="0">
                <a:solidFill>
                  <a:srgbClr val="002060"/>
                </a:solidFill>
              </a:rPr>
              <a:t> до </a:t>
            </a:r>
            <a:r>
              <a:rPr lang="ru-RU" dirty="0" err="1" smtClean="0">
                <a:solidFill>
                  <a:srgbClr val="002060"/>
                </a:solidFill>
              </a:rPr>
              <a:t>інформації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публікується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виданням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навіть</a:t>
            </a:r>
            <a:r>
              <a:rPr lang="ru-RU" dirty="0" smtClean="0">
                <a:solidFill>
                  <a:srgbClr val="002060"/>
                </a:solidFill>
              </a:rPr>
              <a:t> на </a:t>
            </a:r>
            <a:r>
              <a:rPr lang="ru-RU" dirty="0" err="1" smtClean="0">
                <a:solidFill>
                  <a:srgbClr val="002060"/>
                </a:solidFill>
              </a:rPr>
              <a:t>умовах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анонімності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співрозмовників</a:t>
            </a:r>
            <a:r>
              <a:rPr lang="ru-RU" dirty="0" smtClean="0">
                <a:solidFill>
                  <a:srgbClr val="002060"/>
                </a:solidFill>
              </a:rPr>
              <a:t>. При </a:t>
            </a:r>
            <a:r>
              <a:rPr lang="ru-RU" dirty="0" err="1" smtClean="0">
                <a:solidFill>
                  <a:srgbClr val="002060"/>
                </a:solidFill>
              </a:rPr>
              <a:t>цьому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отримана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від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перевірених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джерел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резонансна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інформація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підлягає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обов'язковій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перевірці</a:t>
            </a:r>
            <a:r>
              <a:rPr lang="ru-RU" dirty="0" smtClean="0">
                <a:solidFill>
                  <a:srgbClr val="002060"/>
                </a:solidFill>
              </a:rPr>
              <a:t> в </a:t>
            </a:r>
            <a:r>
              <a:rPr lang="ru-RU" dirty="0" err="1" smtClean="0">
                <a:solidFill>
                  <a:srgbClr val="002060"/>
                </a:solidFill>
              </a:rPr>
              <a:t>інших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незалежних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джерел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Пріоритет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надається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джерелами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які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можуть</a:t>
            </a:r>
            <a:r>
              <a:rPr lang="ru-RU" dirty="0" smtClean="0">
                <a:solidFill>
                  <a:srgbClr val="002060"/>
                </a:solidFill>
              </a:rPr>
              <a:t> бути </a:t>
            </a:r>
            <a:r>
              <a:rPr lang="ru-RU" dirty="0" err="1" smtClean="0">
                <a:solidFill>
                  <a:srgbClr val="002060"/>
                </a:solidFill>
              </a:rPr>
              <a:t>ідентифіковані</a:t>
            </a:r>
            <a:r>
              <a:rPr lang="ru-RU" dirty="0" smtClean="0">
                <a:solidFill>
                  <a:srgbClr val="002060"/>
                </a:solidFill>
              </a:rPr>
              <a:t> для </a:t>
            </a:r>
            <a:r>
              <a:rPr lang="ru-RU" dirty="0" err="1" smtClean="0">
                <a:solidFill>
                  <a:srgbClr val="002060"/>
                </a:solidFill>
              </a:rPr>
              <a:t>читача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2831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>Редакційна політика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Корпоративна культура та </a:t>
            </a:r>
            <a:r>
              <a:rPr lang="ru-RU" b="1" dirty="0" err="1">
                <a:solidFill>
                  <a:srgbClr val="C00000"/>
                </a:solidFill>
              </a:rPr>
              <a:t>політика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видання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щодо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роботи</a:t>
            </a:r>
            <a:r>
              <a:rPr lang="ru-RU" b="1" dirty="0">
                <a:solidFill>
                  <a:srgbClr val="C00000"/>
                </a:solidFill>
              </a:rPr>
              <a:t> з </a:t>
            </a:r>
            <a:r>
              <a:rPr lang="ru-RU" b="1" dirty="0" err="1">
                <a:solidFill>
                  <a:srgbClr val="C00000"/>
                </a:solidFill>
              </a:rPr>
              <a:t>джерелами</a:t>
            </a:r>
            <a:endParaRPr lang="ru-RU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dirty="0" err="1">
                <a:solidFill>
                  <a:srgbClr val="002060"/>
                </a:solidFill>
              </a:rPr>
              <a:t>Співпраця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журналістів</a:t>
            </a:r>
            <a:r>
              <a:rPr lang="ru-RU" dirty="0">
                <a:solidFill>
                  <a:srgbClr val="002060"/>
                </a:solidFill>
              </a:rPr>
              <a:t> "РБК-</a:t>
            </a:r>
            <a:r>
              <a:rPr lang="ru-RU" dirty="0" err="1">
                <a:solidFill>
                  <a:srgbClr val="002060"/>
                </a:solidFill>
              </a:rPr>
              <a:t>Україна</a:t>
            </a:r>
            <a:r>
              <a:rPr lang="ru-RU" dirty="0">
                <a:solidFill>
                  <a:srgbClr val="002060"/>
                </a:solidFill>
              </a:rPr>
              <a:t>" з </a:t>
            </a:r>
            <a:r>
              <a:rPr lang="ru-RU" dirty="0" err="1">
                <a:solidFill>
                  <a:srgbClr val="002060"/>
                </a:solidFill>
              </a:rPr>
              <a:t>джерелами</a:t>
            </a:r>
            <a:r>
              <a:rPr lang="ru-RU" dirty="0">
                <a:solidFill>
                  <a:srgbClr val="002060"/>
                </a:solidFill>
              </a:rPr>
              <a:t> поза рамками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002060"/>
                </a:solidFill>
              </a:rPr>
              <a:t>журналістських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обов'язків</a:t>
            </a:r>
            <a:r>
              <a:rPr lang="ru-RU" dirty="0">
                <a:solidFill>
                  <a:srgbClr val="002060"/>
                </a:solidFill>
              </a:rPr>
              <a:t> не </a:t>
            </a:r>
            <a:r>
              <a:rPr lang="ru-RU" dirty="0" err="1">
                <a:solidFill>
                  <a:srgbClr val="002060"/>
                </a:solidFill>
              </a:rPr>
              <a:t>допускається</a:t>
            </a:r>
            <a:r>
              <a:rPr lang="ru-RU" dirty="0">
                <a:solidFill>
                  <a:srgbClr val="002060"/>
                </a:solidFill>
              </a:rPr>
              <a:t>. </a:t>
            </a:r>
            <a:r>
              <a:rPr lang="ru-RU" dirty="0" err="1">
                <a:solidFill>
                  <a:srgbClr val="002060"/>
                </a:solidFill>
              </a:rPr>
              <a:t>Робочі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контакти</a:t>
            </a:r>
            <a:r>
              <a:rPr lang="ru-RU" dirty="0">
                <a:solidFill>
                  <a:srgbClr val="002060"/>
                </a:solidFill>
              </a:rPr>
              <a:t> з будь-</a:t>
            </a:r>
            <a:r>
              <a:rPr lang="ru-RU" dirty="0" err="1">
                <a:solidFill>
                  <a:srgbClr val="002060"/>
                </a:solidFill>
              </a:rPr>
              <a:t>яким</a:t>
            </a: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 err="1">
                <a:solidFill>
                  <a:srgbClr val="002060"/>
                </a:solidFill>
              </a:rPr>
              <a:t>джерелом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інформації</a:t>
            </a:r>
            <a:r>
              <a:rPr lang="ru-RU" dirty="0">
                <a:solidFill>
                  <a:srgbClr val="002060"/>
                </a:solidFill>
              </a:rPr>
              <a:t> не </a:t>
            </a:r>
            <a:r>
              <a:rPr lang="ru-RU" dirty="0" err="1">
                <a:solidFill>
                  <a:srgbClr val="002060"/>
                </a:solidFill>
              </a:rPr>
              <a:t>можуть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використовуватися</a:t>
            </a:r>
            <a:r>
              <a:rPr lang="ru-RU" dirty="0">
                <a:solidFill>
                  <a:srgbClr val="002060"/>
                </a:solidFill>
              </a:rPr>
              <a:t> ним для </a:t>
            </a:r>
            <a:r>
              <a:rPr lang="ru-RU" dirty="0" err="1">
                <a:solidFill>
                  <a:srgbClr val="002060"/>
                </a:solidFill>
              </a:rPr>
              <a:t>просування</a:t>
            </a: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 err="1">
                <a:solidFill>
                  <a:srgbClr val="002060"/>
                </a:solidFill>
              </a:rPr>
              <a:t>власних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політичних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або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економічних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інтересів</a:t>
            </a:r>
            <a:r>
              <a:rPr lang="ru-RU" dirty="0">
                <a:solidFill>
                  <a:srgbClr val="002060"/>
                </a:solidFill>
              </a:rPr>
              <a:t> на </a:t>
            </a:r>
            <a:r>
              <a:rPr lang="ru-RU" dirty="0" err="1">
                <a:solidFill>
                  <a:srgbClr val="002060"/>
                </a:solidFill>
              </a:rPr>
              <a:t>майданчику</a:t>
            </a:r>
            <a:r>
              <a:rPr lang="ru-RU" dirty="0">
                <a:solidFill>
                  <a:srgbClr val="002060"/>
                </a:solidFill>
              </a:rPr>
              <a:t> "РБК-</a:t>
            </a:r>
            <a:r>
              <a:rPr lang="ru-RU" dirty="0" err="1">
                <a:solidFill>
                  <a:srgbClr val="002060"/>
                </a:solidFill>
              </a:rPr>
              <a:t>Україна</a:t>
            </a:r>
            <a:r>
              <a:rPr lang="ru-RU" dirty="0">
                <a:solidFill>
                  <a:srgbClr val="002060"/>
                </a:solidFill>
              </a:rPr>
              <a:t>".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002060"/>
                </a:solidFill>
              </a:rPr>
              <a:t>Обмін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отриманої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інформації</a:t>
            </a:r>
            <a:r>
              <a:rPr lang="ru-RU" dirty="0">
                <a:solidFill>
                  <a:srgbClr val="002060"/>
                </a:solidFill>
              </a:rPr>
              <a:t> на будь-</a:t>
            </a:r>
            <a:r>
              <a:rPr lang="ru-RU" dirty="0" err="1">
                <a:solidFill>
                  <a:srgbClr val="002060"/>
                </a:solidFill>
              </a:rPr>
              <a:t>які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преференції</a:t>
            </a:r>
            <a:r>
              <a:rPr lang="ru-RU" dirty="0">
                <a:solidFill>
                  <a:srgbClr val="002060"/>
                </a:solidFill>
              </a:rPr>
              <a:t> з боку </a:t>
            </a:r>
            <a:r>
              <a:rPr lang="ru-RU" dirty="0" err="1">
                <a:solidFill>
                  <a:srgbClr val="002060"/>
                </a:solidFill>
              </a:rPr>
              <a:t>редакції</a:t>
            </a:r>
            <a:r>
              <a:rPr lang="ru-RU" dirty="0">
                <a:solidFill>
                  <a:srgbClr val="002060"/>
                </a:solidFill>
              </a:rPr>
              <a:t> не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002060"/>
                </a:solidFill>
              </a:rPr>
              <a:t>допускається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002060"/>
                </a:solidFill>
              </a:rPr>
              <a:t>Редакція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інформаційного</a:t>
            </a:r>
            <a:r>
              <a:rPr lang="ru-RU" dirty="0">
                <a:solidFill>
                  <a:srgbClr val="002060"/>
                </a:solidFill>
              </a:rPr>
              <a:t> агентства "РБК-</a:t>
            </a:r>
            <a:r>
              <a:rPr lang="ru-RU" dirty="0" err="1">
                <a:solidFill>
                  <a:srgbClr val="002060"/>
                </a:solidFill>
              </a:rPr>
              <a:t>Україна</a:t>
            </a:r>
            <a:r>
              <a:rPr lang="ru-RU" dirty="0">
                <a:solidFill>
                  <a:srgbClr val="002060"/>
                </a:solidFill>
              </a:rPr>
              <a:t>" </a:t>
            </a:r>
            <a:r>
              <a:rPr lang="ru-RU" dirty="0" err="1">
                <a:solidFill>
                  <a:srgbClr val="002060"/>
                </a:solidFill>
              </a:rPr>
              <a:t>уникає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зобов'язань</a:t>
            </a:r>
            <a:r>
              <a:rPr lang="ru-RU" dirty="0">
                <a:solidFill>
                  <a:srgbClr val="002060"/>
                </a:solidFill>
              </a:rPr>
              <a:t> перед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002060"/>
                </a:solidFill>
              </a:rPr>
              <a:t>своїми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джерелами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інформації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які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можуть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поставити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під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сумнів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редакційну</a:t>
            </a: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 err="1">
                <a:solidFill>
                  <a:srgbClr val="002060"/>
                </a:solidFill>
              </a:rPr>
              <a:t>незалежність</a:t>
            </a:r>
            <a:r>
              <a:rPr lang="ru-RU" dirty="0">
                <a:solidFill>
                  <a:srgbClr val="002060"/>
                </a:solidFill>
              </a:rPr>
              <a:t> і </a:t>
            </a:r>
            <a:r>
              <a:rPr lang="ru-RU" dirty="0" err="1">
                <a:solidFill>
                  <a:srgbClr val="002060"/>
                </a:solidFill>
              </a:rPr>
              <a:t>творчу</a:t>
            </a:r>
            <a:r>
              <a:rPr lang="ru-RU" dirty="0">
                <a:solidFill>
                  <a:srgbClr val="002060"/>
                </a:solidFill>
              </a:rPr>
              <a:t> свободу.</a:t>
            </a:r>
          </a:p>
        </p:txBody>
      </p:sp>
    </p:spTree>
    <p:extLst>
      <p:ext uri="{BB962C8B-B14F-4D97-AF65-F5344CB8AC3E}">
        <p14:creationId xmlns:p14="http://schemas.microsoft.com/office/powerpoint/2010/main" val="40765292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>Редакційна політика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6245" y="2002606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err="1">
                <a:solidFill>
                  <a:srgbClr val="C00000"/>
                </a:solidFill>
              </a:rPr>
              <a:t>Політика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щодо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використання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соцмереж</a:t>
            </a:r>
            <a:endParaRPr lang="ru-RU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>
                <a:solidFill>
                  <a:srgbClr val="002060"/>
                </a:solidFill>
              </a:rPr>
              <a:t>Редакція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заохочує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активне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використання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її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співробітниками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соціальних</a:t>
            </a:r>
            <a:r>
              <a:rPr lang="ru-RU" dirty="0">
                <a:solidFill>
                  <a:srgbClr val="002060"/>
                </a:solidFill>
              </a:rPr>
              <a:t> мереж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для </a:t>
            </a:r>
            <a:r>
              <a:rPr lang="ru-RU" dirty="0" err="1">
                <a:solidFill>
                  <a:srgbClr val="002060"/>
                </a:solidFill>
              </a:rPr>
              <a:t>кращого</a:t>
            </a:r>
            <a:r>
              <a:rPr lang="ru-RU" dirty="0">
                <a:solidFill>
                  <a:srgbClr val="002060"/>
                </a:solidFill>
              </a:rPr>
              <a:t> контакту з </a:t>
            </a:r>
            <a:r>
              <a:rPr lang="ru-RU" dirty="0" err="1">
                <a:solidFill>
                  <a:srgbClr val="002060"/>
                </a:solidFill>
              </a:rPr>
              <a:t>аудиторією</a:t>
            </a:r>
            <a:r>
              <a:rPr lang="ru-RU" dirty="0">
                <a:solidFill>
                  <a:srgbClr val="002060"/>
                </a:solidFill>
              </a:rPr>
              <a:t>. На </a:t>
            </a:r>
            <a:r>
              <a:rPr lang="ru-RU" dirty="0" err="1">
                <a:solidFill>
                  <a:srgbClr val="002060"/>
                </a:solidFill>
              </a:rPr>
              <a:t>особистих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сторінках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співробітників</a:t>
            </a: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РБК-</a:t>
            </a:r>
            <a:r>
              <a:rPr lang="ru-RU" dirty="0" err="1">
                <a:solidFill>
                  <a:srgbClr val="002060"/>
                </a:solidFill>
              </a:rPr>
              <a:t>Україна</a:t>
            </a:r>
            <a:r>
              <a:rPr lang="ru-RU" dirty="0">
                <a:solidFill>
                  <a:srgbClr val="002060"/>
                </a:solidFill>
              </a:rPr>
              <a:t> представлена </a:t>
            </a:r>
            <a:r>
              <a:rPr lang="ru-RU" dirty="0" err="1">
                <a:solidFill>
                  <a:srgbClr val="002060"/>
                </a:solidFill>
              </a:rPr>
              <a:t>їх</a:t>
            </a:r>
            <a:r>
              <a:rPr lang="ru-RU" dirty="0">
                <a:solidFill>
                  <a:srgbClr val="002060"/>
                </a:solidFill>
              </a:rPr>
              <a:t> приватна думка про будь-</a:t>
            </a:r>
            <a:r>
              <a:rPr lang="ru-RU" dirty="0" err="1">
                <a:solidFill>
                  <a:srgbClr val="002060"/>
                </a:solidFill>
              </a:rPr>
              <a:t>які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процеси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що</a:t>
            </a: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 err="1">
                <a:solidFill>
                  <a:srgbClr val="002060"/>
                </a:solidFill>
              </a:rPr>
              <a:t>відбуваються</a:t>
            </a:r>
            <a:r>
              <a:rPr lang="ru-RU" dirty="0">
                <a:solidFill>
                  <a:srgbClr val="002060"/>
                </a:solidFill>
              </a:rPr>
              <a:t> в </a:t>
            </a:r>
            <a:r>
              <a:rPr lang="ru-RU" dirty="0" err="1">
                <a:solidFill>
                  <a:srgbClr val="002060"/>
                </a:solidFill>
              </a:rPr>
              <a:t>Україні</a:t>
            </a:r>
            <a:r>
              <a:rPr lang="ru-RU" dirty="0">
                <a:solidFill>
                  <a:srgbClr val="002060"/>
                </a:solidFill>
              </a:rPr>
              <a:t> та за кордоном.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У той же час, </a:t>
            </a:r>
            <a:r>
              <a:rPr lang="ru-RU" dirty="0" err="1">
                <a:solidFill>
                  <a:srgbClr val="002060"/>
                </a:solidFill>
              </a:rPr>
              <a:t>співробітники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видання</a:t>
            </a:r>
            <a:r>
              <a:rPr lang="ru-RU" dirty="0">
                <a:solidFill>
                  <a:srgbClr val="002060"/>
                </a:solidFill>
              </a:rPr>
              <a:t> не </a:t>
            </a:r>
            <a:r>
              <a:rPr lang="ru-RU" dirty="0" err="1">
                <a:solidFill>
                  <a:srgbClr val="002060"/>
                </a:solidFill>
              </a:rPr>
              <a:t>можуть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публікувати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інформацію</a:t>
            </a:r>
            <a:r>
              <a:rPr lang="ru-RU" dirty="0">
                <a:solidFill>
                  <a:srgbClr val="002060"/>
                </a:solidFill>
              </a:rPr>
              <a:t>, яка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002060"/>
                </a:solidFill>
              </a:rPr>
              <a:t>може</a:t>
            </a:r>
            <a:r>
              <a:rPr lang="ru-RU" dirty="0">
                <a:solidFill>
                  <a:srgbClr val="002060"/>
                </a:solidFill>
              </a:rPr>
              <a:t> бути </a:t>
            </a:r>
            <a:r>
              <a:rPr lang="ru-RU" dirty="0" err="1">
                <a:solidFill>
                  <a:srgbClr val="002060"/>
                </a:solidFill>
              </a:rPr>
              <a:t>розцінена</a:t>
            </a:r>
            <a:r>
              <a:rPr lang="ru-RU" dirty="0">
                <a:solidFill>
                  <a:srgbClr val="002060"/>
                </a:solidFill>
              </a:rPr>
              <a:t> як пряма </a:t>
            </a:r>
            <a:r>
              <a:rPr lang="ru-RU" dirty="0" err="1">
                <a:solidFill>
                  <a:srgbClr val="002060"/>
                </a:solidFill>
              </a:rPr>
              <a:t>підтримка</a:t>
            </a:r>
            <a:r>
              <a:rPr lang="ru-RU" dirty="0">
                <a:solidFill>
                  <a:srgbClr val="002060"/>
                </a:solidFill>
              </a:rPr>
              <a:t> тих </a:t>
            </a:r>
            <a:r>
              <a:rPr lang="ru-RU" dirty="0" err="1">
                <a:solidFill>
                  <a:srgbClr val="002060"/>
                </a:solidFill>
              </a:rPr>
              <a:t>чи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інших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політиків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чи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політичних</a:t>
            </a: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сил. </a:t>
            </a:r>
            <a:r>
              <a:rPr lang="ru-RU" dirty="0" err="1">
                <a:solidFill>
                  <a:srgbClr val="002060"/>
                </a:solidFill>
              </a:rPr>
              <a:t>Розпалювання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міжнаціональної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або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міжрелігійної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ворожнечі</a:t>
            </a:r>
            <a:r>
              <a:rPr lang="ru-RU" dirty="0">
                <a:solidFill>
                  <a:srgbClr val="002060"/>
                </a:solidFill>
              </a:rPr>
              <a:t>, пропаганда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002060"/>
                </a:solidFill>
              </a:rPr>
              <a:t>насильства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шовінізму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антисемітизму</a:t>
            </a:r>
            <a:r>
              <a:rPr lang="ru-RU" dirty="0">
                <a:solidFill>
                  <a:srgbClr val="002060"/>
                </a:solidFill>
              </a:rPr>
              <a:t>, будь-</a:t>
            </a:r>
            <a:r>
              <a:rPr lang="ru-RU" dirty="0" err="1">
                <a:solidFill>
                  <a:srgbClr val="002060"/>
                </a:solidFill>
              </a:rPr>
              <a:t>якої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форми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дискримінації</a:t>
            </a:r>
            <a:r>
              <a:rPr lang="ru-RU" dirty="0">
                <a:solidFill>
                  <a:srgbClr val="002060"/>
                </a:solidFill>
              </a:rPr>
              <a:t>, так само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як і </a:t>
            </a:r>
            <a:r>
              <a:rPr lang="ru-RU" dirty="0" err="1">
                <a:solidFill>
                  <a:srgbClr val="002060"/>
                </a:solidFill>
              </a:rPr>
              <a:t>виправдання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збройної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агресії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проти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України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неприпустимі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навіть</a:t>
            </a:r>
            <a:r>
              <a:rPr lang="ru-RU" dirty="0">
                <a:solidFill>
                  <a:srgbClr val="002060"/>
                </a:solidFill>
              </a:rPr>
              <a:t> на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002060"/>
                </a:solidFill>
              </a:rPr>
              <a:t>особистих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сторінках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співробітників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видання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3006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>Редакційна політика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err="1">
                <a:solidFill>
                  <a:srgbClr val="C00000"/>
                </a:solidFill>
              </a:rPr>
              <a:t>Політика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щодо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конфлікту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інтересів</a:t>
            </a:r>
            <a:endParaRPr lang="ru-RU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dirty="0" err="1">
                <a:solidFill>
                  <a:srgbClr val="002060"/>
                </a:solidFill>
              </a:rPr>
              <a:t>Видання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також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уникає</a:t>
            </a:r>
            <a:r>
              <a:rPr lang="ru-RU" dirty="0">
                <a:solidFill>
                  <a:srgbClr val="002060"/>
                </a:solidFill>
              </a:rPr>
              <a:t> будь-</a:t>
            </a:r>
            <a:r>
              <a:rPr lang="ru-RU" dirty="0" err="1">
                <a:solidFill>
                  <a:srgbClr val="002060"/>
                </a:solidFill>
              </a:rPr>
              <a:t>якого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конфлікту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інтересів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який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може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бути </a:t>
            </a:r>
            <a:r>
              <a:rPr lang="ru-RU" dirty="0" err="1" smtClean="0">
                <a:solidFill>
                  <a:srgbClr val="002060"/>
                </a:solidFill>
              </a:rPr>
              <a:t>викликаний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особистими</a:t>
            </a:r>
            <a:r>
              <a:rPr lang="ru-RU" dirty="0">
                <a:solidFill>
                  <a:srgbClr val="002060"/>
                </a:solidFill>
              </a:rPr>
              <a:t> причинами </a:t>
            </a:r>
            <a:r>
              <a:rPr lang="ru-RU" dirty="0" err="1">
                <a:solidFill>
                  <a:srgbClr val="002060"/>
                </a:solidFill>
              </a:rPr>
              <a:t>або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сімейними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обставинами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його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співробітників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 err="1">
                <a:solidFill>
                  <a:srgbClr val="002060"/>
                </a:solidFill>
              </a:rPr>
              <a:t>Політичні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економічні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релігійні</a:t>
            </a:r>
            <a:r>
              <a:rPr lang="ru-RU" dirty="0">
                <a:solidFill>
                  <a:srgbClr val="002060"/>
                </a:solidFill>
              </a:rPr>
              <a:t> та </a:t>
            </a:r>
            <a:r>
              <a:rPr lang="ru-RU" dirty="0" err="1">
                <a:solidFill>
                  <a:srgbClr val="002060"/>
                </a:solidFill>
              </a:rPr>
              <a:t>інші</a:t>
            </a:r>
            <a:r>
              <a:rPr lang="ru-RU" dirty="0">
                <a:solidFill>
                  <a:srgbClr val="002060"/>
                </a:solidFill>
              </a:rPr>
              <a:t> погляди </a:t>
            </a:r>
            <a:r>
              <a:rPr lang="ru-RU" dirty="0" err="1">
                <a:solidFill>
                  <a:srgbClr val="002060"/>
                </a:solidFill>
              </a:rPr>
              <a:t>співробітників</a:t>
            </a:r>
            <a:r>
              <a:rPr lang="ru-RU" dirty="0">
                <a:solidFill>
                  <a:srgbClr val="002060"/>
                </a:solidFill>
              </a:rPr>
              <a:t> РБК-</a:t>
            </a:r>
            <a:r>
              <a:rPr lang="ru-RU" dirty="0" err="1">
                <a:solidFill>
                  <a:srgbClr val="002060"/>
                </a:solidFill>
              </a:rPr>
              <a:t>Україна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не </a:t>
            </a:r>
            <a:r>
              <a:rPr lang="ru-RU" dirty="0" err="1" smtClean="0">
                <a:solidFill>
                  <a:srgbClr val="002060"/>
                </a:solidFill>
              </a:rPr>
              <a:t>впливають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на </a:t>
            </a:r>
            <a:r>
              <a:rPr lang="ru-RU" dirty="0" err="1">
                <a:solidFill>
                  <a:srgbClr val="002060"/>
                </a:solidFill>
              </a:rPr>
              <a:t>позицію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видання</a:t>
            </a:r>
            <a:r>
              <a:rPr lang="ru-RU" dirty="0">
                <a:solidFill>
                  <a:srgbClr val="002060"/>
                </a:solidFill>
              </a:rPr>
              <a:t>. </a:t>
            </a:r>
            <a:r>
              <a:rPr lang="ru-RU" dirty="0" err="1">
                <a:solidFill>
                  <a:srgbClr val="002060"/>
                </a:solidFill>
              </a:rPr>
              <a:t>Під</a:t>
            </a:r>
            <a:r>
              <a:rPr lang="ru-RU" dirty="0">
                <a:solidFill>
                  <a:srgbClr val="002060"/>
                </a:solidFill>
              </a:rPr>
              <a:t> час </a:t>
            </a:r>
            <a:r>
              <a:rPr lang="ru-RU" dirty="0" err="1">
                <a:solidFill>
                  <a:srgbClr val="002060"/>
                </a:solidFill>
              </a:rPr>
              <a:t>політичних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бізнесових</a:t>
            </a:r>
            <a:r>
              <a:rPr lang="ru-RU" dirty="0">
                <a:solidFill>
                  <a:srgbClr val="002060"/>
                </a:solidFill>
              </a:rPr>
              <a:t> та </a:t>
            </a:r>
            <a:r>
              <a:rPr lang="ru-RU" dirty="0" err="1" smtClean="0">
                <a:solidFill>
                  <a:srgbClr val="002060"/>
                </a:solidFill>
              </a:rPr>
              <a:t>соціальних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конфліктів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редакція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прагне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давати</a:t>
            </a:r>
            <a:r>
              <a:rPr lang="ru-RU" dirty="0">
                <a:solidFill>
                  <a:srgbClr val="002060"/>
                </a:solidFill>
              </a:rPr>
              <a:t> слово </a:t>
            </a:r>
            <a:r>
              <a:rPr lang="ru-RU" dirty="0" err="1">
                <a:solidFill>
                  <a:srgbClr val="002060"/>
                </a:solidFill>
              </a:rPr>
              <a:t>всім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їх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учасникам</a:t>
            </a:r>
            <a:r>
              <a:rPr lang="ru-RU" dirty="0">
                <a:solidFill>
                  <a:srgbClr val="002060"/>
                </a:solidFill>
              </a:rPr>
              <a:t>, на </a:t>
            </a:r>
            <a:r>
              <a:rPr lang="ru-RU" dirty="0" err="1">
                <a:solidFill>
                  <a:srgbClr val="002060"/>
                </a:solidFill>
              </a:rPr>
              <a:t>стаючи</a:t>
            </a:r>
            <a:r>
              <a:rPr lang="ru-RU" dirty="0">
                <a:solidFill>
                  <a:srgbClr val="002060"/>
                </a:solidFill>
              </a:rPr>
              <a:t> на </a:t>
            </a:r>
            <a:r>
              <a:rPr lang="ru-RU" dirty="0" err="1">
                <a:solidFill>
                  <a:srgbClr val="002060"/>
                </a:solidFill>
              </a:rPr>
              <a:t>чийсь</a:t>
            </a: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 err="1">
                <a:solidFill>
                  <a:srgbClr val="002060"/>
                </a:solidFill>
              </a:rPr>
              <a:t>бік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err="1">
                <a:solidFill>
                  <a:srgbClr val="C00000"/>
                </a:solidFill>
              </a:rPr>
              <a:t>Унікальність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матеріалу</a:t>
            </a:r>
            <a:endParaRPr lang="ru-RU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На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сайті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відсутні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посилання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інші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ЗМІ. За фактом кожного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інфоприводу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журналісти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шукають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першоджерело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, а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якщо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без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посилання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ніяк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не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обійтися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воно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обов’язково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доповнюється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власними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фото,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коментарем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безпосередніх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свідків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поясненнями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експертів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або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офіційних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осіб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Посилання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інші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ЗМІ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наявне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лише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матеріалах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про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світ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технології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, а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також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про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регіональні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новини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, де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за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першоджерело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беруть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місцеві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ЗМІ,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що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діють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території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, де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трапилась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подія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66327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"РБК-</a:t>
            </a:r>
            <a:r>
              <a:rPr lang="ru-RU" b="1" dirty="0" err="1">
                <a:solidFill>
                  <a:srgbClr val="FF0000"/>
                </a:solidFill>
              </a:rPr>
              <a:t>Україна</a:t>
            </a:r>
            <a:r>
              <a:rPr lang="ru-RU" b="1" dirty="0">
                <a:solidFill>
                  <a:srgbClr val="FF0000"/>
                </a:solidFill>
              </a:rPr>
              <a:t>" – </a:t>
            </a:r>
            <a:r>
              <a:rPr lang="ru-RU" b="1" dirty="0" err="1">
                <a:solidFill>
                  <a:srgbClr val="FF0000"/>
                </a:solidFill>
              </a:rPr>
              <a:t>одне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із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топових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інформаційних</a:t>
            </a:r>
            <a:r>
              <a:rPr lang="ru-RU" b="1" dirty="0">
                <a:solidFill>
                  <a:srgbClr val="FF0000"/>
                </a:solidFill>
              </a:rPr>
              <a:t> агентств </a:t>
            </a:r>
            <a:r>
              <a:rPr lang="ru-RU" b="1" dirty="0" err="1">
                <a:solidFill>
                  <a:srgbClr val="FF0000"/>
                </a:solidFill>
              </a:rPr>
              <a:t>нашої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країни</a:t>
            </a:r>
            <a:r>
              <a:rPr lang="ru-RU" b="1" dirty="0">
                <a:solidFill>
                  <a:srgbClr val="FF0000"/>
                </a:solidFill>
              </a:rPr>
              <a:t>.</a:t>
            </a:r>
          </a:p>
        </p:txBody>
      </p:sp>
      <p:pic>
        <p:nvPicPr>
          <p:cNvPr id="7170" name="Picture 2" descr="Новости - Последние новости Украины сегодня | РБК-Украина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769" y="1825625"/>
            <a:ext cx="6898462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5800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Агентство </a:t>
            </a:r>
            <a:r>
              <a:rPr lang="ru-RU" b="1" dirty="0">
                <a:solidFill>
                  <a:srgbClr val="002060"/>
                </a:solidFill>
              </a:rPr>
              <a:t>"РБК-</a:t>
            </a:r>
            <a:r>
              <a:rPr lang="ru-RU" b="1" dirty="0" err="1">
                <a:solidFill>
                  <a:srgbClr val="002060"/>
                </a:solidFill>
              </a:rPr>
              <a:t>Україна</a:t>
            </a:r>
            <a:r>
              <a:rPr lang="ru-RU" b="1" dirty="0" smtClean="0">
                <a:solidFill>
                  <a:srgbClr val="002060"/>
                </a:solidFill>
              </a:rPr>
              <a:t>"</a:t>
            </a:r>
            <a:r>
              <a:rPr lang="ru-RU" b="1" dirty="0">
                <a:solidFill>
                  <a:srgbClr val="002060"/>
                </a:solidFill>
              </a:rPr>
              <a:t/>
            </a:r>
            <a:br>
              <a:rPr lang="ru-RU" b="1" dirty="0">
                <a:solidFill>
                  <a:srgbClr val="00206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українське</a:t>
            </a:r>
            <a:r>
              <a:rPr lang="ru-RU" dirty="0" smtClean="0"/>
              <a:t> </a:t>
            </a:r>
            <a:r>
              <a:rPr lang="ru-RU" dirty="0" err="1"/>
              <a:t>інформаційне</a:t>
            </a:r>
            <a:r>
              <a:rPr lang="ru-RU" dirty="0"/>
              <a:t> </a:t>
            </a:r>
            <a:r>
              <a:rPr lang="ru-RU" dirty="0" smtClean="0"/>
              <a:t>агентство </a:t>
            </a:r>
            <a:r>
              <a:rPr lang="ru-RU" dirty="0" err="1" smtClean="0"/>
              <a:t>засноване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2006</a:t>
            </a:r>
            <a:r>
              <a:rPr lang="ru-RU" dirty="0"/>
              <a:t> </a:t>
            </a:r>
            <a:r>
              <a:rPr lang="ru-RU" dirty="0" err="1"/>
              <a:t>році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Від</a:t>
            </a:r>
            <a:r>
              <a:rPr lang="ru-RU" dirty="0"/>
              <a:t> самого початку </a:t>
            </a:r>
            <a:r>
              <a:rPr lang="ru-RU" dirty="0" err="1"/>
              <a:t>це</a:t>
            </a:r>
            <a:r>
              <a:rPr lang="ru-RU" dirty="0"/>
              <a:t> онлайн-ЗМІ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російського</a:t>
            </a:r>
            <a:r>
              <a:rPr lang="ru-RU" dirty="0"/>
              <a:t> </a:t>
            </a:r>
            <a:r>
              <a:rPr lang="ru-RU" dirty="0" err="1" smtClean="0"/>
              <a:t>медіахолдінгу</a:t>
            </a:r>
            <a:r>
              <a:rPr lang="ru-RU" dirty="0" smtClean="0"/>
              <a:t> РБК </a:t>
            </a:r>
            <a:r>
              <a:rPr lang="ru-RU" dirty="0"/>
              <a:t>(</a:t>
            </a:r>
            <a:r>
              <a:rPr lang="ru-RU" dirty="0" err="1"/>
              <a:t>скорочення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"</a:t>
            </a:r>
            <a:r>
              <a:rPr lang="ru-RU" dirty="0" err="1"/>
              <a:t>РосБізнесКонсалтинг</a:t>
            </a:r>
            <a:r>
              <a:rPr lang="ru-RU" dirty="0"/>
              <a:t>"), </a:t>
            </a:r>
            <a:r>
              <a:rPr lang="ru-RU" dirty="0" err="1"/>
              <a:t>однак</a:t>
            </a:r>
            <a:r>
              <a:rPr lang="ru-RU" dirty="0"/>
              <a:t> через </a:t>
            </a:r>
            <a:r>
              <a:rPr lang="ru-RU" dirty="0" err="1"/>
              <a:t>чотири</a:t>
            </a:r>
            <a:r>
              <a:rPr lang="ru-RU" dirty="0"/>
              <a:t> роки</a:t>
            </a:r>
          </a:p>
          <a:p>
            <a:pPr marL="0" indent="0">
              <a:buNone/>
            </a:pPr>
            <a:r>
              <a:rPr lang="ru-RU" dirty="0" err="1"/>
              <a:t>існування</a:t>
            </a:r>
            <a:r>
              <a:rPr lang="ru-RU" dirty="0"/>
              <a:t>, у </a:t>
            </a:r>
            <a:r>
              <a:rPr lang="ru-RU" dirty="0">
                <a:solidFill>
                  <a:srgbClr val="FF0000"/>
                </a:solidFill>
              </a:rPr>
              <a:t>2010</a:t>
            </a:r>
            <a:r>
              <a:rPr lang="ru-RU" dirty="0"/>
              <a:t> р., "РБК-</a:t>
            </a:r>
            <a:r>
              <a:rPr lang="ru-RU" dirty="0" err="1"/>
              <a:t>Україна</a:t>
            </a:r>
            <a:r>
              <a:rPr lang="ru-RU" dirty="0"/>
              <a:t>" </a:t>
            </a:r>
            <a:r>
              <a:rPr lang="ru-RU" dirty="0" err="1"/>
              <a:t>вийшло</a:t>
            </a:r>
            <a:r>
              <a:rPr lang="ru-RU" dirty="0"/>
              <a:t> з </a:t>
            </a:r>
            <a:r>
              <a:rPr lang="ru-RU" dirty="0" err="1"/>
              <a:t>його</a:t>
            </a:r>
            <a:r>
              <a:rPr lang="ru-RU" dirty="0"/>
              <a:t> складу</a:t>
            </a:r>
          </a:p>
        </p:txBody>
      </p:sp>
      <p:pic>
        <p:nvPicPr>
          <p:cNvPr id="2050" name="Picture 2" descr="РБК-Україна - YouTub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7331" y="1825625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5887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Агентство «РБК-</a:t>
            </a:r>
            <a:r>
              <a:rPr lang="ru-RU" b="1" dirty="0" err="1" smtClean="0">
                <a:solidFill>
                  <a:srgbClr val="002060"/>
                </a:solidFill>
              </a:rPr>
              <a:t>Україна</a:t>
            </a:r>
            <a:r>
              <a:rPr lang="ru-RU" b="1" dirty="0" smtClean="0">
                <a:solidFill>
                  <a:srgbClr val="002060"/>
                </a:solidFill>
              </a:rPr>
              <a:t>»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uk-UA" i="1" dirty="0" smtClean="0">
                <a:solidFill>
                  <a:srgbClr val="00B0F0"/>
                </a:solidFill>
              </a:rPr>
              <a:t>Власник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У 2015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видання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перейшло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керівництво</a:t>
            </a:r>
            <a:r>
              <a:rPr lang="ru-RU" dirty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медіабізнесмена</a:t>
            </a:r>
            <a:r>
              <a:rPr lang="ru-RU" dirty="0" smtClean="0"/>
              <a:t> </a:t>
            </a:r>
            <a:r>
              <a:rPr lang="ru-RU" b="1" dirty="0" err="1"/>
              <a:t>Йосипа</a:t>
            </a:r>
            <a:r>
              <a:rPr lang="ru-RU" b="1" dirty="0"/>
              <a:t> </a:t>
            </a:r>
            <a:r>
              <a:rPr lang="ru-RU" b="1" dirty="0" err="1"/>
              <a:t>Пінтуса</a:t>
            </a:r>
            <a:r>
              <a:rPr lang="ru-RU" b="1" dirty="0"/>
              <a:t>.</a:t>
            </a:r>
            <a:r>
              <a:rPr lang="ru-RU" dirty="0"/>
              <a:t> </a:t>
            </a:r>
            <a:r>
              <a:rPr lang="ru-RU" dirty="0" err="1"/>
              <a:t>Російське</a:t>
            </a:r>
            <a:r>
              <a:rPr lang="ru-RU" dirty="0"/>
              <a:t> РБК </a:t>
            </a:r>
            <a:r>
              <a:rPr lang="ru-RU" dirty="0" err="1"/>
              <a:t>намагалося</a:t>
            </a:r>
            <a:r>
              <a:rPr lang="ru-RU" dirty="0"/>
              <a:t> </a:t>
            </a:r>
            <a:r>
              <a:rPr lang="ru-RU" dirty="0" err="1"/>
              <a:t>оскаржити</a:t>
            </a:r>
            <a:r>
              <a:rPr lang="ru-RU" dirty="0"/>
              <a:t> </a:t>
            </a:r>
            <a:r>
              <a:rPr lang="ru-RU" dirty="0" smtClean="0"/>
              <a:t>свою </a:t>
            </a:r>
            <a:r>
              <a:rPr lang="ru-RU" dirty="0" err="1" smtClean="0"/>
              <a:t>втрату</a:t>
            </a:r>
            <a:r>
              <a:rPr lang="ru-RU" dirty="0"/>
              <a:t>, </a:t>
            </a:r>
            <a:r>
              <a:rPr lang="ru-RU" dirty="0" err="1"/>
              <a:t>однак</a:t>
            </a:r>
            <a:r>
              <a:rPr lang="ru-RU" dirty="0"/>
              <a:t> провалило справу у </a:t>
            </a:r>
            <a:r>
              <a:rPr lang="ru-RU" dirty="0" err="1"/>
              <a:t>суді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Таким чином, </a:t>
            </a:r>
            <a:r>
              <a:rPr lang="ru-RU" dirty="0">
                <a:solidFill>
                  <a:srgbClr val="FF0000"/>
                </a:solidFill>
              </a:rPr>
              <a:t>з </a:t>
            </a:r>
            <a:r>
              <a:rPr lang="ru-RU" dirty="0" err="1">
                <a:solidFill>
                  <a:srgbClr val="FF0000"/>
                </a:solidFill>
              </a:rPr>
              <a:t>квітня</a:t>
            </a:r>
            <a:r>
              <a:rPr lang="ru-RU" dirty="0">
                <a:solidFill>
                  <a:srgbClr val="FF0000"/>
                </a:solidFill>
              </a:rPr>
              <a:t> 2014 року </a:t>
            </a:r>
            <a:r>
              <a:rPr lang="ru-RU" dirty="0" err="1">
                <a:solidFill>
                  <a:srgbClr val="FF0000"/>
                </a:solidFill>
              </a:rPr>
              <a:t>інформаційне</a:t>
            </a:r>
            <a:r>
              <a:rPr lang="ru-RU" dirty="0">
                <a:solidFill>
                  <a:srgbClr val="FF0000"/>
                </a:solidFill>
              </a:rPr>
              <a:t> агентство "</a:t>
            </a:r>
            <a:r>
              <a:rPr lang="ru-RU" dirty="0" smtClean="0">
                <a:solidFill>
                  <a:srgbClr val="FF0000"/>
                </a:solidFill>
              </a:rPr>
              <a:t>РБК-</a:t>
            </a:r>
            <a:r>
              <a:rPr lang="ru-RU" dirty="0" err="1" smtClean="0">
                <a:solidFill>
                  <a:srgbClr val="FF0000"/>
                </a:solidFill>
              </a:rPr>
              <a:t>Україна</a:t>
            </a:r>
            <a:r>
              <a:rPr lang="ru-RU" dirty="0" smtClean="0">
                <a:solidFill>
                  <a:srgbClr val="FF0000"/>
                </a:solidFill>
              </a:rPr>
              <a:t>« </a:t>
            </a:r>
            <a:r>
              <a:rPr lang="ru-RU" dirty="0" err="1" smtClean="0">
                <a:solidFill>
                  <a:srgbClr val="FF0000"/>
                </a:solidFill>
              </a:rPr>
              <a:t>позиціонує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себе в </a:t>
            </a:r>
            <a:r>
              <a:rPr lang="ru-RU" dirty="0" err="1">
                <a:solidFill>
                  <a:srgbClr val="FF0000"/>
                </a:solidFill>
              </a:rPr>
              <a:t>медіапросторі</a:t>
            </a:r>
            <a:r>
              <a:rPr lang="ru-RU" dirty="0">
                <a:solidFill>
                  <a:srgbClr val="FF0000"/>
                </a:solidFill>
              </a:rPr>
              <a:t> як </a:t>
            </a:r>
            <a:r>
              <a:rPr lang="ru-RU" dirty="0" err="1">
                <a:solidFill>
                  <a:srgbClr val="FF0000"/>
                </a:solidFill>
              </a:rPr>
              <a:t>незалежна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компанія</a:t>
            </a:r>
            <a:r>
              <a:rPr lang="ru-RU" dirty="0">
                <a:solidFill>
                  <a:srgbClr val="FF0000"/>
                </a:solidFill>
              </a:rPr>
              <a:t>, яка не </a:t>
            </a:r>
            <a:r>
              <a:rPr lang="ru-RU" dirty="0" err="1">
                <a:solidFill>
                  <a:srgbClr val="FF0000"/>
                </a:solidFill>
              </a:rPr>
              <a:t>має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жодного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відношення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до </a:t>
            </a:r>
            <a:r>
              <a:rPr lang="ru-RU" dirty="0" err="1">
                <a:solidFill>
                  <a:srgbClr val="FF0000"/>
                </a:solidFill>
              </a:rPr>
              <a:t>російської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структури</a:t>
            </a:r>
            <a:r>
              <a:rPr lang="ru-RU" dirty="0">
                <a:solidFill>
                  <a:srgbClr val="FF0000"/>
                </a:solidFill>
              </a:rPr>
              <a:t>.</a:t>
            </a:r>
          </a:p>
        </p:txBody>
      </p:sp>
      <p:pic>
        <p:nvPicPr>
          <p:cNvPr id="3074" name="Picture 2" descr="https://www.rbc.ua/static/command/images/pintys_j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0297" y="1825625"/>
            <a:ext cx="477847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34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Агентство «РБК-</a:t>
            </a:r>
            <a:r>
              <a:rPr lang="ru-RU" b="1" dirty="0" err="1" smtClean="0">
                <a:solidFill>
                  <a:srgbClr val="002060"/>
                </a:solidFill>
              </a:rPr>
              <a:t>Україна</a:t>
            </a:r>
            <a:r>
              <a:rPr lang="ru-RU" b="1" dirty="0" smtClean="0">
                <a:solidFill>
                  <a:srgbClr val="002060"/>
                </a:solidFill>
              </a:rPr>
              <a:t>»</a:t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  <a:p>
            <a:endParaRPr lang="uk-UA" b="1" dirty="0"/>
          </a:p>
          <a:p>
            <a:endParaRPr lang="ru-RU" b="1" dirty="0" smtClean="0"/>
          </a:p>
          <a:p>
            <a:r>
              <a:rPr lang="ru-RU" b="1" dirty="0" smtClean="0"/>
              <a:t>Адрес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ул. Григория Сковороды, 21/16,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г. Киев, 04070, Украина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Наша </a:t>
            </a:r>
            <a:r>
              <a:rPr lang="ru-RU" sz="4400" dirty="0" err="1" smtClean="0">
                <a:solidFill>
                  <a:srgbClr val="C00000"/>
                </a:solidFill>
              </a:rPr>
              <a:t>місія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- в оперативному і точному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інформуванні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читача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про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події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що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відбуваються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в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Україні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та за кордоном. У тому,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щоб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найбільш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повно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розкривати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найважливіші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та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найактуальніші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теми,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що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хвилюють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українців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. При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цьому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ми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впевнені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що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читачеві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необхідно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дати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не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тільки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вичерпну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інформацію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про те,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що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відбувається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в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країні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і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світі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подану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з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різних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ракурсів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, але і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привід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задуматися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про причини і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наслідки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глобальних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процесів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що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впливають</a:t>
            </a:r>
            <a:r>
              <a:rPr lang="ru-RU" sz="4400" dirty="0" smtClean="0">
                <a:solidFill>
                  <a:schemeClr val="accent5">
                    <a:lumMod val="50000"/>
                  </a:schemeClr>
                </a:solidFill>
              </a:rPr>
              <a:t> на наше </a:t>
            </a:r>
            <a:r>
              <a:rPr lang="ru-RU" sz="4400" dirty="0" err="1" smtClean="0">
                <a:solidFill>
                  <a:schemeClr val="accent5">
                    <a:lumMod val="50000"/>
                  </a:schemeClr>
                </a:solidFill>
              </a:rPr>
              <a:t>життя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538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Голавний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редактор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РБК-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Україна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Станом на 2020 </a:t>
            </a:r>
            <a:r>
              <a:rPr lang="ru-RU" dirty="0" err="1" smtClean="0"/>
              <a:t>рік</a:t>
            </a:r>
            <a:r>
              <a:rPr lang="ru-RU" dirty="0" smtClean="0"/>
              <a:t> </a:t>
            </a:r>
            <a:r>
              <a:rPr lang="ru-RU" dirty="0" err="1" smtClean="0"/>
              <a:t>головним</a:t>
            </a:r>
            <a:r>
              <a:rPr lang="ru-RU" dirty="0" smtClean="0"/>
              <a:t> редактором "РБК-</a:t>
            </a:r>
            <a:r>
              <a:rPr lang="ru-RU" dirty="0" err="1" smtClean="0"/>
              <a:t>Україна</a:t>
            </a:r>
            <a:r>
              <a:rPr lang="ru-RU" dirty="0" smtClean="0"/>
              <a:t>" </a:t>
            </a:r>
            <a:r>
              <a:rPr lang="ru-RU" dirty="0" err="1" smtClean="0"/>
              <a:t>вже</a:t>
            </a:r>
            <a:r>
              <a:rPr lang="ru-RU" dirty="0" smtClean="0"/>
              <a:t> три роки є </a:t>
            </a:r>
            <a:r>
              <a:rPr lang="ru-RU" dirty="0" err="1" smtClean="0"/>
              <a:t>відомий</a:t>
            </a:r>
            <a:r>
              <a:rPr lang="ru-RU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журналіст</a:t>
            </a:r>
            <a:r>
              <a:rPr lang="ru-RU" dirty="0" smtClean="0"/>
              <a:t> </a:t>
            </a:r>
            <a:r>
              <a:rPr lang="ru-RU" sz="3600" dirty="0" err="1" smtClean="0">
                <a:solidFill>
                  <a:srgbClr val="C00000"/>
                </a:solidFill>
              </a:rPr>
              <a:t>Сергій</a:t>
            </a:r>
            <a:r>
              <a:rPr lang="ru-RU" sz="3600" dirty="0" smtClean="0">
                <a:solidFill>
                  <a:srgbClr val="C00000"/>
                </a:solidFill>
              </a:rPr>
              <a:t> Щербина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обійняв</a:t>
            </a:r>
            <a:r>
              <a:rPr lang="ru-RU" dirty="0" smtClean="0"/>
              <a:t> </a:t>
            </a:r>
            <a:r>
              <a:rPr lang="ru-RU" dirty="0" err="1" smtClean="0"/>
              <a:t>відповідну</a:t>
            </a:r>
            <a:r>
              <a:rPr lang="ru-RU" dirty="0" smtClean="0"/>
              <a:t> посаду у 2017 </a:t>
            </a:r>
            <a:r>
              <a:rPr lang="ru-RU" dirty="0" err="1" smtClean="0"/>
              <a:t>році</a:t>
            </a:r>
            <a:r>
              <a:rPr lang="ru-RU" dirty="0" smtClean="0"/>
              <a:t>,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редакційна</a:t>
            </a:r>
            <a:r>
              <a:rPr lang="ru-RU" dirty="0" smtClean="0"/>
              <a:t> </a:t>
            </a:r>
            <a:r>
              <a:rPr lang="ru-RU" dirty="0" err="1" smtClean="0"/>
              <a:t>політика</a:t>
            </a:r>
            <a:r>
              <a:rPr lang="ru-RU" dirty="0" smtClean="0"/>
              <a:t> сайту </a:t>
            </a:r>
            <a:r>
              <a:rPr lang="ru-RU" dirty="0" err="1" smtClean="0"/>
              <a:t>суттєво</a:t>
            </a:r>
            <a:r>
              <a:rPr lang="ru-RU" dirty="0" smtClean="0"/>
              <a:t> не </a:t>
            </a:r>
            <a:r>
              <a:rPr lang="ru-RU" dirty="0" err="1" smtClean="0"/>
              <a:t>змінилася</a:t>
            </a:r>
            <a:endParaRPr lang="uk-UA" b="1" dirty="0" smtClean="0"/>
          </a:p>
          <a:p>
            <a:endParaRPr lang="uk-UA" b="1" dirty="0" smtClean="0"/>
          </a:p>
          <a:p>
            <a:endParaRPr lang="ru-RU" dirty="0"/>
          </a:p>
        </p:txBody>
      </p:sp>
      <p:pic>
        <p:nvPicPr>
          <p:cNvPr id="4098" name="Picture 2" descr="https://www.rbc.ua/static/command/images/scherbina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096294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4375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Редакційна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політика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4200" b="1" dirty="0" err="1">
                <a:solidFill>
                  <a:srgbClr val="C00000"/>
                </a:solidFill>
              </a:rPr>
              <a:t>Редакційна</a:t>
            </a:r>
            <a:r>
              <a:rPr lang="ru-RU" sz="4200" b="1" dirty="0">
                <a:solidFill>
                  <a:srgbClr val="C00000"/>
                </a:solidFill>
              </a:rPr>
              <a:t> </a:t>
            </a:r>
            <a:r>
              <a:rPr lang="ru-RU" sz="4200" b="1" dirty="0" err="1">
                <a:solidFill>
                  <a:srgbClr val="C00000"/>
                </a:solidFill>
              </a:rPr>
              <a:t>політика</a:t>
            </a:r>
            <a:r>
              <a:rPr lang="ru-RU" sz="4200" b="1" dirty="0">
                <a:solidFill>
                  <a:srgbClr val="C00000"/>
                </a:solidFill>
              </a:rPr>
              <a:t> </a:t>
            </a:r>
            <a:r>
              <a:rPr lang="ru-RU" sz="4200" dirty="0">
                <a:solidFill>
                  <a:srgbClr val="002060"/>
                </a:solidFill>
              </a:rPr>
              <a:t>- </a:t>
            </a:r>
            <a:r>
              <a:rPr lang="ru-RU" sz="4200" dirty="0" err="1">
                <a:solidFill>
                  <a:srgbClr val="002060"/>
                </a:solidFill>
              </a:rPr>
              <a:t>термін</a:t>
            </a:r>
            <a:r>
              <a:rPr lang="ru-RU" sz="4200" dirty="0">
                <a:solidFill>
                  <a:srgbClr val="002060"/>
                </a:solidFill>
              </a:rPr>
              <a:t> з </a:t>
            </a:r>
            <a:r>
              <a:rPr lang="ru-RU" sz="4200" dirty="0" err="1">
                <a:solidFill>
                  <a:srgbClr val="002060"/>
                </a:solidFill>
              </a:rPr>
              <a:t>галузі</a:t>
            </a:r>
            <a:r>
              <a:rPr lang="ru-RU" sz="4200" dirty="0">
                <a:solidFill>
                  <a:srgbClr val="002060"/>
                </a:solidFill>
              </a:rPr>
              <a:t> </a:t>
            </a:r>
            <a:r>
              <a:rPr lang="ru-RU" sz="4200" dirty="0" err="1">
                <a:solidFill>
                  <a:srgbClr val="002060"/>
                </a:solidFill>
              </a:rPr>
              <a:t>журналістики</a:t>
            </a:r>
            <a:r>
              <a:rPr lang="ru-RU" sz="4200" dirty="0">
                <a:solidFill>
                  <a:srgbClr val="002060"/>
                </a:solidFill>
              </a:rPr>
              <a:t>, </a:t>
            </a:r>
            <a:r>
              <a:rPr lang="ru-RU" sz="4200" dirty="0" err="1">
                <a:solidFill>
                  <a:srgbClr val="002060"/>
                </a:solidFill>
              </a:rPr>
              <a:t>що</a:t>
            </a:r>
            <a:r>
              <a:rPr lang="ru-RU" sz="4200" dirty="0">
                <a:solidFill>
                  <a:srgbClr val="002060"/>
                </a:solidFill>
              </a:rPr>
              <a:t> </a:t>
            </a:r>
            <a:r>
              <a:rPr lang="ru-RU" sz="4200" dirty="0" err="1">
                <a:solidFill>
                  <a:srgbClr val="002060"/>
                </a:solidFill>
              </a:rPr>
              <a:t>описує</a:t>
            </a:r>
            <a:r>
              <a:rPr lang="ru-RU" sz="4200" dirty="0">
                <a:solidFill>
                  <a:srgbClr val="002060"/>
                </a:solidFill>
              </a:rPr>
              <a:t> </a:t>
            </a:r>
            <a:r>
              <a:rPr lang="ru-RU" sz="4200" dirty="0" err="1" smtClean="0">
                <a:solidFill>
                  <a:srgbClr val="002060"/>
                </a:solidFill>
              </a:rPr>
              <a:t>багаторівневий</a:t>
            </a:r>
            <a:r>
              <a:rPr lang="ru-RU" sz="4200" dirty="0" smtClean="0">
                <a:solidFill>
                  <a:srgbClr val="002060"/>
                </a:solidFill>
              </a:rPr>
              <a:t> комплекс </a:t>
            </a:r>
            <a:r>
              <a:rPr lang="ru-RU" sz="4200" dirty="0" err="1">
                <a:solidFill>
                  <a:srgbClr val="002060"/>
                </a:solidFill>
              </a:rPr>
              <a:t>принципів</a:t>
            </a:r>
            <a:r>
              <a:rPr lang="ru-RU" sz="4200" dirty="0">
                <a:solidFill>
                  <a:srgbClr val="002060"/>
                </a:solidFill>
              </a:rPr>
              <a:t> і </a:t>
            </a:r>
            <a:r>
              <a:rPr lang="ru-RU" sz="4200" dirty="0" err="1">
                <a:solidFill>
                  <a:srgbClr val="002060"/>
                </a:solidFill>
              </a:rPr>
              <a:t>приписів</a:t>
            </a:r>
            <a:r>
              <a:rPr lang="ru-RU" sz="4200" dirty="0">
                <a:solidFill>
                  <a:srgbClr val="002060"/>
                </a:solidFill>
              </a:rPr>
              <a:t> (</a:t>
            </a:r>
            <a:r>
              <a:rPr lang="ru-RU" sz="4200" dirty="0" err="1">
                <a:solidFill>
                  <a:srgbClr val="002060"/>
                </a:solidFill>
              </a:rPr>
              <a:t>переважно</a:t>
            </a:r>
            <a:r>
              <a:rPr lang="ru-RU" sz="4200" dirty="0">
                <a:solidFill>
                  <a:srgbClr val="002060"/>
                </a:solidFill>
              </a:rPr>
              <a:t> </a:t>
            </a:r>
            <a:r>
              <a:rPr lang="ru-RU" sz="4200" dirty="0" err="1">
                <a:solidFill>
                  <a:srgbClr val="002060"/>
                </a:solidFill>
              </a:rPr>
              <a:t>формальних</a:t>
            </a:r>
            <a:r>
              <a:rPr lang="ru-RU" sz="4200" dirty="0">
                <a:solidFill>
                  <a:srgbClr val="002060"/>
                </a:solidFill>
              </a:rPr>
              <a:t>), </a:t>
            </a:r>
            <a:r>
              <a:rPr lang="ru-RU" sz="4200" dirty="0" err="1">
                <a:solidFill>
                  <a:srgbClr val="002060"/>
                </a:solidFill>
              </a:rPr>
              <a:t>які</a:t>
            </a:r>
            <a:r>
              <a:rPr lang="ru-RU" sz="4200" dirty="0">
                <a:solidFill>
                  <a:srgbClr val="002060"/>
                </a:solidFill>
              </a:rPr>
              <a:t> лежать в </a:t>
            </a:r>
            <a:r>
              <a:rPr lang="ru-RU" sz="4200" dirty="0" err="1" smtClean="0">
                <a:solidFill>
                  <a:srgbClr val="002060"/>
                </a:solidFill>
              </a:rPr>
              <a:t>основі</a:t>
            </a:r>
            <a:r>
              <a:rPr lang="ru-RU" sz="4200" dirty="0" smtClean="0">
                <a:solidFill>
                  <a:srgbClr val="002060"/>
                </a:solidFill>
              </a:rPr>
              <a:t> </a:t>
            </a:r>
            <a:r>
              <a:rPr lang="ru-RU" sz="4200" dirty="0" err="1" smtClean="0">
                <a:solidFill>
                  <a:srgbClr val="002060"/>
                </a:solidFill>
              </a:rPr>
              <a:t>організації</a:t>
            </a:r>
            <a:r>
              <a:rPr lang="ru-RU" sz="4200" dirty="0" smtClean="0">
                <a:solidFill>
                  <a:srgbClr val="002060"/>
                </a:solidFill>
              </a:rPr>
              <a:t> </a:t>
            </a:r>
            <a:r>
              <a:rPr lang="ru-RU" sz="4200" dirty="0" err="1">
                <a:solidFill>
                  <a:srgbClr val="002060"/>
                </a:solidFill>
              </a:rPr>
              <a:t>роботи</a:t>
            </a:r>
            <a:r>
              <a:rPr lang="ru-RU" sz="4200" dirty="0">
                <a:solidFill>
                  <a:srgbClr val="002060"/>
                </a:solidFill>
              </a:rPr>
              <a:t> </a:t>
            </a:r>
            <a:r>
              <a:rPr lang="ru-RU" sz="4200" dirty="0" err="1">
                <a:solidFill>
                  <a:srgbClr val="002060"/>
                </a:solidFill>
              </a:rPr>
              <a:t>редакції</a:t>
            </a:r>
            <a:r>
              <a:rPr lang="ru-RU" sz="4200" dirty="0">
                <a:solidFill>
                  <a:srgbClr val="002060"/>
                </a:solidFill>
              </a:rPr>
              <a:t> </a:t>
            </a:r>
            <a:r>
              <a:rPr lang="ru-RU" sz="4200" dirty="0" err="1">
                <a:solidFill>
                  <a:srgbClr val="002060"/>
                </a:solidFill>
              </a:rPr>
              <a:t>засобу</a:t>
            </a:r>
            <a:r>
              <a:rPr lang="ru-RU" sz="4200" dirty="0">
                <a:solidFill>
                  <a:srgbClr val="002060"/>
                </a:solidFill>
              </a:rPr>
              <a:t> </a:t>
            </a:r>
            <a:r>
              <a:rPr lang="ru-RU" sz="4200" dirty="0" err="1">
                <a:solidFill>
                  <a:srgbClr val="002060"/>
                </a:solidFill>
              </a:rPr>
              <a:t>масової</a:t>
            </a:r>
            <a:r>
              <a:rPr lang="ru-RU" sz="4200" dirty="0">
                <a:solidFill>
                  <a:srgbClr val="002060"/>
                </a:solidFill>
              </a:rPr>
              <a:t> </a:t>
            </a:r>
            <a:r>
              <a:rPr lang="ru-RU" sz="4200" dirty="0" err="1">
                <a:solidFill>
                  <a:srgbClr val="002060"/>
                </a:solidFill>
              </a:rPr>
              <a:t>інформації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err="1" smtClean="0"/>
              <a:t>Звичайно</a:t>
            </a:r>
            <a:r>
              <a:rPr lang="ru-RU" dirty="0" smtClean="0"/>
              <a:t>, </a:t>
            </a:r>
            <a:r>
              <a:rPr lang="ru-RU" dirty="0" err="1" smtClean="0"/>
              <a:t>редакційна</a:t>
            </a:r>
            <a:r>
              <a:rPr lang="ru-RU" dirty="0" smtClean="0"/>
              <a:t> </a:t>
            </a:r>
            <a:r>
              <a:rPr lang="ru-RU" dirty="0" err="1" smtClean="0"/>
              <a:t>політика</a:t>
            </a:r>
            <a:r>
              <a:rPr lang="ru-RU" dirty="0" smtClean="0"/>
              <a:t> є </a:t>
            </a:r>
            <a:r>
              <a:rPr lang="ru-RU" dirty="0" err="1" smtClean="0"/>
              <a:t>певним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практичним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втіленням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постулатів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редакційного</a:t>
            </a:r>
            <a:r>
              <a:rPr lang="ru-RU" dirty="0" smtClean="0">
                <a:solidFill>
                  <a:srgbClr val="C00000"/>
                </a:solidFill>
              </a:rPr>
              <a:t> статуту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,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мінливості</a:t>
            </a:r>
            <a:r>
              <a:rPr lang="ru-RU" dirty="0" smtClean="0"/>
              <a:t> </a:t>
            </a:r>
            <a:r>
              <a:rPr lang="ru-RU" dirty="0" err="1" smtClean="0"/>
              <a:t>зовнішніх</a:t>
            </a:r>
            <a:r>
              <a:rPr lang="ru-RU" dirty="0" smtClean="0"/>
              <a:t> </a:t>
            </a:r>
            <a:r>
              <a:rPr lang="ru-RU" dirty="0" err="1" smtClean="0"/>
              <a:t>обставин</a:t>
            </a:r>
            <a:r>
              <a:rPr lang="ru-RU" dirty="0" smtClean="0"/>
              <a:t>,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коригуватися</a:t>
            </a:r>
            <a:r>
              <a:rPr lang="ru-RU" dirty="0" smtClean="0"/>
              <a:t> </a:t>
            </a:r>
            <a:r>
              <a:rPr lang="ru-RU" dirty="0" err="1" smtClean="0"/>
              <a:t>відповідальною</a:t>
            </a:r>
            <a:r>
              <a:rPr lang="ru-RU" dirty="0" smtClean="0"/>
              <a:t> особою (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головним</a:t>
            </a:r>
            <a:r>
              <a:rPr lang="ru-RU" dirty="0" smtClean="0"/>
              <a:t> редактором). </a:t>
            </a:r>
          </a:p>
          <a:p>
            <a:pPr marL="0" indent="0">
              <a:buNone/>
            </a:pPr>
            <a:r>
              <a:rPr lang="ru-RU" dirty="0" err="1" smtClean="0"/>
              <a:t>Крім</a:t>
            </a:r>
            <a:r>
              <a:rPr lang="ru-RU" dirty="0" smtClean="0"/>
              <a:t> формального боку, </a:t>
            </a:r>
            <a:r>
              <a:rPr lang="ru-RU" dirty="0" err="1" smtClean="0"/>
              <a:t>редакційна</a:t>
            </a:r>
            <a:r>
              <a:rPr lang="ru-RU" dirty="0" smtClean="0"/>
              <a:t> </a:t>
            </a:r>
            <a:r>
              <a:rPr lang="ru-RU" dirty="0" err="1" smtClean="0"/>
              <a:t>політика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моральний</a:t>
            </a:r>
            <a:r>
              <a:rPr lang="ru-RU" dirty="0" smtClean="0">
                <a:solidFill>
                  <a:srgbClr val="C00000"/>
                </a:solidFill>
              </a:rPr>
              <a:t> аспект</a:t>
            </a:r>
            <a:r>
              <a:rPr lang="ru-RU" dirty="0" smtClean="0"/>
              <a:t>, </a:t>
            </a:r>
            <a:r>
              <a:rPr lang="ru-RU" dirty="0" err="1" smtClean="0"/>
              <a:t>виражений</a:t>
            </a:r>
            <a:r>
              <a:rPr lang="ru-RU" dirty="0" smtClean="0"/>
              <a:t> в </a:t>
            </a:r>
            <a:r>
              <a:rPr lang="ru-RU" dirty="0" err="1" smtClean="0"/>
              <a:t>дотриманні</a:t>
            </a:r>
            <a:r>
              <a:rPr lang="ru-RU" dirty="0" smtClean="0"/>
              <a:t> </a:t>
            </a:r>
            <a:r>
              <a:rPr lang="ru-RU" dirty="0" err="1" smtClean="0"/>
              <a:t>моральним</a:t>
            </a:r>
            <a:r>
              <a:rPr lang="ru-RU" dirty="0" smtClean="0"/>
              <a:t> принципам,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поділяються</a:t>
            </a:r>
            <a:r>
              <a:rPr lang="ru-RU" dirty="0" smtClean="0"/>
              <a:t> </a:t>
            </a:r>
            <a:r>
              <a:rPr lang="ru-RU" dirty="0" err="1" smtClean="0"/>
              <a:t>редакторським</a:t>
            </a:r>
            <a:r>
              <a:rPr lang="ru-RU" dirty="0" smtClean="0"/>
              <a:t> складом і </a:t>
            </a:r>
            <a:r>
              <a:rPr lang="ru-RU" dirty="0" err="1" smtClean="0"/>
              <a:t>співробітниками</a:t>
            </a:r>
            <a:r>
              <a:rPr lang="ru-RU" dirty="0" smtClean="0"/>
              <a:t> </a:t>
            </a:r>
            <a:r>
              <a:rPr lang="ru-RU" dirty="0" err="1" smtClean="0"/>
              <a:t>редакції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5777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err="1" smtClean="0">
                <a:solidFill>
                  <a:schemeClr val="bg1"/>
                </a:solidFill>
              </a:rPr>
              <a:t>Редакційна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політика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може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визначати</a:t>
            </a:r>
            <a:r>
              <a:rPr lang="ru-RU" b="1" dirty="0" smtClean="0">
                <a:solidFill>
                  <a:schemeClr val="bg1"/>
                </a:solidFill>
              </a:rPr>
              <a:t>: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 </a:t>
            </a:r>
            <a:r>
              <a:rPr lang="ru-RU" dirty="0" err="1"/>
              <a:t>завдання</a:t>
            </a:r>
            <a:r>
              <a:rPr lang="ru-RU" dirty="0"/>
              <a:t> ЗМІ і </a:t>
            </a:r>
            <a:r>
              <a:rPr lang="ru-RU" dirty="0" err="1"/>
              <a:t>основні</a:t>
            </a:r>
            <a:r>
              <a:rPr lang="ru-RU" dirty="0"/>
              <a:t> шляхи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 smtClean="0"/>
              <a:t>специфіку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тематичну</a:t>
            </a:r>
            <a:r>
              <a:rPr lang="ru-RU" dirty="0"/>
              <a:t> </a:t>
            </a:r>
            <a:r>
              <a:rPr lang="ru-RU" dirty="0" err="1"/>
              <a:t>спрямованість</a:t>
            </a:r>
            <a:r>
              <a:rPr lang="ru-RU" dirty="0"/>
              <a:t> (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різноспрямованість</a:t>
            </a:r>
            <a:r>
              <a:rPr lang="ru-RU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/>
              <a:t>видання</a:t>
            </a:r>
            <a:r>
              <a:rPr lang="ru-RU" dirty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ru-RU" dirty="0" err="1"/>
              <a:t>відбору</a:t>
            </a:r>
            <a:r>
              <a:rPr lang="ru-RU" dirty="0"/>
              <a:t> і </a:t>
            </a:r>
            <a:r>
              <a:rPr lang="ru-RU" dirty="0" err="1"/>
              <a:t>джерел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і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відомостей</a:t>
            </a:r>
            <a:r>
              <a:rPr lang="ru-RU" dirty="0"/>
              <a:t>, </a:t>
            </a:r>
            <a:r>
              <a:rPr lang="ru-RU" dirty="0" err="1"/>
              <a:t>що</a:t>
            </a: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/>
              <a:t>надходять</a:t>
            </a: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 smtClean="0"/>
              <a:t>перелік</a:t>
            </a:r>
            <a:r>
              <a:rPr lang="ru-RU" dirty="0" smtClean="0"/>
              <a:t> </a:t>
            </a:r>
            <a:r>
              <a:rPr lang="ru-RU" dirty="0"/>
              <a:t>тем,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потребують</a:t>
            </a:r>
            <a:r>
              <a:rPr lang="ru-RU" dirty="0"/>
              <a:t> </a:t>
            </a:r>
            <a:r>
              <a:rPr lang="ru-RU" dirty="0" err="1"/>
              <a:t>узгодження</a:t>
            </a:r>
            <a:r>
              <a:rPr lang="ru-RU" dirty="0"/>
              <a:t> з </a:t>
            </a:r>
            <a:r>
              <a:rPr lang="ru-RU" dirty="0" err="1"/>
              <a:t>керівництвом</a:t>
            </a:r>
            <a:r>
              <a:rPr lang="ru-RU" dirty="0"/>
              <a:t> </a:t>
            </a:r>
            <a:r>
              <a:rPr lang="ru-RU" dirty="0" err="1"/>
              <a:t>редакції</a:t>
            </a: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(</a:t>
            </a:r>
            <a:r>
              <a:rPr lang="ru-RU" dirty="0" err="1"/>
              <a:t>зазвичай</a:t>
            </a:r>
            <a:r>
              <a:rPr lang="ru-RU" dirty="0"/>
              <a:t>, </a:t>
            </a:r>
            <a:r>
              <a:rPr lang="ru-RU" dirty="0" err="1"/>
              <a:t>неформальний</a:t>
            </a:r>
            <a:r>
              <a:rPr lang="ru-RU" dirty="0"/>
              <a:t>),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селекції</a:t>
            </a:r>
            <a:r>
              <a:rPr lang="ru-RU" dirty="0"/>
              <a:t> готового </a:t>
            </a:r>
            <a:r>
              <a:rPr lang="ru-RU" dirty="0" err="1"/>
              <a:t>матеріалу</a:t>
            </a:r>
            <a:r>
              <a:rPr lang="ru-RU" dirty="0"/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 smtClean="0"/>
              <a:t>принципи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при </a:t>
            </a:r>
            <a:r>
              <a:rPr lang="ru-RU" dirty="0" err="1"/>
              <a:t>подачі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6342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/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err="1" smtClean="0">
                <a:solidFill>
                  <a:srgbClr val="7030A0"/>
                </a:solidFill>
              </a:rPr>
              <a:t>Крім</a:t>
            </a:r>
            <a:r>
              <a:rPr lang="ru-RU" b="1" dirty="0" smtClean="0">
                <a:solidFill>
                  <a:srgbClr val="7030A0"/>
                </a:solidFill>
              </a:rPr>
              <a:t> того, </a:t>
            </a:r>
            <a:r>
              <a:rPr lang="ru-RU" b="1" dirty="0" err="1" smtClean="0">
                <a:solidFill>
                  <a:srgbClr val="7030A0"/>
                </a:solidFill>
              </a:rPr>
              <a:t>невід'ємною</a:t>
            </a:r>
            <a:r>
              <a:rPr lang="ru-RU" b="1" dirty="0" smtClean="0">
                <a:solidFill>
                  <a:srgbClr val="7030A0"/>
                </a:solidFill>
              </a:rPr>
              <a:t> і </a:t>
            </a:r>
            <a:r>
              <a:rPr lang="ru-RU" b="1" dirty="0" err="1" smtClean="0">
                <a:solidFill>
                  <a:srgbClr val="7030A0"/>
                </a:solidFill>
              </a:rPr>
              <a:t>найважливішою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частиною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редакційної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політики</a:t>
            </a:r>
            <a:r>
              <a:rPr lang="ru-RU" b="1" dirty="0" smtClean="0">
                <a:solidFill>
                  <a:srgbClr val="7030A0"/>
                </a:solidFill>
              </a:rPr>
              <a:t> є :</a:t>
            </a:r>
            <a:br>
              <a:rPr lang="ru-RU" b="1" dirty="0" smtClean="0">
                <a:solidFill>
                  <a:srgbClr val="7030A0"/>
                </a:solidFill>
              </a:rPr>
            </a:b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/>
              <a:t>"</a:t>
            </a:r>
            <a:r>
              <a:rPr lang="ru-RU" sz="3600" b="1" dirty="0">
                <a:solidFill>
                  <a:srgbClr val="C00000"/>
                </a:solidFill>
              </a:rPr>
              <a:t>кодекс </a:t>
            </a:r>
            <a:r>
              <a:rPr lang="ru-RU" sz="3600" b="1" dirty="0" err="1">
                <a:solidFill>
                  <a:srgbClr val="C00000"/>
                </a:solidFill>
              </a:rPr>
              <a:t>корпоративної</a:t>
            </a:r>
            <a:r>
              <a:rPr lang="ru-RU" sz="3600" b="1" dirty="0">
                <a:solidFill>
                  <a:srgbClr val="C00000"/>
                </a:solidFill>
              </a:rPr>
              <a:t> </a:t>
            </a:r>
            <a:r>
              <a:rPr lang="ru-RU" sz="3600" b="1" dirty="0" err="1">
                <a:solidFill>
                  <a:srgbClr val="C00000"/>
                </a:solidFill>
              </a:rPr>
              <a:t>етики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</a:rPr>
              <a:t>", </a:t>
            </a:r>
            <a:r>
              <a:rPr lang="ru-RU" sz="3600" b="1" dirty="0" err="1"/>
              <a:t>що</a:t>
            </a:r>
            <a:r>
              <a:rPr lang="ru-RU" sz="3600" b="1" dirty="0"/>
              <a:t> </a:t>
            </a:r>
            <a:r>
              <a:rPr lang="ru-RU" sz="3600" b="1" dirty="0" err="1"/>
              <a:t>охоплює</a:t>
            </a:r>
            <a:r>
              <a:rPr lang="ru-RU" sz="3600" b="1" dirty="0"/>
              <a:t> широкий спектр проблем, таких </a:t>
            </a:r>
            <a:r>
              <a:rPr lang="ru-RU" sz="3600" b="1" dirty="0" smtClean="0"/>
              <a:t>як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ru-RU" sz="3600" b="1" dirty="0" err="1" smtClean="0">
                <a:solidFill>
                  <a:schemeClr val="accent6">
                    <a:lumMod val="75000"/>
                  </a:schemeClr>
                </a:solidFill>
              </a:rPr>
              <a:t>питання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accent6">
                    <a:lumMod val="75000"/>
                  </a:schemeClr>
                </a:solidFill>
              </a:rPr>
              <a:t>взаємодії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 з </a:t>
            </a:r>
            <a:r>
              <a:rPr lang="ru-RU" sz="3600" b="1" dirty="0" err="1" smtClean="0">
                <a:solidFill>
                  <a:schemeClr val="accent6">
                    <a:lumMod val="75000"/>
                  </a:schemeClr>
                </a:solidFill>
              </a:rPr>
              <a:t>представниками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accent6">
                    <a:lumMod val="75000"/>
                  </a:schemeClr>
                </a:solidFill>
              </a:rPr>
              <a:t>інших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 ЗМІ, 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органами </a:t>
            </a:r>
            <a:r>
              <a:rPr lang="ru-RU" sz="3600" b="1" dirty="0" err="1" smtClean="0">
                <a:solidFill>
                  <a:schemeClr val="accent6">
                    <a:lumMod val="75000"/>
                  </a:schemeClr>
                </a:solidFill>
              </a:rPr>
              <a:t>державної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accent6">
                    <a:lumMod val="75000"/>
                  </a:schemeClr>
                </a:solidFill>
              </a:rPr>
              <a:t>влади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ru-RU" sz="3600" b="1" dirty="0" err="1" smtClean="0">
                <a:solidFill>
                  <a:schemeClr val="accent6">
                    <a:lumMod val="75000"/>
                  </a:schemeClr>
                </a:solidFill>
              </a:rPr>
              <a:t>громадськими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</a:rPr>
              <a:t>інститутами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</a:rPr>
              <a:t> і </a:t>
            </a:r>
            <a:endParaRPr lang="ru-RU" sz="3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buFont typeface="Wingdings" panose="05000000000000000000" pitchFamily="2" charset="2"/>
              <a:buChar char="v"/>
            </a:pPr>
            <a:r>
              <a:rPr lang="ru-RU" sz="3600" b="1" dirty="0" err="1" smtClean="0">
                <a:solidFill>
                  <a:schemeClr val="accent6">
                    <a:lumMod val="75000"/>
                  </a:schemeClr>
                </a:solidFill>
              </a:rPr>
              <a:t>споживачами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</a:rPr>
              <a:t>інформаційного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</a:rPr>
              <a:t> продукту.</a:t>
            </a:r>
          </a:p>
        </p:txBody>
      </p:sp>
    </p:spTree>
    <p:extLst>
      <p:ext uri="{BB962C8B-B14F-4D97-AF65-F5344CB8AC3E}">
        <p14:creationId xmlns:p14="http://schemas.microsoft.com/office/powerpoint/2010/main" val="11957695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1196</TotalTime>
  <Words>1828</Words>
  <Application>Microsoft Office PowerPoint</Application>
  <PresentationFormat>Широкоэкранный</PresentationFormat>
  <Paragraphs>146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Wingdings</vt:lpstr>
      <vt:lpstr>Тема Office</vt:lpstr>
      <vt:lpstr>СУЧАСНІ ІНФОРМАЦІЙНІ АГЕНТСТВА УКРАЇНИ: ПРОБЛЕМАТИКА І ПЕРСПЕКТИВИ РОЗВИТКУ</vt:lpstr>
      <vt:lpstr>Засади редакційної політики інформаційного агентства "РБК-Україна". Структура онлайн-видання</vt:lpstr>
      <vt:lpstr> Агентство "РБК-Україна" </vt:lpstr>
      <vt:lpstr>  Агентство «РБК-Україна» Власник  </vt:lpstr>
      <vt:lpstr> Агентство «РБК-Україна» </vt:lpstr>
      <vt:lpstr>Голавний редактор РБК-Україна</vt:lpstr>
      <vt:lpstr>Редакційна політика</vt:lpstr>
      <vt:lpstr> Редакційна політика може визначати: </vt:lpstr>
      <vt:lpstr> Крім того, невід'ємною і найважливішою частиною редакційної політики є : </vt:lpstr>
      <vt:lpstr>«РБК-Україна»: його структура, переважаюча тематика, наповнення і подача новин.</vt:lpstr>
      <vt:lpstr>Розділ NEWS містить, переважно, новини "порядку денного" України та світу. Саме цей розділ вважається головним, тому відображається на сайті в першу чергу.</vt:lpstr>
      <vt:lpstr>DAILY:  Статті, Інтерв'ю, Точка зору, Лонгріди.</vt:lpstr>
      <vt:lpstr>LITE: Новини шоу-бізнесу, Спецпроекти, Мода, Краса, Стиль життя, Афіша, Їжа, Промокоди.</vt:lpstr>
      <vt:lpstr>STYLER: Життя, Персони, Події, Новини науки, Курйози, Новини спорту,Телешоу, Фільми і серіали, Війна, Потрібна допомога.</vt:lpstr>
      <vt:lpstr>TRAVEL: Відпочинок в Україні, Відпочинок за кордоном, Особистий досвід, Вікенд, Діти, Точки зору.</vt:lpstr>
      <vt:lpstr>Коронавірус</vt:lpstr>
      <vt:lpstr>« «РБК-Україна» як видання, редакційна політика і стандарти </vt:lpstr>
      <vt:lpstr>Стандарти РБК-Україна</vt:lpstr>
      <vt:lpstr>Етичні принципи</vt:lpstr>
      <vt:lpstr>Перевірка фактів і джерел</vt:lpstr>
      <vt:lpstr>Редакційна політика</vt:lpstr>
      <vt:lpstr>Редакційна політика</vt:lpstr>
      <vt:lpstr>Редакційна політика</vt:lpstr>
      <vt:lpstr>Редакційна політика</vt:lpstr>
      <vt:lpstr>Редакційна політика</vt:lpstr>
      <vt:lpstr>"РБК-Україна" – одне із топових інформаційних агентств нашої країни.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СУЧАСНІ ІНФОРМАЦІЙНІ АГЕНТСТВА УКРАЇНИ: ПРОБЛЕМАТИКА І ПЕРСПЕКТИВИ РОЗВИТКУ</dc:title>
  <dc:creator>user</dc:creator>
  <cp:lastModifiedBy>user</cp:lastModifiedBy>
  <cp:revision>12</cp:revision>
  <dcterms:created xsi:type="dcterms:W3CDTF">2021-10-26T11:05:21Z</dcterms:created>
  <dcterms:modified xsi:type="dcterms:W3CDTF">2021-10-27T07:02:06Z</dcterms:modified>
</cp:coreProperties>
</file>