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5" r:id="rId9"/>
    <p:sldId id="263"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8" name="Номер слайда 7"/>
          <p:cNvSpPr>
            <a:spLocks noGrp="1"/>
          </p:cNvSpPr>
          <p:nvPr>
            <p:ph type="sldNum" sz="quarter" idx="11"/>
          </p:nvPr>
        </p:nvSpPr>
        <p:spPr/>
        <p:txBody>
          <a:bodyPr/>
          <a:lstStyle/>
          <a:p>
            <a:fld id="{725C68B6-61C2-468F-89AB-4B9F7531AA68}"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02.04.2020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B106E36-FD25-4E2D-B0AA-010F637433A0}" type="datetimeFigureOut">
              <a:rPr lang="ru-RU" smtClean="0"/>
              <a:pPr/>
              <a:t>02.04.2020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B106E36-FD25-4E2D-B0AA-010F637433A0}" type="datetimeFigureOut">
              <a:rPr lang="ru-RU" smtClean="0"/>
              <a:pPr/>
              <a:t>02.04.2020</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25C68B6-61C2-468F-89AB-4B9F7531AA68}"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000108"/>
            <a:ext cx="7772400" cy="3786214"/>
          </a:xfrm>
        </p:spPr>
        <p:txBody>
          <a:bodyPr>
            <a:noAutofit/>
          </a:bodyPr>
          <a:lstStyle/>
          <a:p>
            <a:r>
              <a:rPr lang="ru-RU" sz="4800" b="1" dirty="0" smtClean="0"/>
              <a:t>Фототерапия как метод терапевтического воздействия</a:t>
            </a:r>
            <a:r>
              <a:rPr lang="uk-UA" sz="4800" b="1" dirty="0" smtClean="0"/>
              <a:t/>
            </a:r>
            <a:br>
              <a:rPr lang="uk-UA" sz="4800" b="1" dirty="0" smtClean="0"/>
            </a:br>
            <a:endParaRPr lang="uk-UA" sz="4800" b="1" dirty="0"/>
          </a:p>
        </p:txBody>
      </p:sp>
      <p:sp>
        <p:nvSpPr>
          <p:cNvPr id="3" name="Подзаголовок 2"/>
          <p:cNvSpPr>
            <a:spLocks noGrp="1"/>
          </p:cNvSpPr>
          <p:nvPr>
            <p:ph type="subTitle" idx="1"/>
          </p:nvPr>
        </p:nvSpPr>
        <p:spPr>
          <a:xfrm>
            <a:off x="3571868" y="4572008"/>
            <a:ext cx="4572032" cy="2143140"/>
          </a:xfrm>
        </p:spPr>
        <p:txBody>
          <a:bodyPr>
            <a:normAutofit/>
          </a:bodyPr>
          <a:lstStyle/>
          <a:p>
            <a:r>
              <a:rPr lang="ru-RU" sz="1600" b="1" dirty="0" smtClean="0">
                <a:solidFill>
                  <a:srgbClr val="FFC000"/>
                </a:solidFill>
                <a:effectLst>
                  <a:outerShdw blurRad="38100" dist="38100" dir="2700000" algn="tl">
                    <a:srgbClr val="000000">
                      <a:alpha val="43137"/>
                    </a:srgbClr>
                  </a:outerShdw>
                </a:effectLst>
              </a:rPr>
              <a:t>с</a:t>
            </a:r>
            <a:endParaRPr lang="uk-UA" sz="1600" b="1" dirty="0">
              <a:solidFill>
                <a:srgbClr val="FFC000"/>
              </a:solidFill>
              <a:effectLst>
                <a:outerShdw blurRad="38100" dist="38100" dir="2700000" algn="tl">
                  <a:srgbClr val="000000">
                    <a:alpha val="43137"/>
                  </a:srgbClr>
                </a:outerShdw>
              </a:effectLst>
            </a:endParaRPr>
          </a:p>
        </p:txBody>
      </p:sp>
      <p:pic>
        <p:nvPicPr>
          <p:cNvPr id="7" name="Рисунок 6" descr="Martin-Gommel.jpg"/>
          <p:cNvPicPr>
            <a:picLocks noChangeAspect="1"/>
          </p:cNvPicPr>
          <p:nvPr/>
        </p:nvPicPr>
        <p:blipFill>
          <a:blip r:embed="rId2"/>
          <a:stretch>
            <a:fillRect/>
          </a:stretch>
        </p:blipFill>
        <p:spPr>
          <a:xfrm>
            <a:off x="357158" y="3467100"/>
            <a:ext cx="5080000" cy="3390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solidFill>
                  <a:srgbClr val="FFC000"/>
                </a:solidFill>
                <a:effectLst>
                  <a:outerShdw blurRad="38100" dist="38100" dir="2700000" algn="tl">
                    <a:srgbClr val="000000">
                      <a:alpha val="43137"/>
                    </a:srgbClr>
                  </a:outerShdw>
                </a:effectLst>
              </a:rPr>
              <a:t>                    Литература</a:t>
            </a:r>
            <a:r>
              <a:rPr lang="ru-RU" dirty="0" smtClean="0"/>
              <a:t/>
            </a:r>
            <a:br>
              <a:rPr lang="ru-RU" dirty="0" smtClean="0"/>
            </a:br>
            <a:endParaRPr lang="uk-UA" dirty="0"/>
          </a:p>
        </p:txBody>
      </p:sp>
      <p:pic>
        <p:nvPicPr>
          <p:cNvPr id="4" name="Содержимое 3" descr="y_42ba5527.jpg"/>
          <p:cNvPicPr>
            <a:picLocks noGrp="1" noChangeAspect="1"/>
          </p:cNvPicPr>
          <p:nvPr>
            <p:ph idx="1"/>
          </p:nvPr>
        </p:nvPicPr>
        <p:blipFill>
          <a:blip r:embed="rId2"/>
          <a:stretch>
            <a:fillRect/>
          </a:stretch>
        </p:blipFill>
        <p:spPr>
          <a:xfrm>
            <a:off x="500034" y="857232"/>
            <a:ext cx="3714744" cy="3214710"/>
          </a:xfrm>
        </p:spPr>
      </p:pic>
      <p:pic>
        <p:nvPicPr>
          <p:cNvPr id="6" name="Рисунок 5" descr="7261_900.jpg"/>
          <p:cNvPicPr>
            <a:picLocks noChangeAspect="1"/>
          </p:cNvPicPr>
          <p:nvPr/>
        </p:nvPicPr>
        <p:blipFill>
          <a:blip r:embed="rId3"/>
          <a:stretch>
            <a:fillRect/>
          </a:stretch>
        </p:blipFill>
        <p:spPr>
          <a:xfrm>
            <a:off x="4429124" y="857232"/>
            <a:ext cx="4429124" cy="3238501"/>
          </a:xfrm>
          <a:prstGeom prst="rect">
            <a:avLst/>
          </a:prstGeom>
        </p:spPr>
      </p:pic>
      <p:sp>
        <p:nvSpPr>
          <p:cNvPr id="7" name="Прямоугольник 6"/>
          <p:cNvSpPr/>
          <p:nvPr/>
        </p:nvSpPr>
        <p:spPr>
          <a:xfrm>
            <a:off x="1000100" y="4071942"/>
            <a:ext cx="6929486" cy="2308324"/>
          </a:xfrm>
          <a:prstGeom prst="rect">
            <a:avLst/>
          </a:prstGeom>
        </p:spPr>
        <p:txBody>
          <a:bodyPr wrap="square">
            <a:spAutoFit/>
          </a:bodyPr>
          <a:lstStyle/>
          <a:p>
            <a:r>
              <a:rPr lang="ru-RU" sz="2000" b="1" dirty="0" smtClean="0">
                <a:solidFill>
                  <a:srgbClr val="FF0000"/>
                </a:solidFill>
              </a:rPr>
              <a:t>1. </a:t>
            </a:r>
            <a:r>
              <a:rPr lang="ru-RU" sz="2000" b="1" dirty="0" smtClean="0">
                <a:solidFill>
                  <a:srgbClr val="FFC000"/>
                </a:solidFill>
              </a:rPr>
              <a:t>Копытин А.И. Техники фототерапии. – СПб.: Речь, 2010.</a:t>
            </a:r>
          </a:p>
          <a:p>
            <a:r>
              <a:rPr lang="ru-RU" sz="2000" b="1" dirty="0" smtClean="0">
                <a:solidFill>
                  <a:srgbClr val="FF0000"/>
                </a:solidFill>
              </a:rPr>
              <a:t>2. </a:t>
            </a:r>
            <a:r>
              <a:rPr lang="ru-RU" sz="2000" b="1" dirty="0" smtClean="0">
                <a:solidFill>
                  <a:srgbClr val="FFC000"/>
                </a:solidFill>
              </a:rPr>
              <a:t>Фототерапия: Использование фотографии в психологической практике/ Под ред. А.И. Копытина. – М.: </a:t>
            </a:r>
            <a:r>
              <a:rPr lang="ru-RU" sz="2000" b="1" dirty="0" err="1" smtClean="0">
                <a:solidFill>
                  <a:srgbClr val="FFC000"/>
                </a:solidFill>
              </a:rPr>
              <a:t>Когито-Центр</a:t>
            </a:r>
            <a:r>
              <a:rPr lang="ru-RU" sz="2000" b="1" dirty="0" smtClean="0">
                <a:solidFill>
                  <a:srgbClr val="FFC000"/>
                </a:solidFill>
              </a:rPr>
              <a:t>, 2006.</a:t>
            </a:r>
          </a:p>
          <a:p>
            <a:r>
              <a:rPr lang="ru-RU" sz="2000" b="1" dirty="0" smtClean="0">
                <a:solidFill>
                  <a:srgbClr val="FF0000"/>
                </a:solidFill>
              </a:rPr>
              <a:t>3. </a:t>
            </a:r>
            <a:r>
              <a:rPr lang="ru-RU" sz="2000" b="1" dirty="0" smtClean="0">
                <a:solidFill>
                  <a:srgbClr val="FFC000"/>
                </a:solidFill>
              </a:rPr>
              <a:t>Копытин А., </a:t>
            </a:r>
            <a:r>
              <a:rPr lang="ru-RU" sz="2000" b="1" dirty="0" err="1" smtClean="0">
                <a:solidFill>
                  <a:srgbClr val="FFC000"/>
                </a:solidFill>
              </a:rPr>
              <a:t>Платтс</a:t>
            </a:r>
            <a:r>
              <a:rPr lang="ru-RU" sz="2000" b="1" dirty="0" smtClean="0">
                <a:solidFill>
                  <a:srgbClr val="FFC000"/>
                </a:solidFill>
              </a:rPr>
              <a:t> ДЖ. Руководство по фототерапии. – М. «</a:t>
            </a:r>
            <a:r>
              <a:rPr lang="ru-RU" sz="2000" b="1" dirty="0" err="1" smtClean="0">
                <a:solidFill>
                  <a:srgbClr val="FFC000"/>
                </a:solidFill>
              </a:rPr>
              <a:t>Когито-Центр</a:t>
            </a:r>
            <a:r>
              <a:rPr lang="ru-RU" sz="2000" b="1" dirty="0" smtClean="0">
                <a:solidFill>
                  <a:srgbClr val="FFC000"/>
                </a:solidFill>
              </a:rPr>
              <a:t>», 2009.</a:t>
            </a:r>
            <a:endParaRPr lang="ru-RU" sz="2000" b="1"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b="1" dirty="0" smtClean="0">
                <a:solidFill>
                  <a:srgbClr val="FFC000"/>
                </a:solidFill>
              </a:rPr>
              <a:t> Содержание</a:t>
            </a:r>
            <a:r>
              <a:rPr lang="uk-UA" dirty="0" smtClean="0"/>
              <a:t/>
            </a:r>
            <a:br>
              <a:rPr lang="uk-UA" dirty="0" smtClean="0"/>
            </a:br>
            <a:endParaRPr lang="uk-UA" dirty="0"/>
          </a:p>
        </p:txBody>
      </p:sp>
      <p:sp>
        <p:nvSpPr>
          <p:cNvPr id="3" name="Содержимое 2"/>
          <p:cNvSpPr>
            <a:spLocks noGrp="1"/>
          </p:cNvSpPr>
          <p:nvPr>
            <p:ph idx="1"/>
          </p:nvPr>
        </p:nvSpPr>
        <p:spPr/>
        <p:txBody>
          <a:bodyPr>
            <a:normAutofit fontScale="92500" lnSpcReduction="10000"/>
          </a:bodyPr>
          <a:lstStyle/>
          <a:p>
            <a:pPr>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Введение</a:t>
            </a:r>
            <a:endParaRPr lang="uk-UA" sz="3300" b="1" dirty="0" smtClean="0">
              <a:solidFill>
                <a:srgbClr val="FFC000"/>
              </a:solidFill>
              <a:effectLst>
                <a:outerShdw blurRad="38100" dist="38100" dir="2700000" algn="tl">
                  <a:srgbClr val="000000">
                    <a:alpha val="43137"/>
                  </a:srgbClr>
                </a:outerShdw>
              </a:effectLst>
            </a:endParaRPr>
          </a:p>
          <a:p>
            <a:pPr>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История развития фототерапии(</a:t>
            </a:r>
            <a:r>
              <a:rPr lang="ru-RU" sz="3300" b="1" dirty="0" err="1" smtClean="0">
                <a:solidFill>
                  <a:srgbClr val="FFC000"/>
                </a:solidFill>
                <a:effectLst>
                  <a:outerShdw blurRad="38100" dist="38100" dir="2700000" algn="tl">
                    <a:srgbClr val="000000">
                      <a:alpha val="43137"/>
                    </a:srgbClr>
                  </a:outerShdw>
                </a:effectLst>
              </a:rPr>
              <a:t>арт-терапия</a:t>
            </a:r>
            <a:r>
              <a:rPr lang="ru-RU" sz="3300" b="1" dirty="0" smtClean="0">
                <a:solidFill>
                  <a:srgbClr val="FFC000"/>
                </a:solidFill>
                <a:effectLst>
                  <a:outerShdw blurRad="38100" dist="38100" dir="2700000" algn="tl">
                    <a:srgbClr val="000000">
                      <a:alpha val="43137"/>
                    </a:srgbClr>
                  </a:outerShdw>
                </a:effectLst>
              </a:rPr>
              <a:t>)</a:t>
            </a:r>
          </a:p>
          <a:p>
            <a:pPr>
              <a:buFont typeface="Wingdings" pitchFamily="2" charset="2"/>
              <a:buChar char="v"/>
            </a:pPr>
            <a:r>
              <a:rPr lang="uk-UA" sz="3300" b="1" dirty="0" smtClean="0">
                <a:solidFill>
                  <a:srgbClr val="FFC000"/>
                </a:solidFill>
                <a:effectLst>
                  <a:outerShdw blurRad="38100" dist="38100" dir="2700000" algn="tl">
                    <a:srgbClr val="000000">
                      <a:alpha val="43137"/>
                    </a:srgbClr>
                  </a:outerShdw>
                </a:effectLst>
              </a:rPr>
              <a:t>Техники фототерапии</a:t>
            </a:r>
          </a:p>
          <a:p>
            <a:pPr lvl="0">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Значение фототерапии в лечебной педагогике</a:t>
            </a:r>
            <a:endParaRPr lang="uk-UA" sz="3300" b="1" dirty="0" smtClean="0">
              <a:solidFill>
                <a:srgbClr val="FFC000"/>
              </a:solidFill>
              <a:effectLst>
                <a:outerShdw blurRad="38100" dist="38100" dir="2700000" algn="tl">
                  <a:srgbClr val="000000">
                    <a:alpha val="43137"/>
                  </a:srgbClr>
                </a:outerShdw>
              </a:effectLst>
            </a:endParaRPr>
          </a:p>
          <a:p>
            <a:pPr lvl="0">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 Основная идея</a:t>
            </a:r>
          </a:p>
          <a:p>
            <a:pPr lvl="0">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Заключение  </a:t>
            </a:r>
          </a:p>
          <a:p>
            <a:pPr>
              <a:buFont typeface="Wingdings" pitchFamily="2" charset="2"/>
              <a:buChar char="v"/>
            </a:pPr>
            <a:r>
              <a:rPr lang="ru-RU" sz="3300" b="1" dirty="0" smtClean="0">
                <a:solidFill>
                  <a:srgbClr val="FFC000"/>
                </a:solidFill>
                <a:effectLst>
                  <a:outerShdw blurRad="38100" dist="38100" dir="2700000" algn="tl">
                    <a:srgbClr val="000000">
                      <a:alpha val="43137"/>
                    </a:srgbClr>
                  </a:outerShdw>
                </a:effectLst>
              </a:rPr>
              <a:t>Список литературы</a:t>
            </a:r>
            <a:endParaRPr lang="uk-UA" sz="3300" b="1" dirty="0" smtClean="0">
              <a:solidFill>
                <a:srgbClr val="FFC000"/>
              </a:solidFill>
              <a:effectLst>
                <a:outerShdw blurRad="38100" dist="38100" dir="2700000" algn="tl">
                  <a:srgbClr val="000000">
                    <a:alpha val="43137"/>
                  </a:srgbClr>
                </a:outerShdw>
              </a:effectLst>
            </a:endParaRPr>
          </a:p>
          <a:p>
            <a:pPr>
              <a:buNone/>
            </a:pPr>
            <a:endParaRPr lang="uk-UA" b="1" dirty="0" smtClean="0">
              <a:solidFill>
                <a:schemeClr val="bg1">
                  <a:lumMod val="95000"/>
                  <a:lumOff val="5000"/>
                </a:schemeClr>
              </a:solidFill>
              <a:effectLst>
                <a:outerShdw blurRad="38100" dist="38100" dir="2700000" algn="tl">
                  <a:srgbClr val="000000">
                    <a:alpha val="43137"/>
                  </a:srgbClr>
                </a:outerShdw>
              </a:effectLst>
            </a:endParaRPr>
          </a:p>
          <a:p>
            <a:pPr>
              <a:buNone/>
            </a:pPr>
            <a:endParaRPr lang="uk-UA"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428604"/>
            <a:ext cx="9001156" cy="1285884"/>
          </a:xfrm>
        </p:spPr>
        <p:txBody>
          <a:bodyPr>
            <a:normAutofit fontScale="90000"/>
          </a:bodyPr>
          <a:lstStyle/>
          <a:p>
            <a:r>
              <a:rPr lang="ru-RU" sz="3600" b="1" dirty="0" smtClean="0">
                <a:solidFill>
                  <a:srgbClr val="FF0000"/>
                </a:solidFill>
                <a:effectLst>
                  <a:outerShdw blurRad="38100" dist="38100" dir="2700000" algn="tl">
                    <a:srgbClr val="000000">
                      <a:alpha val="43137"/>
                    </a:srgbClr>
                  </a:outerShdw>
                </a:effectLst>
              </a:rPr>
              <a:t>       </a:t>
            </a:r>
            <a:r>
              <a:rPr lang="ru-RU" sz="3600" b="1" dirty="0" smtClean="0">
                <a:solidFill>
                  <a:srgbClr val="FFC000"/>
                </a:solidFill>
                <a:effectLst>
                  <a:outerShdw blurRad="38100" dist="38100" dir="2700000" algn="tl">
                    <a:srgbClr val="000000">
                      <a:alpha val="43137"/>
                    </a:srgbClr>
                  </a:outerShdw>
                </a:effectLst>
              </a:rPr>
              <a:t>История развития фототерапии(</a:t>
            </a:r>
            <a:r>
              <a:rPr lang="ru-RU" sz="3600" b="1" dirty="0" err="1" smtClean="0">
                <a:solidFill>
                  <a:srgbClr val="FFC000"/>
                </a:solidFill>
                <a:effectLst>
                  <a:outerShdw blurRad="38100" dist="38100" dir="2700000" algn="tl">
                    <a:srgbClr val="000000">
                      <a:alpha val="43137"/>
                    </a:srgbClr>
                  </a:outerShdw>
                </a:effectLst>
              </a:rPr>
              <a:t>арт-терапия</a:t>
            </a:r>
            <a:r>
              <a:rPr lang="ru-RU" sz="3600" b="1" dirty="0" smtClean="0">
                <a:solidFill>
                  <a:srgbClr val="FFC000"/>
                </a:solidFill>
                <a:effectLst>
                  <a:outerShdw blurRad="38100" dist="38100" dir="2700000" algn="tl">
                    <a:srgbClr val="000000">
                      <a:alpha val="43137"/>
                    </a:srgbClr>
                  </a:outerShdw>
                </a:effectLst>
              </a:rPr>
              <a:t>)</a:t>
            </a:r>
            <a:r>
              <a:rPr lang="ru-RU" b="1" dirty="0" smtClean="0">
                <a:solidFill>
                  <a:srgbClr val="FFC000"/>
                </a:solidFill>
                <a:effectLst>
                  <a:outerShdw blurRad="38100" dist="38100" dir="2700000" algn="tl">
                    <a:srgbClr val="000000">
                      <a:alpha val="43137"/>
                    </a:srgbClr>
                  </a:outerShdw>
                </a:effectLst>
              </a:rPr>
              <a:t/>
            </a:r>
            <a:br>
              <a:rPr lang="ru-RU" b="1" dirty="0" smtClean="0">
                <a:solidFill>
                  <a:srgbClr val="FFC000"/>
                </a:solidFill>
                <a:effectLst>
                  <a:outerShdw blurRad="38100" dist="38100" dir="2700000" algn="tl">
                    <a:srgbClr val="000000">
                      <a:alpha val="43137"/>
                    </a:srgbClr>
                  </a:outerShdw>
                </a:effectLst>
              </a:rPr>
            </a:br>
            <a:endParaRPr lang="uk-UA" b="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571612"/>
            <a:ext cx="8472518" cy="5143536"/>
          </a:xfrm>
        </p:spPr>
        <p:txBody>
          <a:bodyPr>
            <a:normAutofit fontScale="62500" lnSpcReduction="20000"/>
          </a:bodyPr>
          <a:lstStyle/>
          <a:p>
            <a:pPr>
              <a:buFont typeface="Wingdings" pitchFamily="2" charset="2"/>
              <a:buChar char="v"/>
            </a:pPr>
            <a:r>
              <a:rPr lang="ru-RU" sz="3800" b="1" dirty="0" smtClean="0">
                <a:solidFill>
                  <a:srgbClr val="FFC000"/>
                </a:solidFill>
                <a:effectLst>
                  <a:outerShdw blurRad="38100" dist="38100" dir="2700000" algn="tl">
                    <a:srgbClr val="000000">
                      <a:alpha val="43137"/>
                    </a:srgbClr>
                  </a:outerShdw>
                </a:effectLst>
              </a:rPr>
              <a:t>Фототерапия</a:t>
            </a:r>
            <a:r>
              <a:rPr lang="ru-RU" dirty="0" smtClean="0">
                <a:solidFill>
                  <a:srgbClr val="FFC000"/>
                </a:solidFill>
              </a:rPr>
              <a:t> </a:t>
            </a:r>
            <a:r>
              <a:rPr lang="ru-RU" dirty="0" smtClean="0"/>
              <a:t>— один из методов арт-терапии. Этим термином обозначают набор психотехник, связанных с лечебно-коррекционным применением фотографии, её использования для решения психологических проблем, а также развития и гармонизации личности. Фототерапия является относительно новым видом арт-терапии, применение её началось с 1970-х в США и Канаде.</a:t>
            </a:r>
          </a:p>
          <a:p>
            <a:pPr>
              <a:buNone/>
            </a:pPr>
            <a:r>
              <a:rPr lang="ru-RU" dirty="0" smtClean="0"/>
              <a:t> </a:t>
            </a:r>
          </a:p>
          <a:p>
            <a:pPr>
              <a:buFont typeface="Wingdings" pitchFamily="2" charset="2"/>
              <a:buChar char="v"/>
            </a:pPr>
            <a:r>
              <a:rPr lang="ru-RU" sz="3800" b="1" dirty="0" smtClean="0">
                <a:solidFill>
                  <a:srgbClr val="FFC000"/>
                </a:solidFill>
                <a:effectLst>
                  <a:outerShdw blurRad="38100" dist="38100" dir="2700000" algn="tl">
                    <a:srgbClr val="000000">
                      <a:alpha val="43137"/>
                    </a:srgbClr>
                  </a:outerShdw>
                </a:effectLst>
              </a:rPr>
              <a:t>Фототерапия</a:t>
            </a:r>
            <a:r>
              <a:rPr lang="ru-RU" dirty="0" smtClean="0">
                <a:solidFill>
                  <a:srgbClr val="FFC000"/>
                </a:solidFill>
              </a:rPr>
              <a:t> </a:t>
            </a:r>
            <a:r>
              <a:rPr lang="ru-RU" dirty="0" smtClean="0"/>
              <a:t>может предполагать как работу с готовыми фотографиями, так и создание оригинальных авторских снимков. Основным содержанием фототерапии, таким образом, является создание и/или восприятие клиентом фотографических образов, дополняемое их обсуждением и разными видами творческой деятельности. Это может быть сочинение историй, применение дополнительных изобразительных техник и приемов (рисование, </a:t>
            </a:r>
            <a:r>
              <a:rPr lang="ru-RU" dirty="0" err="1" smtClean="0"/>
              <a:t>коллажирование</a:t>
            </a:r>
            <a:r>
              <a:rPr lang="ru-RU" dirty="0" smtClean="0"/>
              <a:t>, инсталлирование готовых снимков в пространство, изготовление из фотографий фигур и последующая игра с ними, сценическое представление и работа с костюмами и гримом, движение и танец, художественные описания и т. д.)</a:t>
            </a:r>
          </a:p>
          <a:p>
            <a:endParaRPr lang="uk-U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7467600" cy="500042"/>
          </a:xfrm>
        </p:spPr>
        <p:txBody>
          <a:bodyPr>
            <a:normAutofit fontScale="90000"/>
          </a:bodyPr>
          <a:lstStyle/>
          <a:p>
            <a:r>
              <a:rPr lang="ru-RU" b="1" dirty="0" smtClean="0">
                <a:solidFill>
                  <a:srgbClr val="FF0000"/>
                </a:solidFill>
                <a:effectLst>
                  <a:outerShdw blurRad="38100" dist="38100" dir="2700000" algn="tl">
                    <a:srgbClr val="000000">
                      <a:alpha val="43137"/>
                    </a:srgbClr>
                  </a:outerShdw>
                </a:effectLst>
              </a:rPr>
              <a:t>            </a:t>
            </a:r>
            <a:r>
              <a:rPr lang="ru-RU" b="1" dirty="0" smtClean="0">
                <a:solidFill>
                  <a:srgbClr val="FFC000"/>
                </a:solidFill>
                <a:effectLst>
                  <a:outerShdw blurRad="38100" dist="38100" dir="2700000" algn="tl">
                    <a:srgbClr val="000000">
                      <a:alpha val="43137"/>
                    </a:srgbClr>
                  </a:outerShdw>
                </a:effectLst>
              </a:rPr>
              <a:t>Техники фототерапии</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214282" y="642918"/>
            <a:ext cx="8429684" cy="6072230"/>
          </a:xfrm>
        </p:spPr>
        <p:txBody>
          <a:bodyPr>
            <a:normAutofit lnSpcReduction="10000"/>
          </a:bodyPr>
          <a:lstStyle/>
          <a:p>
            <a:pPr>
              <a:buFont typeface="Wingdings" pitchFamily="2" charset="2"/>
              <a:buChar char="v"/>
            </a:pPr>
            <a:r>
              <a:rPr lang="ru-RU" sz="1600" dirty="0" smtClean="0"/>
              <a:t>Фотографии, найденные или созданные клиентом с помощью фотокамеры, коллекция изображений людей в журналах, Интернете , на открытках, и так далее; </a:t>
            </a:r>
          </a:p>
          <a:p>
            <a:pPr>
              <a:buFont typeface="Wingdings" pitchFamily="2" charset="2"/>
              <a:buChar char="v"/>
            </a:pPr>
            <a:r>
              <a:rPr lang="ru-RU" sz="1600" dirty="0" smtClean="0"/>
              <a:t>Фотографии клиента, сделанные другими людьми, где клиент специально позирует, или снимки, сделанные спонтанно; </a:t>
            </a:r>
          </a:p>
          <a:p>
            <a:pPr>
              <a:buFont typeface="Wingdings" pitchFamily="2" charset="2"/>
              <a:buChar char="v"/>
            </a:pPr>
            <a:r>
              <a:rPr lang="ru-RU" sz="1600" dirty="0" smtClean="0"/>
              <a:t>Автопортреты — любые фотографии самого себя, сделанные клиентом, когда клиент буквально или метафорически сам полностью контролирует процесс создания снимка; </a:t>
            </a:r>
          </a:p>
          <a:p>
            <a:pPr>
              <a:buFont typeface="Wingdings" pitchFamily="2" charset="2"/>
              <a:buChar char="v"/>
            </a:pPr>
            <a:r>
              <a:rPr lang="ru-RU" sz="1600" dirty="0" smtClean="0"/>
              <a:t>Семейные альбомы и другие биографические </a:t>
            </a:r>
            <a:r>
              <a:rPr lang="ru-RU" sz="1600" dirty="0" err="1" smtClean="0"/>
              <a:t>фотоколлекции</a:t>
            </a:r>
            <a:r>
              <a:rPr lang="ru-RU" sz="1600" dirty="0" smtClean="0"/>
              <a:t> — фотографии семьи клиента или семейные снимки по выбору, хранимые в альбомах или более свободно организуемые в </a:t>
            </a:r>
            <a:r>
              <a:rPr lang="ru-RU" sz="1600" dirty="0" err="1" smtClean="0"/>
              <a:t>нарративы</a:t>
            </a:r>
            <a:r>
              <a:rPr lang="ru-RU" sz="1600" dirty="0" smtClean="0"/>
              <a:t>, — фотоснимки на стенах или дверцах холодильников, в бумажниках или настольных </a:t>
            </a:r>
            <a:r>
              <a:rPr lang="ru-RU" sz="1600" dirty="0" err="1" smtClean="0"/>
              <a:t>фоторамках</a:t>
            </a:r>
            <a:r>
              <a:rPr lang="ru-RU" sz="1600" dirty="0" smtClean="0"/>
              <a:t>, в компьютере или на семейных сайтах. Все эти фотографии собираются для документирования личного жизненного </a:t>
            </a:r>
            <a:r>
              <a:rPr lang="ru-RU" sz="1600" dirty="0" err="1" smtClean="0"/>
              <a:t>нарратива</a:t>
            </a:r>
            <a:r>
              <a:rPr lang="ru-RU" sz="1600" dirty="0" smtClean="0"/>
              <a:t> и прошлого клиента, и в отличие от отдельных снимков, подобные альбомы живут своей жизнью; </a:t>
            </a:r>
          </a:p>
          <a:p>
            <a:pPr>
              <a:buFont typeface="Wingdings" pitchFamily="2" charset="2"/>
              <a:buChar char="v"/>
            </a:pPr>
            <a:r>
              <a:rPr lang="ru-RU" sz="1600" dirty="0" smtClean="0"/>
              <a:t>Техника «фото-проекций», которая исходит из того феноменологического факта, что смысл снимка главным образом формируется зрителем в процессе восприятия. Любая фотография, воспринимаемая человеком, вызывает реакции, которые проецируются из его или её внутренней карты реальности, определяя то, как люди придают значение тому, что видят. Следовательно, данная техника не связана с определенным типом фотографии, но сосредоточена на менее осязаемой границе между фотографией и зрителем (или автором), «области», в пределах которой каждый человек формирует собственную, уникальную реакцию на увиденное</a:t>
            </a:r>
            <a:endParaRPr lang="uk-UA"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0" y="1214422"/>
            <a:ext cx="9144000" cy="5643578"/>
          </a:xfrm>
        </p:spPr>
        <p:txBody>
          <a:bodyPr/>
          <a:lstStyle/>
          <a:p>
            <a:pPr>
              <a:buNone/>
            </a:pPr>
            <a:r>
              <a:rPr lang="ru-RU" sz="1800" dirty="0" smtClean="0"/>
              <a:t>  </a:t>
            </a:r>
            <a:r>
              <a:rPr lang="ru-RU" sz="2000" dirty="0" smtClean="0"/>
              <a:t>Фототерапия (от фото... и терапия) (светолечение), метод физиотерапии — применение с лечебной целью искусственно получаемых инфракрасного, видимого и ультрафиолетового излучений. Для фототерапии используют ртутно-кварцевые лампы, соллюкс и др.</a:t>
            </a:r>
            <a:endParaRPr lang="uk-UA" sz="2000" dirty="0" smtClean="0"/>
          </a:p>
          <a:p>
            <a:pPr>
              <a:buNone/>
            </a:pPr>
            <a:r>
              <a:rPr lang="ru-RU" sz="2000" dirty="0" smtClean="0"/>
              <a:t>   </a:t>
            </a:r>
          </a:p>
          <a:p>
            <a:pPr>
              <a:buNone/>
            </a:pPr>
            <a:r>
              <a:rPr lang="ru-RU" sz="2000" dirty="0" smtClean="0"/>
              <a:t> Как и все физиотерапевтические методы, фототерапию предпочтительнее применять как вспомогательную терапию в комплексе с другими лечебными мероприятиями. Фактически успех от светолечения зависит от того, насколько данная болезнь связана с нарушением обмена веществ и воспалительными процессами. А эти явления сопутствуют большинству болезней. </a:t>
            </a:r>
          </a:p>
          <a:p>
            <a:pPr>
              <a:buNone/>
            </a:pPr>
            <a:r>
              <a:rPr lang="ru-RU" sz="2000" dirty="0" smtClean="0"/>
              <a:t> </a:t>
            </a:r>
          </a:p>
          <a:p>
            <a:pPr>
              <a:buNone/>
            </a:pPr>
            <a:r>
              <a:rPr lang="ru-RU" sz="2000" dirty="0" smtClean="0"/>
              <a:t>А.И. Копытин, в своей книге «Тренинг по фототерапии», выделяет одиннадцать психологических функций фотографии. Применительно к подросткам эти функции можно расшифровать следующим образом.</a:t>
            </a:r>
            <a:endParaRPr lang="uk-UA" sz="2000" dirty="0" smtClean="0"/>
          </a:p>
          <a:p>
            <a:pPr>
              <a:buNone/>
            </a:pPr>
            <a:endParaRPr lang="uk-UA" dirty="0"/>
          </a:p>
        </p:txBody>
      </p:sp>
      <p:sp>
        <p:nvSpPr>
          <p:cNvPr id="15361" name="Rectangle 1"/>
          <p:cNvSpPr>
            <a:spLocks noChangeArrowheads="1"/>
          </p:cNvSpPr>
          <p:nvPr/>
        </p:nvSpPr>
        <p:spPr bwMode="auto">
          <a:xfrm>
            <a:off x="0" y="285728"/>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0850" algn="just" defTabSz="914400" rtl="0" eaLnBrk="1" fontAlgn="base" latinLnBrk="0" hangingPunct="1">
              <a:lnSpc>
                <a:spcPct val="100000"/>
              </a:lnSpc>
              <a:spcBef>
                <a:spcPct val="0"/>
              </a:spcBef>
              <a:spcAft>
                <a:spcPct val="0"/>
              </a:spcAft>
              <a:buClrTx/>
              <a:buSzTx/>
              <a:tabLst>
                <a:tab pos="533400" algn="l"/>
              </a:tabLst>
            </a:pPr>
            <a:r>
              <a:rPr kumimoji="0" lang="ru-RU" sz="2800" b="1"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Значение фототерапии в лечебной педагогике</a:t>
            </a:r>
            <a:endParaRPr kumimoji="0" lang="ru-RU" sz="3600" b="0"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84438096_IMG_0170.JPG"/>
          <p:cNvPicPr>
            <a:picLocks noGrp="1" noChangeAspect="1"/>
          </p:cNvPicPr>
          <p:nvPr>
            <p:ph idx="1"/>
          </p:nvPr>
        </p:nvPicPr>
        <p:blipFill>
          <a:blip r:embed="rId2"/>
          <a:stretch>
            <a:fillRect/>
          </a:stretch>
        </p:blipFill>
        <p:spPr>
          <a:xfrm>
            <a:off x="142844" y="0"/>
            <a:ext cx="2643206" cy="2643182"/>
          </a:xfrm>
        </p:spPr>
      </p:pic>
      <p:sp>
        <p:nvSpPr>
          <p:cNvPr id="6" name="Прямоугольник 5"/>
          <p:cNvSpPr/>
          <p:nvPr/>
        </p:nvSpPr>
        <p:spPr>
          <a:xfrm>
            <a:off x="2786050" y="0"/>
            <a:ext cx="6143668" cy="4832092"/>
          </a:xfrm>
          <a:prstGeom prst="rect">
            <a:avLst/>
          </a:prstGeom>
        </p:spPr>
        <p:txBody>
          <a:bodyPr wrap="square">
            <a:spAutoFit/>
          </a:bodyPr>
          <a:lstStyle/>
          <a:p>
            <a:pPr>
              <a:buFont typeface="Wingdings" pitchFamily="2" charset="2"/>
              <a:buChar char="Ø"/>
            </a:pPr>
            <a:r>
              <a:rPr lang="ru-RU" sz="2800" b="1" dirty="0" smtClean="0"/>
              <a:t> Актуализирующая </a:t>
            </a:r>
          </a:p>
          <a:p>
            <a:pPr>
              <a:buFont typeface="Wingdings" pitchFamily="2" charset="2"/>
              <a:buChar char="Ø"/>
            </a:pPr>
            <a:r>
              <a:rPr lang="ru-RU" sz="2800" b="1" dirty="0" smtClean="0"/>
              <a:t> Стимулирующая </a:t>
            </a:r>
          </a:p>
          <a:p>
            <a:pPr>
              <a:buFont typeface="Wingdings" pitchFamily="2" charset="2"/>
              <a:buChar char="Ø"/>
            </a:pPr>
            <a:r>
              <a:rPr lang="ru-RU" sz="2800" b="1" dirty="0" smtClean="0"/>
              <a:t> Организующая </a:t>
            </a:r>
          </a:p>
          <a:p>
            <a:pPr>
              <a:buFont typeface="Wingdings" pitchFamily="2" charset="2"/>
              <a:buChar char="Ø"/>
            </a:pPr>
            <a:r>
              <a:rPr lang="ru-RU" sz="2800" b="1" dirty="0" smtClean="0"/>
              <a:t> Объективирующая </a:t>
            </a:r>
          </a:p>
          <a:p>
            <a:pPr>
              <a:buFont typeface="Wingdings" pitchFamily="2" charset="2"/>
              <a:buChar char="Ø"/>
            </a:pPr>
            <a:r>
              <a:rPr lang="ru-RU" sz="2800" b="1" dirty="0" smtClean="0"/>
              <a:t> Отражающая </a:t>
            </a:r>
          </a:p>
          <a:p>
            <a:pPr>
              <a:buFont typeface="Wingdings" pitchFamily="2" charset="2"/>
              <a:buChar char="Ø"/>
            </a:pPr>
            <a:r>
              <a:rPr lang="ru-RU" sz="2800" b="1" dirty="0" smtClean="0"/>
              <a:t> </a:t>
            </a:r>
            <a:r>
              <a:rPr lang="ru-RU" sz="2800" b="1" dirty="0" err="1" smtClean="0"/>
              <a:t>Смыслообразующая</a:t>
            </a:r>
            <a:r>
              <a:rPr lang="ru-RU" sz="2800" b="1" dirty="0" smtClean="0"/>
              <a:t> </a:t>
            </a:r>
          </a:p>
          <a:p>
            <a:pPr>
              <a:buFont typeface="Wingdings" pitchFamily="2" charset="2"/>
              <a:buChar char="Ø"/>
            </a:pPr>
            <a:r>
              <a:rPr lang="ru-RU" sz="2800" b="1" dirty="0" smtClean="0"/>
              <a:t> </a:t>
            </a:r>
            <a:r>
              <a:rPr lang="ru-RU" sz="2800" b="1" dirty="0" err="1" smtClean="0"/>
              <a:t>Деконструирующая</a:t>
            </a:r>
            <a:r>
              <a:rPr lang="ru-RU" sz="2800" b="1" dirty="0" smtClean="0"/>
              <a:t> </a:t>
            </a:r>
          </a:p>
          <a:p>
            <a:pPr>
              <a:buFont typeface="Wingdings" pitchFamily="2" charset="2"/>
              <a:buChar char="Ø"/>
            </a:pPr>
            <a:r>
              <a:rPr lang="ru-RU" sz="2800" b="1" dirty="0" smtClean="0"/>
              <a:t> </a:t>
            </a:r>
            <a:r>
              <a:rPr lang="ru-RU" sz="2800" b="1" dirty="0" err="1" smtClean="0"/>
              <a:t>Рефрейминга</a:t>
            </a:r>
            <a:r>
              <a:rPr lang="ru-RU" sz="2800" b="1" dirty="0" smtClean="0"/>
              <a:t> </a:t>
            </a:r>
          </a:p>
          <a:p>
            <a:pPr>
              <a:buFont typeface="Wingdings" pitchFamily="2" charset="2"/>
              <a:buChar char="Ø"/>
            </a:pPr>
            <a:r>
              <a:rPr lang="ru-RU" sz="2800" b="1" dirty="0" smtClean="0"/>
              <a:t> Удерживающая </a:t>
            </a:r>
          </a:p>
          <a:p>
            <a:pPr>
              <a:buFont typeface="Wingdings" pitchFamily="2" charset="2"/>
              <a:buChar char="Ø"/>
            </a:pPr>
            <a:r>
              <a:rPr lang="ru-RU" sz="2800" b="1" dirty="0" smtClean="0"/>
              <a:t> </a:t>
            </a:r>
            <a:r>
              <a:rPr lang="ru-RU" sz="2800" b="1" dirty="0" err="1" smtClean="0"/>
              <a:t>Экспрессивно-катарсическая</a:t>
            </a:r>
            <a:r>
              <a:rPr lang="ru-RU" sz="2800" b="1" dirty="0" smtClean="0"/>
              <a:t> </a:t>
            </a:r>
          </a:p>
          <a:p>
            <a:pPr>
              <a:buFont typeface="Wingdings" pitchFamily="2" charset="2"/>
              <a:buChar char="Ø"/>
            </a:pPr>
            <a:r>
              <a:rPr lang="ru-RU" sz="2800" b="1" dirty="0" smtClean="0"/>
              <a:t> Защитная</a:t>
            </a:r>
            <a:endParaRPr lang="uk-UA" sz="2800" dirty="0"/>
          </a:p>
        </p:txBody>
      </p:sp>
      <p:pic>
        <p:nvPicPr>
          <p:cNvPr id="7" name="Рисунок 6" descr="DSCN1707.jpg"/>
          <p:cNvPicPr>
            <a:picLocks noChangeAspect="1"/>
          </p:cNvPicPr>
          <p:nvPr/>
        </p:nvPicPr>
        <p:blipFill>
          <a:blip r:embed="rId3"/>
          <a:stretch>
            <a:fillRect/>
          </a:stretch>
        </p:blipFill>
        <p:spPr>
          <a:xfrm>
            <a:off x="142844" y="2740734"/>
            <a:ext cx="2643206" cy="1805114"/>
          </a:xfrm>
          <a:prstGeom prst="rect">
            <a:avLst/>
          </a:prstGeom>
        </p:spPr>
      </p:pic>
      <p:pic>
        <p:nvPicPr>
          <p:cNvPr id="9" name="Рисунок 8" descr="index.jpg"/>
          <p:cNvPicPr>
            <a:picLocks noChangeAspect="1"/>
          </p:cNvPicPr>
          <p:nvPr/>
        </p:nvPicPr>
        <p:blipFill>
          <a:blip r:embed="rId4"/>
          <a:stretch>
            <a:fillRect/>
          </a:stretch>
        </p:blipFill>
        <p:spPr>
          <a:xfrm>
            <a:off x="142844" y="4786322"/>
            <a:ext cx="2643206" cy="17811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52"/>
            <a:ext cx="7467600" cy="3500463"/>
          </a:xfrm>
        </p:spPr>
        <p:txBody>
          <a:bodyPr>
            <a:normAutofit/>
          </a:bodyPr>
          <a:lstStyle/>
          <a:p>
            <a:pPr>
              <a:buNone/>
            </a:pPr>
            <a:r>
              <a:rPr lang="ru-RU" sz="2400" dirty="0" smtClean="0"/>
              <a:t>    </a:t>
            </a:r>
            <a:r>
              <a:rPr lang="ru-RU" sz="2000" dirty="0" smtClean="0"/>
              <a:t>Предложенные формы фототерапии даются в виде домашнего задания. В ситуации отсутствия фотоаппарата или невозможности выполнения домашнего задания можно в каждом из предложенных упражнений использовать готовые фотографии. Это снимки, принесенные подростками из семейного архива; распечатанные фото из Интернета, которые в больших количествах по любым темам можно найти на страничках с фотообоями; профессиональные фотоснимки, вырезанные из журналов (в том числе по фотографии).   </a:t>
            </a:r>
            <a:endParaRPr lang="uk-UA" sz="2400" dirty="0" smtClean="0"/>
          </a:p>
          <a:p>
            <a:endParaRPr lang="uk-UA" dirty="0"/>
          </a:p>
        </p:txBody>
      </p:sp>
      <p:pic>
        <p:nvPicPr>
          <p:cNvPr id="4" name="Рисунок 3" descr="DSCN1730.jpg"/>
          <p:cNvPicPr>
            <a:picLocks noChangeAspect="1"/>
          </p:cNvPicPr>
          <p:nvPr/>
        </p:nvPicPr>
        <p:blipFill>
          <a:blip r:embed="rId2"/>
          <a:stretch>
            <a:fillRect/>
          </a:stretch>
        </p:blipFill>
        <p:spPr>
          <a:xfrm>
            <a:off x="71406" y="3714752"/>
            <a:ext cx="3500462" cy="3143248"/>
          </a:xfrm>
          <a:prstGeom prst="rect">
            <a:avLst/>
          </a:prstGeom>
        </p:spPr>
      </p:pic>
      <p:pic>
        <p:nvPicPr>
          <p:cNvPr id="5" name="Рисунок 4" descr="3-29601_1_6.jpg"/>
          <p:cNvPicPr>
            <a:picLocks noChangeAspect="1"/>
          </p:cNvPicPr>
          <p:nvPr/>
        </p:nvPicPr>
        <p:blipFill>
          <a:blip r:embed="rId3"/>
          <a:stretch>
            <a:fillRect/>
          </a:stretch>
        </p:blipFill>
        <p:spPr>
          <a:xfrm>
            <a:off x="3786182" y="3714752"/>
            <a:ext cx="5286382" cy="31432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654032"/>
          </a:xfrm>
        </p:spPr>
        <p:txBody>
          <a:bodyPr>
            <a:normAutofit fontScale="90000"/>
          </a:bodyPr>
          <a:lstStyle/>
          <a:p>
            <a:r>
              <a:rPr lang="ru-RU" dirty="0" smtClean="0"/>
              <a:t>               </a:t>
            </a:r>
            <a:r>
              <a:rPr lang="ru-RU" b="1" dirty="0" smtClean="0">
                <a:solidFill>
                  <a:srgbClr val="FFC000"/>
                </a:solidFill>
                <a:effectLst>
                  <a:outerShdw blurRad="38100" dist="38100" dir="2700000" algn="tl">
                    <a:srgbClr val="000000">
                      <a:alpha val="43137"/>
                    </a:srgbClr>
                  </a:outerShdw>
                </a:effectLst>
              </a:rPr>
              <a:t>Основная идея</a:t>
            </a:r>
            <a:endParaRPr lang="uk-UA" b="1" dirty="0">
              <a:solidFill>
                <a:srgbClr val="FFC000"/>
              </a:solidFill>
              <a:effectLst>
                <a:outerShdw blurRad="38100" dist="38100" dir="2700000" algn="tl">
                  <a:srgbClr val="000000">
                    <a:alpha val="43137"/>
                  </a:srgbClr>
                </a:outerShdw>
              </a:effectLst>
            </a:endParaRPr>
          </a:p>
        </p:txBody>
      </p:sp>
      <p:pic>
        <p:nvPicPr>
          <p:cNvPr id="4" name="Содержимое 3" descr="slide_6.jpg"/>
          <p:cNvPicPr>
            <a:picLocks noGrp="1" noChangeAspect="1"/>
          </p:cNvPicPr>
          <p:nvPr>
            <p:ph idx="1"/>
          </p:nvPr>
        </p:nvPicPr>
        <p:blipFill>
          <a:blip r:embed="rId2"/>
          <a:stretch>
            <a:fillRect/>
          </a:stretch>
        </p:blipFill>
        <p:spPr>
          <a:xfrm>
            <a:off x="1000100" y="1142984"/>
            <a:ext cx="7237792" cy="5500702"/>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68346"/>
          </a:xfrm>
        </p:spPr>
        <p:txBody>
          <a:bodyPr/>
          <a:lstStyle/>
          <a:p>
            <a:r>
              <a:rPr lang="ru-RU" b="1" dirty="0" smtClean="0">
                <a:solidFill>
                  <a:srgbClr val="FFC000"/>
                </a:solidFill>
                <a:effectLst>
                  <a:outerShdw blurRad="38100" dist="38100" dir="2700000" algn="tl">
                    <a:srgbClr val="000000">
                      <a:alpha val="43137"/>
                    </a:srgbClr>
                  </a:outerShdw>
                </a:effectLst>
              </a:rPr>
              <a:t>            Заключение</a:t>
            </a:r>
            <a:endParaRPr lang="uk-UA" b="1" dirty="0">
              <a:solidFill>
                <a:srgbClr val="FFC000"/>
              </a:solidFill>
              <a:effectLst>
                <a:outerShdw blurRad="38100" dist="38100" dir="2700000" algn="tl">
                  <a:srgbClr val="000000">
                    <a:alpha val="43137"/>
                  </a:srgbClr>
                </a:outerShdw>
              </a:effectLst>
            </a:endParaRPr>
          </a:p>
        </p:txBody>
      </p:sp>
      <p:sp>
        <p:nvSpPr>
          <p:cNvPr id="3" name="Содержимое 2"/>
          <p:cNvSpPr>
            <a:spLocks noGrp="1"/>
          </p:cNvSpPr>
          <p:nvPr>
            <p:ph idx="1"/>
          </p:nvPr>
        </p:nvSpPr>
        <p:spPr>
          <a:xfrm>
            <a:off x="457200" y="1214422"/>
            <a:ext cx="7467600" cy="4911741"/>
          </a:xfrm>
        </p:spPr>
        <p:txBody>
          <a:bodyPr>
            <a:normAutofit fontScale="92500"/>
          </a:bodyPr>
          <a:lstStyle/>
          <a:p>
            <a:pPr>
              <a:buNone/>
            </a:pPr>
            <a:r>
              <a:rPr lang="ru-RU" sz="2400" b="1" dirty="0" smtClean="0">
                <a:solidFill>
                  <a:srgbClr val="FFC000"/>
                </a:solidFill>
                <a:effectLst>
                  <a:outerShdw blurRad="38100" dist="38100" dir="2700000" algn="tl">
                    <a:srgbClr val="000000">
                      <a:alpha val="43137"/>
                    </a:srgbClr>
                  </a:outerShdw>
                </a:effectLst>
              </a:rPr>
              <a:t>Фототерапия</a:t>
            </a:r>
            <a:r>
              <a:rPr lang="ru-RU" sz="2400" dirty="0" smtClean="0"/>
              <a:t> связана с применением фотографии для решения различных психологических проблем, а так же для развития и гармонизации личности.  </a:t>
            </a:r>
          </a:p>
          <a:p>
            <a:pPr>
              <a:buNone/>
            </a:pPr>
            <a:r>
              <a:rPr lang="ru-RU" sz="2400" b="1" dirty="0" smtClean="0">
                <a:solidFill>
                  <a:srgbClr val="FFC000"/>
                </a:solidFill>
                <a:effectLst>
                  <a:outerShdw blurRad="38100" dist="38100" dir="2700000" algn="tl">
                    <a:srgbClr val="000000">
                      <a:alpha val="43137"/>
                    </a:srgbClr>
                  </a:outerShdw>
                </a:effectLst>
              </a:rPr>
              <a:t>Фототерапия</a:t>
            </a:r>
            <a:r>
              <a:rPr lang="ru-RU" sz="2400" dirty="0" smtClean="0"/>
              <a:t> – метод терапии творческим самовыражением, разработанный в1989.</a:t>
            </a:r>
          </a:p>
          <a:p>
            <a:pPr>
              <a:buNone/>
            </a:pPr>
            <a:r>
              <a:rPr lang="ru-RU" sz="2400" dirty="0" smtClean="0"/>
              <a:t> </a:t>
            </a:r>
          </a:p>
          <a:p>
            <a:pPr>
              <a:buNone/>
            </a:pPr>
            <a:r>
              <a:rPr lang="ru-RU" sz="2400" dirty="0" smtClean="0"/>
              <a:t> </a:t>
            </a:r>
            <a:r>
              <a:rPr lang="ru-RU" sz="2400" b="1" dirty="0" smtClean="0">
                <a:solidFill>
                  <a:srgbClr val="FFC000"/>
                </a:solidFill>
                <a:effectLst>
                  <a:outerShdw blurRad="38100" dist="38100" dir="2700000" algn="tl">
                    <a:srgbClr val="000000">
                      <a:alpha val="43137"/>
                    </a:srgbClr>
                  </a:outerShdw>
                </a:effectLst>
              </a:rPr>
              <a:t>Этот метод</a:t>
            </a:r>
            <a:r>
              <a:rPr lang="ru-RU" sz="2400" dirty="0" smtClean="0"/>
              <a:t>, не предназначен для развития творческих функций и эстетических запросов взрослого человека, или ребенка, а служит целям самопознания и самовыражения, поиску своих уникальных душевных возможностей и духовных потребностей, своего смысла жизни среди людей с другими характерами.  </a:t>
            </a:r>
          </a:p>
          <a:p>
            <a:pPr>
              <a:buNone/>
            </a:pPr>
            <a:endParaRPr lang="uk-UA" sz="1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72</TotalTime>
  <Words>287</Words>
  <Application>Microsoft Office PowerPoint</Application>
  <PresentationFormat>Экран (4:3)</PresentationFormat>
  <Paragraphs>48</Paragraphs>
  <Slides>10</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10</vt:i4>
      </vt:variant>
    </vt:vector>
  </HeadingPairs>
  <TitlesOfParts>
    <vt:vector size="16" baseType="lpstr">
      <vt:lpstr>Arial</vt:lpstr>
      <vt:lpstr>Franklin Gothic Book</vt:lpstr>
      <vt:lpstr>Times New Roman</vt:lpstr>
      <vt:lpstr>Wingdings</vt:lpstr>
      <vt:lpstr>Wingdings 2</vt:lpstr>
      <vt:lpstr>Техническая</vt:lpstr>
      <vt:lpstr>Фототерапия как метод терапевтического воздействия </vt:lpstr>
      <vt:lpstr>                 Содержание </vt:lpstr>
      <vt:lpstr>       История развития фототерапии(арт-терапия) </vt:lpstr>
      <vt:lpstr>            Техники фототерапии</vt:lpstr>
      <vt:lpstr>Презентация PowerPoint</vt:lpstr>
      <vt:lpstr>Презентация PowerPoint</vt:lpstr>
      <vt:lpstr>Презентация PowerPoint</vt:lpstr>
      <vt:lpstr>               Основная идея</vt:lpstr>
      <vt:lpstr>            Заключение</vt:lpstr>
      <vt:lpstr>                    Литература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Фототерапия, как метод терапевтического воздействия </dc:title>
  <dc:creator>Admin</dc:creator>
  <cp:lastModifiedBy>Олег</cp:lastModifiedBy>
  <cp:revision>16</cp:revision>
  <dcterms:created xsi:type="dcterms:W3CDTF">2014-05-11T10:57:04Z</dcterms:created>
  <dcterms:modified xsi:type="dcterms:W3CDTF">2020-04-02T17:33:18Z</dcterms:modified>
</cp:coreProperties>
</file>