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3" r:id="rId5"/>
    <p:sldId id="274" r:id="rId6"/>
    <p:sldId id="275" r:id="rId7"/>
    <p:sldId id="276" r:id="rId8"/>
    <p:sldId id="280" r:id="rId9"/>
    <p:sldId id="281" r:id="rId10"/>
    <p:sldId id="259" r:id="rId11"/>
    <p:sldId id="272" r:id="rId12"/>
    <p:sldId id="279" r:id="rId13"/>
    <p:sldId id="277" r:id="rId14"/>
    <p:sldId id="261" r:id="rId15"/>
    <p:sldId id="28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94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84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70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4863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865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6717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07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7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24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96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43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813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75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69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20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9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FA71-6DCE-4411-A1FF-1787FEF3E13D}" type="datetimeFigureOut">
              <a:rPr lang="uk-UA" smtClean="0"/>
              <a:t>10.09.2018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9A7CA1-1D61-456A-A90A-B595B447238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8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1945F-CDD8-4A0C-826A-016FE83BC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50" y="178308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8000"/>
              <a:t>Туризмознавство</a:t>
            </a:r>
            <a:br>
              <a:rPr lang="uk-UA"/>
            </a:br>
            <a:br>
              <a:rPr lang="uk-UA"/>
            </a:br>
            <a:r>
              <a:rPr lang="uk-UA"/>
              <a:t>курс лекцій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C83082-93E8-47A2-907F-0668D9B77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9440" y="4586068"/>
            <a:ext cx="5242560" cy="1880301"/>
          </a:xfrm>
        </p:spPr>
        <p:txBody>
          <a:bodyPr>
            <a:normAutofit fontScale="92500" lnSpcReduction="10000"/>
          </a:bodyPr>
          <a:lstStyle/>
          <a:p>
            <a:endParaRPr lang="uk-UA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4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Укладач: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4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докт. пед. наук,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4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доцент кафедри туризму ЗНУ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4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Безкоровайна Л.В.</a:t>
            </a:r>
          </a:p>
        </p:txBody>
      </p:sp>
    </p:spTree>
    <p:extLst>
      <p:ext uri="{BB962C8B-B14F-4D97-AF65-F5344CB8AC3E}">
        <p14:creationId xmlns:p14="http://schemas.microsoft.com/office/powerpoint/2010/main" val="1924986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D3770-54F2-4CF6-9E37-377B2F15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02" y="422031"/>
            <a:ext cx="10311618" cy="148296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Наукове та практичне призначення туризмознавства розкривається в таких функціях: </a:t>
            </a:r>
            <a:br>
              <a:rPr lang="uk-UA" dirty="0"/>
            </a:br>
            <a:br>
              <a:rPr lang="uk-UA" dirty="0"/>
            </a:br>
            <a:endParaRPr lang="uk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26D014-2B89-409E-8A6A-BA1F1F2B6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456268"/>
            <a:ext cx="4313864" cy="377762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світоглядній;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виховній;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аксеологічній;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гуманітарній;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суспільній;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sz="24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BB1D80-5227-4C0B-AAB7-42640D7EC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456268"/>
            <a:ext cx="4313864" cy="377762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екологічній;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праксіологічній;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полікультурній;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економічній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0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0F5029-5A56-4981-86E4-FC84E5D89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8708" y="1936651"/>
            <a:ext cx="4313864" cy="3521612"/>
          </a:xfrm>
        </p:spPr>
        <p:txBody>
          <a:bodyPr>
            <a:normAutofit/>
          </a:bodyPr>
          <a:lstStyle/>
          <a:p>
            <a:r>
              <a:rPr lang="uk-UA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«туристика»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E1AE7F-F2D8-460F-9637-270A976F8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1822" y="1936651"/>
            <a:ext cx="6088549" cy="3777622"/>
          </a:xfrm>
        </p:spPr>
        <p:txBody>
          <a:bodyPr>
            <a:noAutofit/>
          </a:bodyPr>
          <a:lstStyle/>
          <a:p>
            <a: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цілісна система сучасних фундаментальних і прикладних наук про туризм, туристичну діяльність, туристичну економіку, менеджмент туризму й туристське законодавство</a:t>
            </a:r>
          </a:p>
        </p:txBody>
      </p:sp>
    </p:spTree>
    <p:extLst>
      <p:ext uri="{BB962C8B-B14F-4D97-AF65-F5344CB8AC3E}">
        <p14:creationId xmlns:p14="http://schemas.microsoft.com/office/powerpoint/2010/main" val="310866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95E741-7EAA-42A1-AFEE-8D25FF7A0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1858" y="1149741"/>
            <a:ext cx="4759570" cy="3777622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«туризмознавство»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8F3BC8-CE58-4AB3-ACAA-06DB6FD28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0751" y="1149741"/>
            <a:ext cx="6574301" cy="4251132"/>
          </a:xfrm>
        </p:spPr>
        <p:txBody>
          <a:bodyPr>
            <a:noAutofit/>
          </a:bodyPr>
          <a:lstStyle/>
          <a:p>
            <a: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 наука, що на основі синтезу різноманітних даних, отриманих з різних наукових дисциплін, які вивчають туризм, створює його цілісну концепцію та забезпечує виконання таких функцій, як: світоглядна, культурологічна, виховна, екологічна, політична та економічна</a:t>
            </a:r>
          </a:p>
        </p:txBody>
      </p:sp>
    </p:spTree>
    <p:extLst>
      <p:ext uri="{BB962C8B-B14F-4D97-AF65-F5344CB8AC3E}">
        <p14:creationId xmlns:p14="http://schemas.microsoft.com/office/powerpoint/2010/main" val="29710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6CBA4-CB2C-4FBD-81E4-9278734B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46" y="407963"/>
            <a:ext cx="9957166" cy="544419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туризму 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(туризмологія, туристика, туризмознавство)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покликана в системно-структурному вигляді відобразити феномен туризму, всі його складові. 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що визначають комплексну науку про туризм: 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«туризмознавство», «туризмологія»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«туристика»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рівнозначними, тотожними за своїм значенням.</a:t>
            </a:r>
          </a:p>
        </p:txBody>
      </p:sp>
    </p:spTree>
    <p:extLst>
      <p:ext uri="{BB962C8B-B14F-4D97-AF65-F5344CB8AC3E}">
        <p14:creationId xmlns:p14="http://schemas.microsoft.com/office/powerpoint/2010/main" val="1565609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6C7BE-2264-4163-AC67-A3810D95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 новим є визначення такої професії, як «туризмознавець», та наукової спеціальності «туризмолог» у класифікаторі професій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322437-F1AE-45F7-8066-32DF69D7A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4692536"/>
            <a:ext cx="8915399" cy="1555864"/>
          </a:xfrm>
        </p:spPr>
        <p:txBody>
          <a:bodyPr>
            <a:noAutofit/>
          </a:bodyPr>
          <a:lstStyle/>
          <a:p>
            <a:r>
              <a:rPr lang="uk-UA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(Класифікатор професій ДК 003:2010 (із змінами, затвердженими наказом Міністерства економічного розвитку і торгівлі України від 10 серпня 2016 року № 1328)</a:t>
            </a:r>
          </a:p>
        </p:txBody>
      </p:sp>
    </p:spTree>
    <p:extLst>
      <p:ext uri="{BB962C8B-B14F-4D97-AF65-F5344CB8AC3E}">
        <p14:creationId xmlns:p14="http://schemas.microsoft.com/office/powerpoint/2010/main" val="403369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8FA100-D486-4BCF-BE56-348278F56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5700" y="1408770"/>
            <a:ext cx="4313864" cy="3777622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 з туризмознавства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996687-CD0E-47C1-B2F8-A8E30CC05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114" y="1408770"/>
            <a:ext cx="6358597" cy="3777622"/>
          </a:xfrm>
        </p:spPr>
        <p:txBody>
          <a:bodyPr>
            <a:noAutofit/>
          </a:bodyPr>
          <a:lstStyle/>
          <a:p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яка має високу кваліфікацію, досконало володіє системою знань з технології туристичної діяльності та комплексного вивчення туризму, готова до виконання організаційної, управлінської, сервісної й науково-дослідної роботи в туризмі</a:t>
            </a:r>
          </a:p>
        </p:txBody>
      </p:sp>
    </p:spTree>
    <p:extLst>
      <p:ext uri="{BB962C8B-B14F-4D97-AF65-F5344CB8AC3E}">
        <p14:creationId xmlns:p14="http://schemas.microsoft.com/office/powerpoint/2010/main" val="2805354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8D882-CFC1-4E87-BC18-B51BD9F4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379" y="163163"/>
            <a:ext cx="9580098" cy="223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для самостійної роботи: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DA36AB-4C95-422E-B5A9-6B411ECB4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0837" y="3281501"/>
            <a:ext cx="10224451" cy="155586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якого із розділів класифікатора професій України належить професія 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«туризмознавець»</a:t>
            </a:r>
            <a:r>
              <a:rPr lang="uk-UA" sz="3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Розкрити законодавчу основу 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світової туристичної діяльності.</a:t>
            </a:r>
          </a:p>
          <a:p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4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DA858-A40A-426D-8E64-36BC32C6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295" y="281354"/>
            <a:ext cx="10522634" cy="1623646"/>
          </a:xfrm>
        </p:spPr>
        <p:txBody>
          <a:bodyPr/>
          <a:lstStyle/>
          <a:p>
            <a:pPr algn="ctr"/>
            <a:r>
              <a:rPr lang="uk-UA" b="1"/>
              <a:t>Тема 1. Туризмознавство як соціогуманітарна наука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4BCFE-CF41-439F-BFC5-DB1AB2CB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2" y="2133600"/>
            <a:ext cx="9875520" cy="3777622"/>
          </a:xfrm>
        </p:spPr>
        <p:txBody>
          <a:bodyPr>
            <a:normAutofit lnSpcReduction="10000"/>
          </a:bodyPr>
          <a:lstStyle/>
          <a:p>
            <a:r>
              <a:rPr lang="uk-UA" sz="3200" b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 до теми:</a:t>
            </a:r>
          </a:p>
          <a:p>
            <a:endParaRPr lang="uk-UA" b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>
                <a:solidFill>
                  <a:schemeClr val="bg2">
                    <a:lumMod val="10000"/>
                  </a:schemeClr>
                </a:solidFill>
              </a:rPr>
              <a:t>Основні поняття та еволюція теоретичних вчень про туризм. </a:t>
            </a:r>
            <a:endParaRPr lang="uk-UA" sz="2400" b="1" i="1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>
                <a:solidFill>
                  <a:schemeClr val="bg2">
                    <a:lumMod val="10000"/>
                  </a:schemeClr>
                </a:solidFill>
              </a:rPr>
              <a:t>Функції туризмознавства.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>
                <a:solidFill>
                  <a:schemeClr val="bg2">
                    <a:lumMod val="10000"/>
                  </a:schemeClr>
                </a:solidFill>
              </a:rPr>
              <a:t>Місце та роль фахівця з туризмології в туристичній індустрії.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>
                <a:solidFill>
                  <a:schemeClr val="bg2">
                    <a:lumMod val="10000"/>
                  </a:schemeClr>
                </a:solidFill>
              </a:rPr>
              <a:t>Взаємозв’язки туризмознавства з гуманітарними та соціальними науками.</a:t>
            </a:r>
          </a:p>
          <a:p>
            <a:pPr>
              <a:buFont typeface="Wingdings" panose="05000000000000000000" pitchFamily="2" charset="2"/>
              <a:buChar char="v"/>
            </a:pPr>
            <a:endParaRPr lang="uk-UA" b="1" i="1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uk-UA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uk-UA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uk-UA">
              <a:solidFill>
                <a:schemeClr val="bg2">
                  <a:lumMod val="25000"/>
                </a:schemeClr>
              </a:solidFill>
            </a:endParaRP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6407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0B183-3EA1-4492-9BDC-8F6C362A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529" y="1688123"/>
            <a:ext cx="9816490" cy="21804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/>
              <a:t>Еволюція туризмології як теоретичного вчення про туризм</a:t>
            </a:r>
          </a:p>
        </p:txBody>
      </p:sp>
    </p:spTree>
    <p:extLst>
      <p:ext uri="{BB962C8B-B14F-4D97-AF65-F5344CB8AC3E}">
        <p14:creationId xmlns:p14="http://schemas.microsoft.com/office/powerpoint/2010/main" val="29058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F0BC7B-4B9B-4384-83D5-DF76A1B89BEB}"/>
              </a:ext>
            </a:extLst>
          </p:cNvPr>
          <p:cNvSpPr/>
          <p:nvPr/>
        </p:nvSpPr>
        <p:spPr>
          <a:xfrm>
            <a:off x="1041009" y="253219"/>
            <a:ext cx="111509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Перший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(дотуризмологічний) </a:t>
            </a:r>
            <a:r>
              <a:rPr lang="uk-UA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період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– доіндустріальна епоха     соціально-економічного розвитку суспільства: </a:t>
            </a:r>
          </a:p>
          <a:p>
            <a:pPr algn="ctr"/>
            <a:endParaRPr lang="uk-UA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знання про подорожі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(передтуризм) ще не долають межі діючої практики, втілені в ній, і подаються переважно в мандрівнографічній, описовій формі;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характер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діловий, елітарний, вибірковий, суспільно обмежений;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мета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– організація торгівельного обміну, відкриття нових земель, опанування нових ринків, організація аристократичного дозвілля;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дані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щодо подорожей позначені утилітарною доцільністю, що зумовило відображення світоглядного, культурологічного знання вдумливого й чутливого учасника мандрівних подій – мандрівників-істориків, дипломатів, філософів, географів, торговців, мореплавців;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охоплює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часи античної доби, епохи Відродження та новочасний період.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0117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1118DF-295B-4A5A-ADBB-F76C0F39088E}"/>
              </a:ext>
            </a:extLst>
          </p:cNvPr>
          <p:cNvSpPr/>
          <p:nvPr/>
        </p:nvSpPr>
        <p:spPr>
          <a:xfrm>
            <a:off x="1631851" y="422031"/>
            <a:ext cx="1031161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spc="-10">
                <a:latin typeface="Times New Roman" panose="02020603050405020304" pitchFamily="18" charset="0"/>
                <a:ea typeface="Calibri" panose="020F0502020204030204" pitchFamily="34" charset="0"/>
              </a:rPr>
              <a:t>Другий період </a:t>
            </a:r>
            <a:r>
              <a:rPr lang="uk-UA" sz="2800" b="1" spc="-10">
                <a:latin typeface="Times New Roman" panose="02020603050405020304" pitchFamily="18" charset="0"/>
                <a:ea typeface="Calibri" panose="020F0502020204030204" pitchFamily="34" charset="0"/>
              </a:rPr>
              <a:t>– становлення індустріального суспільства та його перехід до постіндустріальної фази:</a:t>
            </a:r>
          </a:p>
          <a:p>
            <a:endParaRPr lang="uk-UA" sz="2800" b="1" spc="-1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spc="-10">
                <a:latin typeface="Times New Roman" panose="02020603050405020304" pitchFamily="18" charset="0"/>
                <a:ea typeface="Calibri" panose="020F0502020204030204" pitchFamily="34" charset="0"/>
              </a:rPr>
              <a:t>стадія формування «інституалізованого» знання щодо подорожей, виникнення якісно нових знань про мандрівництво, створення перших теоретичних моделей туристської діяльності; </a:t>
            </a:r>
          </a:p>
          <a:p>
            <a:endParaRPr lang="uk-UA" sz="2800" spc="-1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spc="-10">
                <a:latin typeface="Times New Roman" panose="02020603050405020304" pitchFamily="18" charset="0"/>
                <a:ea typeface="Calibri" panose="020F0502020204030204" pitchFamily="34" charset="0"/>
              </a:rPr>
              <a:t>вирізняється появою наукових знань про мандрівництво, що поступово набувають форми теоретичних моделей предметної діяльності, факти такої діяльності фіксуються у поняттях (концептах), що складають елементи теоретичної конструкції туризмології;</a:t>
            </a:r>
          </a:p>
          <a:p>
            <a:endParaRPr lang="uk-UA" sz="2800" spc="-1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spc="-10">
                <a:latin typeface="Times New Roman" panose="02020603050405020304" pitchFamily="18" charset="0"/>
                <a:ea typeface="Calibri" panose="020F0502020204030204" pitchFamily="34" charset="0"/>
              </a:rPr>
              <a:t>складається з декількох етапів: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uk-UA" sz="2800"/>
          </a:p>
        </p:txBody>
      </p:sp>
    </p:spTree>
    <p:extLst>
      <p:ext uri="{BB962C8B-B14F-4D97-AF65-F5344CB8AC3E}">
        <p14:creationId xmlns:p14="http://schemas.microsoft.com/office/powerpoint/2010/main" val="136584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61D4700-064F-4096-9896-F940EEE31706}"/>
              </a:ext>
            </a:extLst>
          </p:cNvPr>
          <p:cNvSpPr/>
          <p:nvPr/>
        </p:nvSpPr>
        <p:spPr>
          <a:xfrm>
            <a:off x="998806" y="168812"/>
            <a:ext cx="111931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</a:t>
            </a:r>
            <a:r>
              <a:rPr lang="uk-UA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uk-UA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(друга половина ХІХ ст.):</a:t>
            </a:r>
          </a:p>
          <a:p>
            <a:pPr algn="ctr"/>
            <a:endParaRPr lang="uk-UA" sz="32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поява перших наукових узагальнень туристичної практики, розробка опорних базових категорій туристської науки;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Австрії, Швейцарії, Німеччині, Франції, Італії, Бельгії, Польщі з’являються перші праці, що містять систематизовані результати наукового осмислення досвіду туристської справи;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творах науковців застосовується професійна «мова туризму» та туризмознавча термінологія;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3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з’являються такі базові для туризмології поняття, як «географія туризму», «туристичний регіон», «туристична рекреація», «туристична індустрія»;</a:t>
            </a:r>
            <a:endParaRPr lang="uk-UA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4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723207-4737-45C7-8C23-8AC5A4A1645B}"/>
              </a:ext>
            </a:extLst>
          </p:cNvPr>
          <p:cNvSpPr/>
          <p:nvPr/>
        </p:nvSpPr>
        <p:spPr>
          <a:xfrm>
            <a:off x="759655" y="267287"/>
            <a:ext cx="1121195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 етап</a:t>
            </a:r>
            <a:r>
              <a:rPr lang="uk-UA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(перша половина ХХ ст.):</a:t>
            </a:r>
          </a:p>
          <a:p>
            <a:pPr algn="ctr"/>
            <a:endParaRPr lang="uk-UA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туристичний рух посилюється, позитивно впливає на соціально-економічний стан багатьох країн;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туризм розглядається як одна з найрентабельніших галузей господарства;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з’являється низка праць, серед яких – «Географічні умови і наслідки туризму в Тиролі» (К. Штюптц, 1919 р.), де підкреслюється визначна роль туризму в перетворенні економічних, суспільних, культурних взаємозв’язків у країнах і регіонах, що приймають туристів;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uk-UA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виникають національні туризмознавчі школи, серед яких творчою активністю вирізняються: австрійська, німецька, британська, датська, швейцарська, французька, польська, болгарська.</a:t>
            </a:r>
            <a:endParaRPr lang="uk-UA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C6ABA-D800-4412-9E26-A238F95AD9A3}"/>
              </a:ext>
            </a:extLst>
          </p:cNvPr>
          <p:cNvSpPr/>
          <p:nvPr/>
        </p:nvSpPr>
        <p:spPr>
          <a:xfrm>
            <a:off x="1448972" y="675247"/>
            <a:ext cx="97489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Туризмознавство є </a:t>
            </a:r>
            <a:r>
              <a:rPr lang="uk-UA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соціальною наукою</a:t>
            </a:r>
            <a:r>
              <a:rPr lang="uk-UA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оскільки пов’язане із життям та взаєминами людей у суспільстві, які споживають туристський продукт як один із видів рекреації і при цьому цей продукт так чи інакше пов’язаний із культурою людини.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970677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6C9AA3-7894-4DAB-9BFE-7ACC1584C0B6}"/>
              </a:ext>
            </a:extLst>
          </p:cNvPr>
          <p:cNvSpPr/>
          <p:nvPr/>
        </p:nvSpPr>
        <p:spPr>
          <a:xfrm>
            <a:off x="2039816" y="590844"/>
            <a:ext cx="94253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Туризмознавство є </a:t>
            </a:r>
            <a:r>
              <a:rPr lang="uk-UA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гуманітарною наукою</a:t>
            </a:r>
            <a:r>
              <a:rPr lang="uk-UA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оскільки виявляється через людську природу, освіченість, духовну культуру людського суспільства, через суспільні науки: історію, політичну економіку, філологію, антропологію тощо.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642225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рхняя тень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</TotalTime>
  <Words>682</Words>
  <Application>Microsoft Office PowerPoint</Application>
  <PresentationFormat>Широкоэкранный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3</vt:lpstr>
      <vt:lpstr>Легкий дым</vt:lpstr>
      <vt:lpstr>Туризмознавство  курс лекцій</vt:lpstr>
      <vt:lpstr>Тема 1. Туризмознавство як соціогуманітарна наука</vt:lpstr>
      <vt:lpstr>Еволюція туризмології як теоретичного вчення про туризм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Наукове та практичне призначення туризмознавства розкривається в таких функціях:   </vt:lpstr>
      <vt:lpstr>Презентация PowerPoint</vt:lpstr>
      <vt:lpstr>Презентация PowerPoint</vt:lpstr>
      <vt:lpstr>Теорія туризму (туризмологія, туристика, туризмознавство) покликана в системно-структурному вигляді відобразити феномен туризму, всі його складові.   Поняття, що визначають комплексну науку про туризм: «туризмознавство», «туризмологія» і «туристика» є рівнозначними, тотожними за своїм значенням.</vt:lpstr>
      <vt:lpstr>Принципово новим є визначення такої професії, як «туризмознавець», та наукової спеціальності «туризмолог» у класифікаторі професій </vt:lpstr>
      <vt:lpstr>Презентация PowerPoint</vt:lpstr>
      <vt:lpstr>Питання для самостійної роботи: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Туризмознавство  курс лекцій</dc:title>
  <dc:creator>Лариса Бескоровайная</dc:creator>
  <cp:lastModifiedBy>Лариса Бескоровайная</cp:lastModifiedBy>
  <cp:revision>65</cp:revision>
  <dcterms:created xsi:type="dcterms:W3CDTF">2018-09-02T16:01:44Z</dcterms:created>
  <dcterms:modified xsi:type="dcterms:W3CDTF">2018-09-10T18:24:51Z</dcterms:modified>
</cp:coreProperties>
</file>