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89" r:id="rId3"/>
    <p:sldId id="258" r:id="rId4"/>
    <p:sldId id="259" r:id="rId5"/>
    <p:sldId id="315" r:id="rId6"/>
    <p:sldId id="260" r:id="rId7"/>
    <p:sldId id="275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8" r:id="rId18"/>
    <p:sldId id="284" r:id="rId19"/>
    <p:sldId id="286" r:id="rId20"/>
    <p:sldId id="295" r:id="rId2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гор Жир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C9777-D4C7-49EB-809C-82230D1E5C45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763F4-FF6F-4F58-8DC6-47F01E397FF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95637-0CD7-4AB5-9846-B98900E42153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A106-D5AF-4C35-B89E-543E1A49E3FC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208CB-78AE-4809-BC45-42A726C2DBBF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AB4CE-534C-4D0D-B375-C61CAEF38268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017E9-26CA-4AE9-9146-95BF871CF6CB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A1E0-6B63-412F-8FD8-452490819776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8CD0-68A8-4121-A4CF-D6DAF31FE29D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68EA-1D03-4903-B847-C3E50BF1998A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17E0-5C87-4BD0-99FF-2F8EBDD38E52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F055A-1596-4DF4-8DFB-9AA3AB45EC67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E0B8-F7DC-43AB-BA08-86F2DA937BF8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72C92-E6E0-4C51-AAC4-E3A9733CB2FF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5748-35FA-4A4F-8908-F022D5F54021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067BA-0BD2-4EE5-BF6F-27204CE021B4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5F60-E425-4C78-B40D-3CEDF1D15E43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0151E-8589-4598-9540-CCF9647E16FA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64C53-DC16-46D5-B0EF-192E49A71BB5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BEA29-D409-4E0A-ABC3-51E84C892D45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AC00-8553-473D-BCD7-3E5FD3508787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19A64-CD87-4D7E-ACC3-488C91456BC7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A5DE0-0154-4664-AA6C-254411E1972E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2DF4F-05E3-4C64-A580-1BB9EE1B9071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67BE-2A7B-47A1-968D-B0FA3AEFC4B1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DB78-0E6C-469B-8389-96FFE2D4BC10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42F85-3B96-4C01-811F-475981BF2586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F87B6-5505-4E0B-A263-D444ADD092DB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AF4E-D429-42E8-AC85-DB397B3437F7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ED17-AC37-4E7E-A791-ADC0A4823BD5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D1596-8B5B-4E5E-AC70-A04D78404F1F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D4E28-54FF-4030-A3EC-592C10EEBB1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DF8809-AC09-4D23-BECC-061BE70A7DD4}" type="datetimeFigureOut">
              <a:rPr lang="x-none"/>
              <a:pPr>
                <a:defRPr/>
              </a:pPr>
              <a:t>16.11.2020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766B0D5-CB7F-4970-9A13-DEBF6623AFB4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2" r:id="rId3"/>
    <p:sldLayoutId id="2147483801" r:id="rId4"/>
    <p:sldLayoutId id="2147483800" r:id="rId5"/>
    <p:sldLayoutId id="2147483799" r:id="rId6"/>
    <p:sldLayoutId id="2147483798" r:id="rId7"/>
    <p:sldLayoutId id="2147483797" r:id="rId8"/>
    <p:sldLayoutId id="2147483796" r:id="rId9"/>
    <p:sldLayoutId id="2147483795" r:id="rId10"/>
    <p:sldLayoutId id="2147483805" r:id="rId11"/>
    <p:sldLayoutId id="2147483794" r:id="rId12"/>
    <p:sldLayoutId id="2147483806" r:id="rId13"/>
    <p:sldLayoutId id="2147483793" r:id="rId14"/>
    <p:sldLayoutId id="2147483792" r:id="rId15"/>
    <p:sldLayoutId id="2147483791" r:id="rId16"/>
  </p:sldLayoutIdLst>
  <p:transition spd="med">
    <p:wheel spokes="8"/>
    <p:sndAc>
      <p:stSnd>
        <p:snd r:embed="rId18" name="chimes.wav"/>
      </p:stSnd>
    </p:sndAc>
  </p:transition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1184275" y="1011238"/>
            <a:ext cx="8653463" cy="617537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2543175" y="246063"/>
            <a:ext cx="7140575" cy="559276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</a:t>
            </a:r>
            <a:endParaRPr lang="ru-RU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ПИТАННЯ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функції анімації?</a:t>
            </a:r>
            <a:endParaRPr lang="ru-RU" sz="3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Рисунок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3" y="2052638"/>
            <a:ext cx="2233612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339970"/>
            <a:ext cx="8596312" cy="112541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11. Технологія анімаційного сервісу  </a:t>
            </a:r>
            <a:br>
              <a:rPr lang="uk-UA" dirty="0" smtClean="0"/>
            </a:br>
            <a:r>
              <a:rPr lang="uk-UA" dirty="0" smtClean="0"/>
              <a:t>ДОПОВНИ</a:t>
            </a:r>
            <a:endParaRPr lang="ru-RU" dirty="0"/>
          </a:p>
        </p:txBody>
      </p:sp>
      <p:sp>
        <p:nvSpPr>
          <p:cNvPr id="26628" name="Объект 3"/>
          <p:cNvSpPr txBox="1">
            <a:spLocks/>
          </p:cNvSpPr>
          <p:nvPr/>
        </p:nvSpPr>
        <p:spPr bwMode="auto">
          <a:xfrm>
            <a:off x="6659563" y="2449513"/>
            <a:ext cx="2835275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endParaRPr lang="ru-RU">
              <a:solidFill>
                <a:srgbClr val="404040"/>
              </a:solidFill>
              <a:latin typeface="Trebuchet MS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2385" y="1398081"/>
            <a:ext cx="7690339" cy="480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677863" y="386863"/>
            <a:ext cx="8596312" cy="562706"/>
          </a:xfrm>
        </p:spPr>
        <p:txBody>
          <a:bodyPr/>
          <a:lstStyle/>
          <a:p>
            <a:pPr algn="ctr"/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12. ВИЗНАЧ ПРАВИЛЬНУ ВІДПОВІДЬ</a:t>
            </a:r>
            <a:br>
              <a:rPr lang="uk-UA" sz="2400" dirty="0" smtClean="0"/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863" y="1430216"/>
            <a:ext cx="8875712" cy="4611810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b="1" dirty="0" smtClean="0"/>
              <a:t>Термін «фахівець туристичної анімації» 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це…...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uk-UA" sz="3200" dirty="0" smtClean="0"/>
              <a:t>працівник соціальної служби, функції якого полягають у розвитку виховного, культурного потенціалу людини;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uk-UA" sz="3200" dirty="0" smtClean="0"/>
              <a:t>фахівець соціально-виховної області, метою якого є задоволення потреб, бажань і запитів соціальних верств населення;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uk-UA" sz="3200" dirty="0" smtClean="0"/>
              <a:t>фахівець, професійною діяльністю якого є проектування, організація і проведення різних видів анімаційних програм.</a:t>
            </a:r>
            <a:endParaRPr lang="uk-UA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13. РОЗРІЗНЯТЬ ТАКІ ВИДИ </a:t>
            </a:r>
            <a:r>
              <a:rPr lang="uk-UA" dirty="0" smtClean="0"/>
              <a:t>АНІМАЦІЙНИХ ПРОГРАМ</a:t>
            </a:r>
            <a:r>
              <a:rPr lang="uk-UA" dirty="0" smtClean="0"/>
              <a:t>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НАПИШИ!</a:t>
            </a:r>
            <a:endParaRPr lang="ru-RU" dirty="0"/>
          </a:p>
        </p:txBody>
      </p:sp>
      <p:sp>
        <p:nvSpPr>
          <p:cNvPr id="28674" name="Объект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2018445" cy="3881437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28675" name="Объект 3"/>
          <p:cNvSpPr>
            <a:spLocks noGrp="1"/>
          </p:cNvSpPr>
          <p:nvPr>
            <p:ph sz="half" idx="2"/>
          </p:nvPr>
        </p:nvSpPr>
        <p:spPr>
          <a:xfrm>
            <a:off x="2813539" y="2254250"/>
            <a:ext cx="1828800" cy="3881438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636713" y="2833688"/>
            <a:ext cx="485775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695913" y="2789855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813539" y="2800034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754726" y="2810999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859" y="2800034"/>
            <a:ext cx="542591" cy="9998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3379" y="2767924"/>
            <a:ext cx="542591" cy="99983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3899" y="2778889"/>
            <a:ext cx="542591" cy="99983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120" y="2767923"/>
            <a:ext cx="542591" cy="999831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014" y="293077"/>
            <a:ext cx="9261232" cy="879231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14. Механізм реалізації анімаційної послуги. ЗНАЙДИ ПОМИЛКУ І </a:t>
            </a:r>
            <a:r>
              <a:rPr lang="uk-UA" dirty="0"/>
              <a:t>ЗАПИШИ </a:t>
            </a:r>
            <a:r>
              <a:rPr lang="uk-UA" dirty="0" smtClean="0"/>
              <a:t>ПРАВИЛЬНО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7122" y="1817077"/>
            <a:ext cx="8302724" cy="452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5578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100" b="1" dirty="0" smtClean="0"/>
              <a:t>15. Складові готельної анімації.</a:t>
            </a:r>
            <a:br>
              <a:rPr lang="uk-UA" sz="3100" b="1" dirty="0" smtClean="0"/>
            </a:br>
            <a:r>
              <a:rPr lang="uk-UA" sz="3100" b="1" dirty="0" smtClean="0"/>
              <a:t>Визнач, якого компоненту не вистачає! </a:t>
            </a:r>
            <a:r>
              <a:rPr lang="uk-UA" sz="2800" b="1" i="1" dirty="0" smtClean="0"/>
              <a:t/>
            </a:r>
            <a:br>
              <a:rPr lang="uk-UA" sz="2800" b="1" i="1" dirty="0" smtClean="0"/>
            </a:b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920" y="1449187"/>
            <a:ext cx="8442908" cy="4588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817563" y="269875"/>
            <a:ext cx="8597900" cy="1320800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16. ДАЙ ПРАВИЛЬНУ ВІДПОВІДЬ.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>
                <a:solidFill>
                  <a:srgbClr val="00B050"/>
                </a:solidFill>
              </a:rPr>
              <a:t>Анімаційна послуга </a:t>
            </a:r>
            <a:r>
              <a:rPr lang="uk-UA" sz="2400" b="1" dirty="0" smtClean="0">
                <a:solidFill>
                  <a:srgbClr val="00B050"/>
                </a:solidFill>
              </a:rPr>
              <a:t>дозволяє залучити</a:t>
            </a:r>
            <a:r>
              <a:rPr lang="uk-UA" sz="2400" dirty="0" smtClean="0">
                <a:solidFill>
                  <a:srgbClr val="00B050"/>
                </a:solidFill>
              </a:rPr>
              <a:t> туриста до активних дій шляхом особистого контакту аніматора з туристом відповідно до заздалегідь розробленої програми. Чи є участь туристів обов'язковою? </a:t>
            </a:r>
            <a:br>
              <a:rPr lang="uk-UA" sz="2400" dirty="0" smtClean="0">
                <a:solidFill>
                  <a:srgbClr val="00B050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b="1" i="1" dirty="0" smtClean="0"/>
              <a:t/>
            </a:r>
            <a:br>
              <a:rPr lang="uk-UA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endParaRPr lang="ru-RU" sz="2400" b="1" i="1" dirty="0" smtClean="0"/>
          </a:p>
        </p:txBody>
      </p:sp>
      <p:sp>
        <p:nvSpPr>
          <p:cNvPr id="31746" name="Объект 2"/>
          <p:cNvSpPr>
            <a:spLocks noGrp="1"/>
          </p:cNvSpPr>
          <p:nvPr>
            <p:ph sz="half" idx="1"/>
          </p:nvPr>
        </p:nvSpPr>
        <p:spPr>
          <a:xfrm>
            <a:off x="630238" y="3016250"/>
            <a:ext cx="4184650" cy="3138488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17. ЗНАЙДИ ПОМИЛКИ І ЗАПИШИ ПРАВИЛЬНО</a:t>
            </a:r>
            <a:endParaRPr lang="ru-RU" dirty="0" smtClean="0"/>
          </a:p>
        </p:txBody>
      </p:sp>
      <p:sp>
        <p:nvSpPr>
          <p:cNvPr id="32770" name="Объект 2"/>
          <p:cNvSpPr>
            <a:spLocks noGrp="1"/>
          </p:cNvSpPr>
          <p:nvPr>
            <p:ph sz="half" idx="1"/>
          </p:nvPr>
        </p:nvSpPr>
        <p:spPr>
          <a:xfrm>
            <a:off x="349618" y="2078527"/>
            <a:ext cx="2487368" cy="3881437"/>
          </a:xfrm>
        </p:spPr>
        <p:txBody>
          <a:bodyPr/>
          <a:lstStyle/>
          <a:p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головний менеджер служби анімації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укладач і організатор денних і вечірніх шоу-програм; відповідальний за якість виконання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Объект 3"/>
          <p:cNvSpPr>
            <a:spLocks noGrp="1"/>
          </p:cNvSpPr>
          <p:nvPr>
            <p:ph sz="half" idx="2"/>
          </p:nvPr>
        </p:nvSpPr>
        <p:spPr>
          <a:xfrm>
            <a:off x="2836986" y="2078527"/>
            <a:ext cx="2485292" cy="3881437"/>
          </a:xfrm>
        </p:spPr>
        <p:txBody>
          <a:bodyPr/>
          <a:lstStyle/>
          <a:p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менеджер шоу-відділу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-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несе відповідальність за складання і проведення спортивних програм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5357448" y="2055080"/>
            <a:ext cx="248529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z="2400" b="1" dirty="0" smtClean="0"/>
              <a:t>шеф спортивної анімації</a:t>
            </a:r>
            <a:endParaRPr lang="ru-RU" sz="2400" dirty="0" smtClean="0"/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керівник анімаційної команди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 bwMode="auto">
          <a:xfrm>
            <a:off x="8135817" y="2172311"/>
            <a:ext cx="248529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z="2400" b="1" dirty="0" smtClean="0"/>
              <a:t>менеджер </a:t>
            </a:r>
            <a:r>
              <a:rPr lang="uk-UA" sz="2400" b="1" dirty="0" err="1" smtClean="0"/>
              <a:t>міні-</a:t>
            </a:r>
            <a:r>
              <a:rPr lang="uk-UA" sz="2400" b="1" dirty="0" smtClean="0"/>
              <a:t> клубу</a:t>
            </a:r>
          </a:p>
          <a:p>
            <a:pPr lvl="0"/>
            <a:r>
              <a:rPr lang="uk-UA" sz="2000" dirty="0" smtClean="0"/>
              <a:t>несе відповідальність за складання і проведення дитячих розважальних програм.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0" y="283780"/>
            <a:ext cx="12192000" cy="662152"/>
          </a:xfrm>
        </p:spPr>
        <p:txBody>
          <a:bodyPr/>
          <a:lstStyle/>
          <a:p>
            <a:pPr algn="ctr"/>
            <a:r>
              <a:rPr lang="uk-UA" dirty="0" smtClean="0"/>
              <a:t>18. ДОПОВНИ! </a:t>
            </a:r>
            <a:r>
              <a:rPr lang="uk-UA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етапами складання і проведення анімаційних програм є: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863" y="1545022"/>
            <a:ext cx="11114744" cy="5312978"/>
          </a:xfrm>
        </p:spPr>
        <p:txBody>
          <a:bodyPr rtlCol="0">
            <a:normAutofit fontScale="70000" lnSpcReduction="20000"/>
          </a:bodyPr>
          <a:lstStyle/>
          <a:p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b="1" dirty="0" smtClean="0"/>
              <a:t> ________ етап </a:t>
            </a:r>
            <a:r>
              <a:rPr lang="uk-UA" sz="3200" dirty="0" smtClean="0"/>
              <a:t>відіграє важливу роль в організації анімаційного обслуговування і включає рішення наступних завдань:</a:t>
            </a:r>
            <a:endParaRPr lang="ru-RU" sz="3200" dirty="0" smtClean="0"/>
          </a:p>
          <a:p>
            <a:r>
              <a:rPr lang="uk-UA" sz="3200" dirty="0" smtClean="0"/>
              <a:t>- визначення цілей;</a:t>
            </a:r>
            <a:endParaRPr lang="ru-RU" sz="3200" dirty="0" smtClean="0"/>
          </a:p>
          <a:p>
            <a:r>
              <a:rPr lang="uk-UA" sz="3200" dirty="0" smtClean="0"/>
              <a:t>- проектування анімаційної програми створення або підбір сценаріїв анімаційних заходів, включених в програму;</a:t>
            </a:r>
            <a:endParaRPr lang="ru-RU" sz="3200" dirty="0" smtClean="0"/>
          </a:p>
          <a:p>
            <a:r>
              <a:rPr lang="uk-UA" sz="3200" dirty="0" smtClean="0"/>
              <a:t>- підбір творчих колективів, вибір місця і часу проведення анімаційних заходів;</a:t>
            </a:r>
            <a:endParaRPr lang="ru-RU" sz="3200" dirty="0" smtClean="0"/>
          </a:p>
          <a:p>
            <a:r>
              <a:rPr lang="uk-UA" sz="3200" dirty="0" smtClean="0"/>
              <a:t>- складання кошторису витрат на проведення програми;</a:t>
            </a:r>
            <a:endParaRPr lang="ru-RU" sz="3200" dirty="0" smtClean="0"/>
          </a:p>
          <a:p>
            <a:r>
              <a:rPr lang="uk-UA" sz="3200" dirty="0" smtClean="0"/>
              <a:t>- технічна підготовка та ін.</a:t>
            </a:r>
            <a:endParaRPr lang="ru-RU" sz="3200" dirty="0" smtClean="0"/>
          </a:p>
          <a:p>
            <a:r>
              <a:rPr lang="uk-UA" sz="3200" b="1" dirty="0" smtClean="0"/>
              <a:t>_________ етап </a:t>
            </a:r>
            <a:r>
              <a:rPr lang="uk-UA" sz="3200" dirty="0" smtClean="0"/>
              <a:t>є проміжним між підготовчим і основним. На цьому етапі відбувається встановлення контакту, міжособистісних стосунків з туристами, здійснюються запис на різні анімаційні заходи і збір заявок.</a:t>
            </a:r>
            <a:endParaRPr lang="ru-RU" sz="3200" dirty="0" smtClean="0"/>
          </a:p>
          <a:p>
            <a:r>
              <a:rPr lang="uk-UA" sz="3200" b="1" dirty="0" smtClean="0"/>
              <a:t>_________ етап</a:t>
            </a:r>
            <a:r>
              <a:rPr lang="uk-UA" sz="3200" dirty="0" smtClean="0"/>
              <a:t> - проведення наміченої програми, реалізація задуму.</a:t>
            </a:r>
            <a:endParaRPr lang="ru-RU" sz="3200" dirty="0" smtClean="0"/>
          </a:p>
          <a:p>
            <a:r>
              <a:rPr lang="uk-UA" sz="3200" b="1" dirty="0" smtClean="0"/>
              <a:t>_________ етап</a:t>
            </a:r>
            <a:r>
              <a:rPr lang="uk-UA" sz="3200" dirty="0" smtClean="0"/>
              <a:t> включає нагородження учасників і прощання з гостями, опитування споживачів, аналіз проведеної програми, роботу над удосконаленням програми.</a:t>
            </a:r>
            <a:endParaRPr lang="ru-RU" sz="3200" dirty="0" smtClean="0"/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19. ЗНАЙДИ ПОМИЛКУ І ЗАПИШИ ПРАВИЛЬНУ ВІДПОВІДЬ</a:t>
            </a:r>
            <a:endParaRPr lang="ru-RU" dirty="0" smtClean="0"/>
          </a:p>
        </p:txBody>
      </p:sp>
      <p:sp>
        <p:nvSpPr>
          <p:cNvPr id="33794" name="Объект 2"/>
          <p:cNvSpPr>
            <a:spLocks noGrp="1"/>
          </p:cNvSpPr>
          <p:nvPr>
            <p:ph sz="half" idx="1"/>
          </p:nvPr>
        </p:nvSpPr>
        <p:spPr>
          <a:xfrm>
            <a:off x="571500" y="2222939"/>
            <a:ext cx="10495893" cy="3358054"/>
          </a:xfrm>
        </p:spPr>
        <p:txBody>
          <a:bodyPr/>
          <a:lstStyle/>
          <a:p>
            <a:r>
              <a:rPr lang="uk-UA" sz="3200" b="1" dirty="0" smtClean="0"/>
              <a:t> Анімаційна програма - </a:t>
            </a:r>
            <a:r>
              <a:rPr lang="uk-UA" sz="3200" dirty="0" smtClean="0"/>
              <a:t>це </a:t>
            </a:r>
            <a:r>
              <a:rPr lang="uk-UA" sz="3200" i="1" dirty="0" smtClean="0"/>
              <a:t>індивідуальний план </a:t>
            </a:r>
            <a:r>
              <a:rPr lang="uk-UA" sz="3200" dirty="0" smtClean="0"/>
              <a:t>проведення туристського, фізкультурно-оздоровчого, культурно-масового, пізнавального анімаційного заходу.  </a:t>
            </a:r>
            <a:endParaRPr lang="ru-RU" sz="3200" dirty="0" smtClean="0"/>
          </a:p>
          <a:p>
            <a:pPr marL="0" indent="0"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817563" y="269875"/>
            <a:ext cx="8597900" cy="991366"/>
          </a:xfrm>
        </p:spPr>
        <p:txBody>
          <a:bodyPr/>
          <a:lstStyle/>
          <a:p>
            <a:pPr algn="ctr"/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>
                <a:solidFill>
                  <a:schemeClr val="tx1"/>
                </a:solidFill>
              </a:rPr>
              <a:t>20. ОБЕРИ НЕОБХІДНЕ!</a:t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b="1" dirty="0" smtClean="0"/>
              <a:t>Технологія створення і реалізації</a:t>
            </a:r>
            <a:r>
              <a:rPr lang="uk-UA" sz="2400" dirty="0" smtClean="0"/>
              <a:t> анімаційних програм складається з декількох взаємозв'язаних підсистем. </a:t>
            </a:r>
            <a:br>
              <a:rPr lang="uk-UA" sz="2400" dirty="0" smtClean="0"/>
            </a:br>
            <a:r>
              <a:rPr lang="uk-UA" sz="2400" dirty="0" err="1" smtClean="0"/>
              <a:t>Обери</a:t>
            </a:r>
            <a:r>
              <a:rPr lang="uk-UA" sz="2400" dirty="0" smtClean="0"/>
              <a:t> необхідні.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i="1" dirty="0" smtClean="0"/>
              <a:t> </a:t>
            </a:r>
            <a:endParaRPr lang="ru-RU" sz="2400" b="1" i="1" dirty="0" smtClean="0"/>
          </a:p>
        </p:txBody>
      </p:sp>
      <p:sp>
        <p:nvSpPr>
          <p:cNvPr id="34818" name="Объект 2"/>
          <p:cNvSpPr>
            <a:spLocks noGrp="1"/>
          </p:cNvSpPr>
          <p:nvPr>
            <p:ph sz="half" idx="1"/>
          </p:nvPr>
        </p:nvSpPr>
        <p:spPr>
          <a:xfrm>
            <a:off x="630238" y="3373820"/>
            <a:ext cx="4998052" cy="2963918"/>
          </a:xfrm>
        </p:spPr>
        <p:txBody>
          <a:bodyPr/>
          <a:lstStyle/>
          <a:p>
            <a:r>
              <a:rPr lang="uk-UA" b="1" dirty="0" smtClean="0"/>
              <a:t>організаційна</a:t>
            </a:r>
          </a:p>
          <a:p>
            <a:r>
              <a:rPr lang="uk-UA" b="1" dirty="0" smtClean="0"/>
              <a:t>контролююча</a:t>
            </a:r>
          </a:p>
          <a:p>
            <a:r>
              <a:rPr lang="uk-UA" b="1" dirty="0" smtClean="0"/>
              <a:t>інструкторсько-методична</a:t>
            </a:r>
          </a:p>
          <a:p>
            <a:r>
              <a:rPr lang="uk-UA" b="1" dirty="0" smtClean="0"/>
              <a:t>аналітична</a:t>
            </a:r>
          </a:p>
          <a:p>
            <a:r>
              <a:rPr lang="uk-UA" b="1" dirty="0" smtClean="0"/>
              <a:t>режисерська</a:t>
            </a:r>
          </a:p>
          <a:p>
            <a:r>
              <a:rPr lang="uk-UA" b="1" dirty="0" smtClean="0"/>
              <a:t>виконавча</a:t>
            </a:r>
          </a:p>
          <a:p>
            <a:r>
              <a:rPr lang="uk-UA" b="1" dirty="0" smtClean="0"/>
              <a:t>технічна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1184275" y="1011238"/>
            <a:ext cx="8653463" cy="617537"/>
          </a:xfrm>
        </p:spPr>
        <p:txBody>
          <a:bodyPr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Завдання «ЗГОДЕН ЧИ НІ»</a:t>
            </a:r>
            <a:b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 помилку</a:t>
            </a:r>
            <a:b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3435350" y="903288"/>
            <a:ext cx="7138988" cy="4818062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видів анімації належать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000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Анімація в русі;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Анімація через спілкування;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Культурна анімація;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Творча анімація;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Реабілітаційна анімація;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Психологічна анімація;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Художня анімація.</a:t>
            </a:r>
            <a:endParaRPr lang="ru-RU" sz="2800" b="1" i="1" dirty="0"/>
          </a:p>
        </p:txBody>
      </p:sp>
      <p:pic>
        <p:nvPicPr>
          <p:cNvPr id="19459" name="Рисунок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3813" y="2193925"/>
            <a:ext cx="22352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>
          <a:xfrm>
            <a:off x="788988" y="773113"/>
            <a:ext cx="8597900" cy="2568575"/>
          </a:xfrm>
        </p:spPr>
        <p:txBody>
          <a:bodyPr/>
          <a:lstStyle/>
          <a:p>
            <a:pPr algn="ctr"/>
            <a:r>
              <a:rPr lang="uk-UA" smtClean="0">
                <a:solidFill>
                  <a:schemeClr val="tx1"/>
                </a:solidFill>
              </a:rPr>
              <a:t> </a:t>
            </a:r>
            <a:r>
              <a:rPr lang="uk-UA" sz="4000" smtClean="0">
                <a:solidFill>
                  <a:schemeClr val="tx1"/>
                </a:solidFill>
              </a:rPr>
              <a:t>Дякую ВСІМ!</a:t>
            </a:r>
            <a:br>
              <a:rPr lang="uk-UA" sz="4000" smtClean="0">
                <a:solidFill>
                  <a:schemeClr val="tx1"/>
                </a:solidFill>
              </a:rPr>
            </a:br>
            <a:r>
              <a:rPr lang="uk-UA" sz="4000" smtClean="0">
                <a:solidFill>
                  <a:schemeClr val="tx1"/>
                </a:solidFill>
              </a:rPr>
              <a:t>ДОМАШНЄ ЗАВДАННЯ –           пройти тестування в системі МУДЛ!</a:t>
            </a: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55298" name="Рисунок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7663" y="3516313"/>
            <a:ext cx="3916362" cy="334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3546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Завдання</a:t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/>
              <a:t>ВИПРАВ </a:t>
            </a:r>
            <a:r>
              <a:rPr lang="uk-UA" dirty="0"/>
              <a:t>І ЗАПИШИ </a:t>
            </a:r>
            <a:r>
              <a:rPr lang="uk-UA" dirty="0" smtClean="0"/>
              <a:t>ПРАВИЛЬНО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</a:rPr>
              <a:t>Рекреаційна анімація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</a:rPr>
              <a:t>-</a:t>
            </a:r>
            <a:r>
              <a:rPr lang="uk-UA" sz="2400" dirty="0" smtClean="0">
                <a:solidFill>
                  <a:schemeClr val="tx1"/>
                </a:solidFill>
              </a:rPr>
              <a:t> вид медичної діяльності, спрямованої на відновлення психічних і фізичних сил людини.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83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ДОПОВНИ: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Туристична анімація </a:t>
            </a:r>
            <a:r>
              <a:rPr lang="uk-UA" sz="2700" dirty="0" smtClean="0">
                <a:solidFill>
                  <a:schemeClr val="tx1"/>
                </a:solidFill>
              </a:rPr>
              <a:t>- це різновид туристичної діяльності, здійснюваної на туристському підприємстві,……………………, що залучає туристів до різноманітних заходів через участь в спеціально розроблених програмах дозвілля.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залучається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турист до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анімаційних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Обери відповідь: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ЗАВЖДИ    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97878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6. ЗАПОВНИТИ МАЛЮНОК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                Типологія анімації</a:t>
            </a:r>
            <a:br>
              <a:rPr lang="uk-UA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90" y="1793631"/>
            <a:ext cx="8560248" cy="414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360363" y="679450"/>
            <a:ext cx="9545637" cy="5334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Навпроти кожного типу туристської анімації запишіть його приклад: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Анімаційні туристичні маршрути – 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анімаційні послуги – 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Готельна анімація – </a:t>
            </a: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425" y="668339"/>
            <a:ext cx="8597900" cy="2426554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uk-UA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Термін «анімація» (від лат. - пожвавлювати, надихати, одухотворяти) уперше з'явився на початку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uk-UA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 у зв'язку із введенням закону про створення різних асоціацій і трактувався як діяльність, спрямована на те, щоб провокувати та посилювати живий інтерес до культури, художньої творчості.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0388" y="3622675"/>
            <a:ext cx="4183062" cy="27193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uk-U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5" name="Объект 3"/>
          <p:cNvSpPr>
            <a:spLocks noGrp="1"/>
          </p:cNvSpPr>
          <p:nvPr>
            <p:ph sz="half" idx="2"/>
          </p:nvPr>
        </p:nvSpPr>
        <p:spPr>
          <a:xfrm>
            <a:off x="5113338" y="3786188"/>
            <a:ext cx="4184650" cy="2555875"/>
          </a:xfrm>
        </p:spPr>
        <p:txBody>
          <a:bodyPr/>
          <a:lstStyle/>
          <a:p>
            <a:pPr marL="1828800" lvl="4" indent="0">
              <a:buFont typeface="Wingdings 3" pitchFamily="18" charset="2"/>
              <a:buNone/>
            </a:pPr>
            <a:endParaRPr lang="uk-UA" sz="2800" dirty="0" smtClean="0"/>
          </a:p>
          <a:p>
            <a:pPr marL="1828800" lvl="4" indent="0">
              <a:buFont typeface="Wingdings 3" pitchFamily="18" charset="2"/>
              <a:buNone/>
            </a:pPr>
            <a:endParaRPr lang="uk-UA" sz="2800" dirty="0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9. ЗАПИШІТЬ ПРАВИЛЬНО!!!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2614613"/>
            <a:ext cx="8596312" cy="3427412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 smtClean="0"/>
              <a:t>Під </a:t>
            </a:r>
            <a:r>
              <a:rPr lang="uk-UA" sz="3200" b="1" i="1" dirty="0" smtClean="0"/>
              <a:t>анімаційним сервісом</a:t>
            </a:r>
            <a:r>
              <a:rPr lang="uk-UA" sz="3200" dirty="0" smtClean="0"/>
              <a:t> розуміють діяльність щодо …….</a:t>
            </a: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Tx/>
              <a:buChar char="-"/>
              <a:defRPr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анімаційних програм;</a:t>
            </a:r>
          </a:p>
          <a:p>
            <a:pPr marL="0" indent="0" algn="just" fontAlgn="auto">
              <a:spcAft>
                <a:spcPts val="0"/>
              </a:spcAft>
              <a:buFontTx/>
              <a:buChar char="-"/>
              <a:defRPr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 анімаційних програм;</a:t>
            </a:r>
          </a:p>
          <a:p>
            <a:pPr marL="0" indent="0" algn="just" fontAlgn="auto">
              <a:spcAft>
                <a:spcPts val="0"/>
              </a:spcAft>
              <a:buFontTx/>
              <a:buChar char="-"/>
              <a:defRPr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організації дозвілля професійними аніматорами;</a:t>
            </a:r>
          </a:p>
          <a:p>
            <a:pPr marL="0" indent="0"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анімаційних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Tx/>
              <a:buChar char="-"/>
              <a:defRPr/>
            </a:pP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10. ВИПРАВ І ЗАПИШИ ПРАВИЛЬНО!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fontAlgn="auto">
              <a:lnSpc>
                <a:spcPct val="20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800" b="1" dirty="0" err="1" smtClean="0"/>
              <a:t>Анімаційні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послуги</a:t>
            </a:r>
            <a:r>
              <a:rPr lang="ru-RU" sz="2800" b="1" dirty="0" smtClean="0"/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</a:t>
            </a:r>
            <a:r>
              <a:rPr lang="en-US" sz="2800" dirty="0" smtClean="0"/>
              <a:t>’</a:t>
            </a:r>
            <a:r>
              <a:rPr lang="ru-RU" sz="2800" dirty="0" err="1" smtClean="0"/>
              <a:t>язкові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послуги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надаються</a:t>
            </a:r>
            <a:r>
              <a:rPr lang="ru-RU" sz="2800" dirty="0" smtClean="0"/>
              <a:t> туристу разом </a:t>
            </a:r>
            <a:r>
              <a:rPr lang="ru-RU" sz="2800" dirty="0" err="1" smtClean="0"/>
              <a:t>із</a:t>
            </a:r>
            <a:r>
              <a:rPr lang="ru-RU" sz="2800" dirty="0" smtClean="0"/>
              <a:t> добре </a:t>
            </a:r>
            <a:r>
              <a:rPr lang="ru-RU" sz="2800" dirty="0" err="1" smtClean="0"/>
              <a:t>організованим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трансфером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 </a:t>
            </a:r>
            <a:r>
              <a:rPr lang="ru-RU" sz="2800" dirty="0" err="1" smtClean="0"/>
              <a:t>проживанням</a:t>
            </a:r>
            <a:r>
              <a:rPr lang="ru-RU" sz="2800" dirty="0" smtClean="0"/>
              <a:t>, та </a:t>
            </a:r>
            <a:r>
              <a:rPr lang="ru-RU" sz="2800" dirty="0" err="1" smtClean="0"/>
              <a:t>дозволяють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комфортні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умови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відпочинку</a:t>
            </a:r>
            <a:r>
              <a:rPr lang="ru-RU" sz="2800" dirty="0" smtClean="0"/>
              <a:t>.</a:t>
            </a:r>
          </a:p>
          <a:p>
            <a:pPr algn="just" fontAlgn="auto">
              <a:lnSpc>
                <a:spcPct val="20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741</TotalTime>
  <Words>344</Words>
  <Application>Microsoft Office PowerPoint</Application>
  <PresentationFormat>Широкоэкранный</PresentationFormat>
  <Paragraphs>76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Trebuchet MS</vt:lpstr>
      <vt:lpstr>Wingdings 3</vt:lpstr>
      <vt:lpstr>Аспект</vt:lpstr>
      <vt:lpstr> </vt:lpstr>
      <vt:lpstr>2. Завдання «ЗГОДЕН ЧИ НІ» Виправ помилку </vt:lpstr>
      <vt:lpstr> 3. Завдання ВИПРАВ І ЗАПИШИ ПРАВИЛЬНО   Рекреаційна анімація - вид медичної діяльності, спрямованої на відновлення психічних і фізичних сил людини.     </vt:lpstr>
      <vt:lpstr>4. ДОПОВНИ: Туристична анімація - це різновид туристичної діяльності, здійснюваної на туристському підприємстві,……………………, що залучає туристів до різноманітних заходів через участь в спеціально розроблених програмах дозвілля.   5. Чи залучається турист до активної дії під час надання анімаційних послуг? Обери відповідь: ЗАВЖДИ     НІКОЛИ ІНОДІ    </vt:lpstr>
      <vt:lpstr>6. ЗАПОВНИТИ МАЛЮНОК                 Типологія анімації </vt:lpstr>
      <vt:lpstr> 7. Навпроти кожного типу туристської анімації запишіть його приклад:   Анімаційні туристичні маршрути –  Додаткові анімаційні послуги –  Готельна анімація –     </vt:lpstr>
      <vt:lpstr>8. Термін «анімація» (від лат. - пожвавлювати, надихати, одухотворяти) уперше з'явився на початку XX століття у зв'язку із введенням закону про створення різних асоціацій і трактувався як діяльність, спрямована на те, щоб провокувати та посилювати живий інтерес до культури, художньої творчості.   В якій країні це відбулося?</vt:lpstr>
      <vt:lpstr> 9. ЗАПИШІТЬ ПРАВИЛЬНО!!! </vt:lpstr>
      <vt:lpstr>10. ВИПРАВ І ЗАПИШИ ПРАВИЛЬНО!</vt:lpstr>
      <vt:lpstr>11. Технологія анімаційного сервісу   ДОПОВНИ</vt:lpstr>
      <vt:lpstr> 12. ВИЗНАЧ ПРАВИЛЬНУ ВІДПОВІДЬ  </vt:lpstr>
      <vt:lpstr>13. РОЗРІЗНЯТЬ ТАКІ ВИДИ АНІМАЦІЙНИХ ПРОГРАМ:  НАПИШИ!</vt:lpstr>
      <vt:lpstr> 14. Механізм реалізації анімаційної послуги. ЗНАЙДИ ПОМИЛКУ І ЗАПИШИ ПРАВИЛЬНО</vt:lpstr>
      <vt:lpstr>15. Складові готельної анімації. Визнач, якого компоненту не вистачає!  </vt:lpstr>
      <vt:lpstr> 16. ДАЙ ПРАВИЛЬНУ ВІДПОВІДЬ.    Анімаційна послуга дозволяє залучити туриста до активних дій шляхом особистого контакту аніматора з туристом відповідно до заздалегідь розробленої програми. Чи є участь туристів обов'язковою?       </vt:lpstr>
      <vt:lpstr>17. ЗНАЙДИ ПОМИЛКИ І ЗАПИШИ ПРАВИЛЬНО</vt:lpstr>
      <vt:lpstr>18. ДОПОВНИ! Основними етапами складання і проведення анімаційних програм є: </vt:lpstr>
      <vt:lpstr>19. ЗНАЙДИ ПОМИЛКУ І ЗАПИШИ ПРАВИЛЬНУ ВІДПОВІДЬ</vt:lpstr>
      <vt:lpstr> 20. ОБЕРИ НЕОБХІДНЕ!   Технологія створення і реалізації анімаційних програм складається з декількох взаємозв'язаних підсистем.  Обери необхідні.   </vt:lpstr>
      <vt:lpstr> Дякую ВСІМ! ДОМАШНЄ ЗАВДАННЯ –           пройти тестування в системі МУДЛ!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Кваліфікаційна робота МАГІСТРА НА ТЕМУ: ЗАСТОСУВАННЯ ЧАРЛІДІНГУ У ФІЗИЧНОМУ ВИХОВАННІ ШКОЛЯРІВ</dc:title>
  <dc:creator>Егор Жир</dc:creator>
  <cp:lastModifiedBy>user</cp:lastModifiedBy>
  <cp:revision>88</cp:revision>
  <dcterms:created xsi:type="dcterms:W3CDTF">2019-01-07T18:55:20Z</dcterms:created>
  <dcterms:modified xsi:type="dcterms:W3CDTF">2020-11-16T19:35:54Z</dcterms:modified>
</cp:coreProperties>
</file>