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700808"/>
            <a:ext cx="6486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Лабораторна</a:t>
            </a:r>
            <a:r>
              <a:rPr lang="ru-RU" sz="2400" b="1" dirty="0"/>
              <a:t> робота № 1</a:t>
            </a:r>
            <a:br>
              <a:rPr lang="ru-RU" sz="2400" b="1" dirty="0"/>
            </a:br>
            <a:r>
              <a:rPr lang="ru-RU" sz="2400" b="1" dirty="0" smtClean="0"/>
              <a:t>ПРЕДМЕТ </a:t>
            </a:r>
            <a:r>
              <a:rPr lang="ru-RU" sz="2400" b="1" dirty="0"/>
              <a:t>І ЗАВДАННЯ ЛІСОЗНАВСТВА.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ВИБІР </a:t>
            </a:r>
            <a:r>
              <a:rPr lang="ru-RU" sz="2400" b="1" dirty="0"/>
              <a:t>ТА РОЗМІТКА ДІЛЯНКИ ДЛЯ ЕКОЛОГІЧНИХ </a:t>
            </a:r>
            <a:r>
              <a:rPr lang="ru-RU" sz="2400" b="1" dirty="0" smtClean="0"/>
              <a:t>ДОСЛІДЖЕНЬ.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77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5" y="1340768"/>
            <a:ext cx="8038551" cy="31683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768752" cy="8766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89881" y="4581128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 Black" pitchFamily="34" charset="0"/>
              </a:rPr>
              <a:t>Наприклад</a:t>
            </a:r>
            <a:r>
              <a:rPr lang="ru-RU" b="1" dirty="0">
                <a:latin typeface="Arial Black" pitchFamily="34" charset="0"/>
              </a:rPr>
              <a:t>:</a:t>
            </a:r>
            <a:r>
              <a:rPr lang="ru-RU" dirty="0">
                <a:latin typeface="Arial Black" pitchFamily="34" charset="0"/>
              </a:rPr>
              <a:t> сума </a:t>
            </a:r>
            <a:r>
              <a:rPr lang="ru-RU" dirty="0" err="1">
                <a:latin typeface="Arial Black" pitchFamily="34" charset="0"/>
              </a:rPr>
              <a:t>запасів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ялини</a:t>
            </a:r>
            <a:r>
              <a:rPr lang="ru-RU" dirty="0">
                <a:latin typeface="Arial Black" pitchFamily="34" charset="0"/>
              </a:rPr>
              <a:t>, </a:t>
            </a:r>
            <a:r>
              <a:rPr lang="ru-RU" dirty="0" err="1">
                <a:latin typeface="Arial Black" pitchFamily="34" charset="0"/>
              </a:rPr>
              <a:t>ялиці</a:t>
            </a:r>
            <a:r>
              <a:rPr lang="ru-RU" dirty="0">
                <a:latin typeface="Arial Black" pitchFamily="34" charset="0"/>
              </a:rPr>
              <a:t> і бука </a:t>
            </a:r>
            <a:r>
              <a:rPr lang="ru-RU" dirty="0" err="1">
                <a:latin typeface="Arial Black" pitchFamily="34" charset="0"/>
              </a:rPr>
              <a:t>дорівнює</a:t>
            </a:r>
            <a:r>
              <a:rPr lang="ru-RU" dirty="0">
                <a:latin typeface="Arial Black" pitchFamily="34" charset="0"/>
              </a:rPr>
              <a:t> 422+179+56 </a:t>
            </a:r>
            <a:r>
              <a:rPr lang="ru-RU" dirty="0" smtClean="0">
                <a:latin typeface="Arial Black" pitchFamily="34" charset="0"/>
              </a:rPr>
              <a:t>= </a:t>
            </a:r>
            <a:r>
              <a:rPr lang="ru-RU" dirty="0">
                <a:latin typeface="Arial Black" pitchFamily="34" charset="0"/>
              </a:rPr>
              <a:t>657 м3 /га;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коефіцієнт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складу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ялини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422/657 = 0,64 ≈ 6; 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коефіцієнт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складу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ялиці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179/657 = 0,27 ≈ 3; 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коефіцієнт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складу бука: 56/657 = 0,09 ≈ 1. </a:t>
            </a:r>
          </a:p>
          <a:p>
            <a:r>
              <a:rPr lang="ru-RU" dirty="0" err="1">
                <a:latin typeface="Arial Black" pitchFamily="34" charset="0"/>
              </a:rPr>
              <a:t>Отже</a:t>
            </a:r>
            <a:r>
              <a:rPr lang="ru-RU" dirty="0">
                <a:latin typeface="Arial Black" pitchFamily="34" charset="0"/>
              </a:rPr>
              <a:t>, склад </a:t>
            </a:r>
            <a:r>
              <a:rPr lang="ru-RU" dirty="0" err="1">
                <a:latin typeface="Arial Black" pitchFamily="34" charset="0"/>
              </a:rPr>
              <a:t>деревостану</a:t>
            </a:r>
            <a:r>
              <a:rPr lang="ru-RU" dirty="0">
                <a:latin typeface="Arial Black" pitchFamily="34" charset="0"/>
              </a:rPr>
              <a:t> становить: 6Ялє3Яцб1Бкл.</a:t>
            </a:r>
          </a:p>
        </p:txBody>
      </p:sp>
    </p:spTree>
    <p:extLst>
      <p:ext uri="{BB962C8B-B14F-4D97-AF65-F5344CB8AC3E}">
        <p14:creationId xmlns:p14="http://schemas.microsoft.com/office/powerpoint/2010/main" val="39858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90" y="332656"/>
            <a:ext cx="8856984" cy="62478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Породу, яка </a:t>
            </a:r>
            <a:r>
              <a:rPr lang="ru-RU" sz="2000" dirty="0" err="1"/>
              <a:t>переважає</a:t>
            </a:r>
            <a:r>
              <a:rPr lang="ru-RU" sz="2000" dirty="0"/>
              <a:t> у </a:t>
            </a:r>
            <a:r>
              <a:rPr lang="ru-RU" sz="2000" dirty="0" err="1"/>
              <a:t>складі</a:t>
            </a:r>
            <a:r>
              <a:rPr lang="ru-RU" sz="2000" dirty="0"/>
              <a:t>,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b="1" dirty="0" err="1"/>
              <a:t>переважаючою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b="1" dirty="0" err="1"/>
              <a:t>панівною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Переважаюча</a:t>
            </a:r>
            <a:r>
              <a:rPr lang="ru-RU" sz="2000" dirty="0" smtClean="0"/>
              <a:t> </a:t>
            </a:r>
            <a:r>
              <a:rPr lang="ru-RU" sz="2000" dirty="0"/>
              <a:t>порода у </a:t>
            </a:r>
            <a:r>
              <a:rPr lang="ru-RU" sz="2000" dirty="0" err="1"/>
              <a:t>формулі</a:t>
            </a:r>
            <a:r>
              <a:rPr lang="ru-RU" sz="2000" dirty="0"/>
              <a:t> складу ставиться на перше </a:t>
            </a:r>
            <a:r>
              <a:rPr lang="ru-RU" sz="2000" dirty="0" err="1"/>
              <a:t>місце</a:t>
            </a:r>
            <a:r>
              <a:rPr lang="ru-RU" sz="2000" dirty="0"/>
              <a:t>. 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/>
              <a:t>переважаючої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відрізняти</a:t>
            </a:r>
            <a:r>
              <a:rPr lang="ru-RU" sz="2000" dirty="0"/>
              <a:t> </a:t>
            </a:r>
            <a:r>
              <a:rPr lang="ru-RU" sz="2000" b="1" dirty="0" err="1"/>
              <a:t>головну</a:t>
            </a:r>
            <a:r>
              <a:rPr lang="ru-RU" sz="2000" b="1" dirty="0"/>
              <a:t> породу</a:t>
            </a:r>
            <a:r>
              <a:rPr lang="ru-RU" sz="2000" dirty="0"/>
              <a:t>, яка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найбільше</a:t>
            </a:r>
            <a:r>
              <a:rPr lang="ru-RU" sz="2000" dirty="0"/>
              <a:t> </a:t>
            </a:r>
            <a:r>
              <a:rPr lang="ru-RU" sz="2000" dirty="0" err="1"/>
              <a:t>господарське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і в </a:t>
            </a:r>
            <a:r>
              <a:rPr lang="ru-RU" sz="2000" dirty="0" err="1"/>
              <a:t>конкретних</a:t>
            </a:r>
            <a:r>
              <a:rPr lang="ru-RU" sz="2000" dirty="0"/>
              <a:t> </a:t>
            </a:r>
            <a:r>
              <a:rPr lang="ru-RU" sz="2000" dirty="0" err="1"/>
              <a:t>економічних</a:t>
            </a:r>
            <a:r>
              <a:rPr lang="ru-RU" sz="2000" dirty="0"/>
              <a:t> та </a:t>
            </a:r>
            <a:r>
              <a:rPr lang="ru-RU" sz="2000" dirty="0" err="1"/>
              <a:t>лісорослинних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є </a:t>
            </a:r>
            <a:r>
              <a:rPr lang="ru-RU" sz="2000" dirty="0" err="1"/>
              <a:t>найбільш</a:t>
            </a:r>
            <a:r>
              <a:rPr lang="ru-RU" sz="2000" dirty="0"/>
              <a:t> перспективною. На </a:t>
            </a:r>
            <a:r>
              <a:rPr lang="ru-RU" sz="2000" dirty="0" err="1"/>
              <a:t>головну</a:t>
            </a:r>
            <a:r>
              <a:rPr lang="ru-RU" sz="2000" dirty="0"/>
              <a:t> породу </a:t>
            </a:r>
            <a:r>
              <a:rPr lang="ru-RU" sz="2000" dirty="0" err="1"/>
              <a:t>ведеться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. Вона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переважаючою</a:t>
            </a:r>
            <a:r>
              <a:rPr lang="ru-RU" sz="2000" dirty="0"/>
              <a:t>, а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і </a:t>
            </a:r>
            <a:r>
              <a:rPr lang="ru-RU" sz="2000" dirty="0" err="1"/>
              <a:t>меншу</a:t>
            </a:r>
            <a:r>
              <a:rPr lang="ru-RU" sz="2000" dirty="0"/>
              <a:t> </a:t>
            </a:r>
            <a:r>
              <a:rPr lang="ru-RU" sz="2000" dirty="0" err="1"/>
              <a:t>частку</a:t>
            </a:r>
            <a:r>
              <a:rPr lang="ru-RU" sz="2000" dirty="0"/>
              <a:t> у </a:t>
            </a:r>
            <a:r>
              <a:rPr lang="ru-RU" sz="2000" dirty="0" err="1"/>
              <a:t>складі</a:t>
            </a:r>
            <a:r>
              <a:rPr lang="ru-RU" sz="2000" dirty="0"/>
              <a:t>. 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Супутня</a:t>
            </a:r>
            <a:r>
              <a:rPr lang="ru-RU" sz="2000" b="1" dirty="0" smtClean="0"/>
              <a:t> </a:t>
            </a:r>
            <a:r>
              <a:rPr lang="ru-RU" sz="2000" b="1" dirty="0"/>
              <a:t>порода</a:t>
            </a:r>
            <a:r>
              <a:rPr lang="ru-RU" sz="2000" dirty="0"/>
              <a:t> – </a:t>
            </a:r>
            <a:r>
              <a:rPr lang="ru-RU" sz="2000" dirty="0" err="1"/>
              <a:t>деревна</a:t>
            </a:r>
            <a:r>
              <a:rPr lang="ru-RU" sz="2000" dirty="0"/>
              <a:t> порода, яка </a:t>
            </a:r>
            <a:r>
              <a:rPr lang="ru-RU" sz="2000" dirty="0" err="1"/>
              <a:t>сприятливо</a:t>
            </a:r>
            <a:r>
              <a:rPr lang="ru-RU" sz="2000" dirty="0"/>
              <a:t> </a:t>
            </a:r>
            <a:r>
              <a:rPr lang="ru-RU" sz="2000" dirty="0" err="1"/>
              <a:t>впливає</a:t>
            </a:r>
            <a:r>
              <a:rPr lang="ru-RU" sz="2000" dirty="0"/>
              <a:t> на </a:t>
            </a:r>
            <a:r>
              <a:rPr lang="ru-RU" sz="2000" dirty="0" err="1"/>
              <a:t>головну</a:t>
            </a:r>
            <a:r>
              <a:rPr lang="ru-RU" sz="2000" dirty="0"/>
              <a:t> і в </a:t>
            </a:r>
            <a:r>
              <a:rPr lang="ru-RU" sz="2000" dirty="0" err="1"/>
              <a:t>конкретних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не </a:t>
            </a:r>
            <a:r>
              <a:rPr lang="ru-RU" sz="2000" dirty="0" err="1"/>
              <a:t>поступається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за </a:t>
            </a:r>
            <a:r>
              <a:rPr lang="ru-RU" sz="2000" dirty="0" err="1"/>
              <a:t>господарським</a:t>
            </a:r>
            <a:r>
              <a:rPr lang="ru-RU" sz="2000" dirty="0"/>
              <a:t> </a:t>
            </a:r>
            <a:r>
              <a:rPr lang="ru-RU" sz="2000" dirty="0" err="1"/>
              <a:t>значенням</a:t>
            </a:r>
            <a:r>
              <a:rPr lang="ru-RU" sz="2000" dirty="0"/>
              <a:t>. 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Деревна</a:t>
            </a:r>
            <a:r>
              <a:rPr lang="ru-RU" sz="2000" dirty="0" smtClean="0"/>
              <a:t> </a:t>
            </a:r>
            <a:r>
              <a:rPr lang="ru-RU" sz="2000" dirty="0"/>
              <a:t>порода, яка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меншу</a:t>
            </a:r>
            <a:r>
              <a:rPr lang="ru-RU" sz="2000" dirty="0"/>
              <a:t> </a:t>
            </a:r>
            <a:r>
              <a:rPr lang="ru-RU" sz="2000" dirty="0" err="1"/>
              <a:t>господарську</a:t>
            </a:r>
            <a:r>
              <a:rPr lang="ru-RU" sz="2000" dirty="0"/>
              <a:t> </a:t>
            </a:r>
            <a:r>
              <a:rPr lang="ru-RU" sz="2000" dirty="0" err="1"/>
              <a:t>цінність</a:t>
            </a:r>
            <a:r>
              <a:rPr lang="ru-RU" sz="2000" dirty="0"/>
              <a:t> у </a:t>
            </a:r>
            <a:r>
              <a:rPr lang="ru-RU" sz="2000" dirty="0" err="1"/>
              <a:t>порівнянні</a:t>
            </a:r>
            <a:r>
              <a:rPr lang="ru-RU" sz="2000" dirty="0"/>
              <a:t> з головною,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b="1" dirty="0" err="1"/>
              <a:t>другорядною</a:t>
            </a:r>
            <a:r>
              <a:rPr lang="ru-RU" sz="2000" dirty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Головна </a:t>
            </a:r>
            <a:r>
              <a:rPr lang="ru-RU" sz="2000" dirty="0"/>
              <a:t>порода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переважаючою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частка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запасу в </a:t>
            </a:r>
            <a:r>
              <a:rPr lang="ru-RU" sz="2000" dirty="0" err="1"/>
              <a:t>середньовікових</a:t>
            </a:r>
            <a:r>
              <a:rPr lang="ru-RU" sz="2000" dirty="0"/>
              <a:t>, </a:t>
            </a:r>
            <a:r>
              <a:rPr lang="ru-RU" sz="2000" dirty="0" err="1"/>
              <a:t>пристигаючих</a:t>
            </a:r>
            <a:r>
              <a:rPr lang="ru-RU" sz="2000" dirty="0"/>
              <a:t>, </a:t>
            </a:r>
            <a:r>
              <a:rPr lang="ru-RU" sz="2000" dirty="0" err="1"/>
              <a:t>стиглих</a:t>
            </a:r>
            <a:r>
              <a:rPr lang="ru-RU" sz="2000" dirty="0"/>
              <a:t> і </a:t>
            </a:r>
            <a:r>
              <a:rPr lang="ru-RU" sz="2000" dirty="0" err="1"/>
              <a:t>перестійних</a:t>
            </a:r>
            <a:r>
              <a:rPr lang="ru-RU" sz="2000" dirty="0"/>
              <a:t> </a:t>
            </a:r>
            <a:r>
              <a:rPr lang="ru-RU" sz="2000" dirty="0" err="1"/>
              <a:t>насадженнях</a:t>
            </a:r>
            <a:r>
              <a:rPr lang="ru-RU" sz="2000" dirty="0"/>
              <a:t> становить не </a:t>
            </a:r>
            <a:r>
              <a:rPr lang="ru-RU" sz="2000" dirty="0" err="1"/>
              <a:t>менше</a:t>
            </a:r>
            <a:r>
              <a:rPr lang="ru-RU" sz="2000" dirty="0"/>
              <a:t> 5/10, а для сосни, дуба, бука, </a:t>
            </a:r>
            <a:r>
              <a:rPr lang="ru-RU" sz="2000" dirty="0" err="1"/>
              <a:t>ясена</a:t>
            </a:r>
            <a:r>
              <a:rPr lang="ru-RU" sz="2000" dirty="0"/>
              <a:t>, клена-явора, </a:t>
            </a:r>
            <a:r>
              <a:rPr lang="ru-RU" sz="2000" dirty="0" err="1"/>
              <a:t>ялиці</a:t>
            </a:r>
            <a:r>
              <a:rPr lang="ru-RU" sz="2000" dirty="0"/>
              <a:t>, </a:t>
            </a:r>
            <a:r>
              <a:rPr lang="ru-RU" sz="2000" dirty="0" err="1"/>
              <a:t>псевдотсуги</a:t>
            </a:r>
            <a:r>
              <a:rPr lang="ru-RU" sz="2000" dirty="0"/>
              <a:t>, </a:t>
            </a:r>
            <a:r>
              <a:rPr lang="ru-RU" sz="2000" dirty="0" err="1"/>
              <a:t>горіхів</a:t>
            </a:r>
            <a:r>
              <a:rPr lang="ru-RU" sz="2000" dirty="0"/>
              <a:t>, кедра, </a:t>
            </a:r>
            <a:r>
              <a:rPr lang="ru-RU" sz="2000" dirty="0" err="1"/>
              <a:t>ялівцю</a:t>
            </a:r>
            <a:r>
              <a:rPr lang="ru-RU" sz="2000" dirty="0"/>
              <a:t> </a:t>
            </a:r>
            <a:r>
              <a:rPr lang="ru-RU" sz="2000" dirty="0" err="1"/>
              <a:t>деревовидного</a:t>
            </a:r>
            <a:r>
              <a:rPr lang="ru-RU" sz="2000" dirty="0"/>
              <a:t> – не </a:t>
            </a:r>
            <a:r>
              <a:rPr lang="ru-RU" sz="2000" dirty="0" err="1"/>
              <a:t>менше</a:t>
            </a:r>
            <a:r>
              <a:rPr lang="ru-RU" sz="2000" dirty="0"/>
              <a:t> 4/10 </a:t>
            </a:r>
            <a:r>
              <a:rPr lang="ru-RU" sz="2000" dirty="0" err="1"/>
              <a:t>загального</a:t>
            </a:r>
            <a:r>
              <a:rPr lang="ru-RU" sz="2000" dirty="0"/>
              <a:t> запасу </a:t>
            </a:r>
            <a:r>
              <a:rPr lang="ru-RU" sz="2000" dirty="0" err="1"/>
              <a:t>насадження</a:t>
            </a:r>
            <a:r>
              <a:rPr lang="ru-RU" sz="2000" dirty="0"/>
              <a:t> (ярусу). </a:t>
            </a:r>
          </a:p>
        </p:txBody>
      </p:sp>
    </p:spTree>
    <p:extLst>
      <p:ext uri="{BB962C8B-B14F-4D97-AF65-F5344CB8AC3E}">
        <p14:creationId xmlns:p14="http://schemas.microsoft.com/office/powerpoint/2010/main" val="410544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772" y="101114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/>
              <a:t>Походження</a:t>
            </a:r>
            <a:r>
              <a:rPr lang="ru-RU" sz="2400" i="1" dirty="0"/>
              <a:t> </a:t>
            </a:r>
            <a:r>
              <a:rPr lang="ru-RU" sz="2400" i="1" dirty="0" err="1"/>
              <a:t>деревостану</a:t>
            </a:r>
            <a:r>
              <a:rPr lang="ru-RU" sz="2400" dirty="0"/>
              <a:t>. </a:t>
            </a:r>
            <a:r>
              <a:rPr lang="ru-RU" sz="2400" dirty="0" err="1"/>
              <a:t>Розрізняють</a:t>
            </a:r>
            <a:r>
              <a:rPr lang="ru-RU" sz="2400" dirty="0"/>
              <a:t> </a:t>
            </a:r>
            <a:r>
              <a:rPr lang="ru-RU" sz="2400" dirty="0" err="1"/>
              <a:t>деревостани</a:t>
            </a:r>
            <a:r>
              <a:rPr lang="ru-RU" sz="2400" dirty="0"/>
              <a:t> </a:t>
            </a:r>
            <a:r>
              <a:rPr lang="ru-RU" sz="2400" b="1" dirty="0"/>
              <a:t>природного (</a:t>
            </a:r>
            <a:r>
              <a:rPr lang="ru-RU" sz="2400" b="1" dirty="0" err="1"/>
              <a:t>насіннєвого</a:t>
            </a:r>
            <a:r>
              <a:rPr lang="ru-RU" sz="2400" b="1" dirty="0"/>
              <a:t> та порослевого </a:t>
            </a:r>
            <a:r>
              <a:rPr lang="ru-RU" sz="2400" b="1" dirty="0" err="1"/>
              <a:t>походження</a:t>
            </a:r>
            <a:r>
              <a:rPr lang="ru-RU" sz="2400" b="1" dirty="0"/>
              <a:t>) і штучного </a:t>
            </a:r>
            <a:r>
              <a:rPr lang="ru-RU" sz="2400" b="1" dirty="0" err="1" smtClean="0"/>
              <a:t>походження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i="1" dirty="0"/>
              <a:t>Форма </a:t>
            </a:r>
            <a:r>
              <a:rPr lang="ru-RU" sz="2400" i="1" dirty="0" err="1"/>
              <a:t>деревостану</a:t>
            </a:r>
            <a:r>
              <a:rPr lang="ru-RU" sz="2400" i="1" dirty="0"/>
              <a:t>. </a:t>
            </a:r>
            <a:r>
              <a:rPr lang="ru-RU" sz="2400" dirty="0" err="1"/>
              <a:t>Деревостани</a:t>
            </a:r>
            <a:r>
              <a:rPr lang="ru-RU" sz="2400" dirty="0"/>
              <a:t>, 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дерева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приблизно</a:t>
            </a:r>
            <a:r>
              <a:rPr lang="ru-RU" sz="2400" dirty="0"/>
              <a:t> </a:t>
            </a:r>
            <a:r>
              <a:rPr lang="ru-RU" sz="2400" dirty="0" err="1"/>
              <a:t>однакову</a:t>
            </a:r>
            <a:r>
              <a:rPr lang="ru-RU" sz="2400" dirty="0"/>
              <a:t> </a:t>
            </a:r>
            <a:r>
              <a:rPr lang="ru-RU" sz="2400" dirty="0" err="1"/>
              <a:t>висоту</a:t>
            </a:r>
            <a:r>
              <a:rPr lang="ru-RU" sz="2400" dirty="0"/>
              <a:t> і </a:t>
            </a:r>
            <a:r>
              <a:rPr lang="ru-RU" sz="2400" dirty="0" err="1"/>
              <a:t>утворюють</a:t>
            </a:r>
            <a:r>
              <a:rPr lang="ru-RU" sz="2400" dirty="0"/>
              <a:t> один ярус, </a:t>
            </a:r>
            <a:r>
              <a:rPr lang="ru-RU" sz="2400" b="1" dirty="0" err="1"/>
              <a:t>називаються</a:t>
            </a:r>
            <a:r>
              <a:rPr lang="ru-RU" sz="2400" b="1" dirty="0"/>
              <a:t> </a:t>
            </a:r>
            <a:r>
              <a:rPr lang="ru-RU" sz="2400" b="1" dirty="0" err="1"/>
              <a:t>простими</a:t>
            </a:r>
            <a:r>
              <a:rPr lang="ru-RU" sz="2400" dirty="0"/>
              <a:t>, а </a:t>
            </a:r>
            <a:r>
              <a:rPr lang="ru-RU" sz="2400" dirty="0" err="1"/>
              <a:t>деревостани</a:t>
            </a:r>
            <a:r>
              <a:rPr lang="ru-RU" sz="2400" dirty="0"/>
              <a:t>, в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виділяють</a:t>
            </a:r>
            <a:r>
              <a:rPr lang="ru-RU" sz="2400" dirty="0"/>
              <a:t> два </a:t>
            </a:r>
            <a:r>
              <a:rPr lang="ru-RU" sz="2400" dirty="0" smtClean="0"/>
              <a:t>і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/>
              <a:t>ярусів</a:t>
            </a:r>
            <a:r>
              <a:rPr lang="ru-RU" sz="2400" dirty="0"/>
              <a:t> </a:t>
            </a:r>
            <a:r>
              <a:rPr lang="ru-RU" sz="2400" dirty="0" err="1"/>
              <a:t>деревної</a:t>
            </a:r>
            <a:r>
              <a:rPr lang="ru-RU" sz="2400" dirty="0"/>
              <a:t> </a:t>
            </a:r>
            <a:r>
              <a:rPr lang="ru-RU" sz="2400" dirty="0" err="1" smtClean="0"/>
              <a:t>рослинності</a:t>
            </a:r>
            <a:r>
              <a:rPr lang="ru-RU" sz="2400" dirty="0" smtClean="0"/>
              <a:t> – </a:t>
            </a:r>
            <a:r>
              <a:rPr lang="ru-RU" sz="2400" b="1" dirty="0" err="1" smtClean="0"/>
              <a:t>складними</a:t>
            </a:r>
            <a:r>
              <a:rPr lang="ru-RU" sz="2400" b="1" dirty="0"/>
              <a:t> </a:t>
            </a:r>
            <a:r>
              <a:rPr lang="ru-RU" sz="2400" b="1" dirty="0" err="1"/>
              <a:t>або</a:t>
            </a:r>
            <a:r>
              <a:rPr lang="ru-RU" sz="2400" b="1" dirty="0"/>
              <a:t> </a:t>
            </a:r>
            <a:r>
              <a:rPr lang="ru-RU" sz="2400" b="1" dirty="0" err="1"/>
              <a:t>багатоярусними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dirty="0" err="1" smtClean="0"/>
              <a:t>Ярусність</a:t>
            </a:r>
            <a:r>
              <a:rPr lang="ru-RU" sz="2400" dirty="0" smtClean="0"/>
              <a:t> </a:t>
            </a:r>
            <a:r>
              <a:rPr lang="ru-RU" sz="2400" dirty="0" err="1"/>
              <a:t>насаджень</a:t>
            </a:r>
            <a:r>
              <a:rPr lang="ru-RU" sz="2400" dirty="0"/>
              <a:t> є </a:t>
            </a:r>
            <a:r>
              <a:rPr lang="ru-RU" sz="2400" dirty="0" err="1"/>
              <a:t>наслідком</a:t>
            </a:r>
            <a:r>
              <a:rPr lang="ru-RU" sz="2400" dirty="0"/>
              <a:t> </a:t>
            </a:r>
            <a:r>
              <a:rPr lang="ru-RU" sz="2400" dirty="0" err="1"/>
              <a:t>відмінностей</a:t>
            </a:r>
            <a:r>
              <a:rPr lang="ru-RU" sz="2400" dirty="0"/>
              <a:t> </a:t>
            </a:r>
            <a:r>
              <a:rPr lang="ru-RU" sz="2400" dirty="0" err="1"/>
              <a:t>біологічних</a:t>
            </a:r>
            <a:r>
              <a:rPr lang="ru-RU" sz="2400" dirty="0"/>
              <a:t> </a:t>
            </a:r>
            <a:r>
              <a:rPr lang="ru-RU" sz="2400" dirty="0" err="1"/>
              <a:t>властивостей</a:t>
            </a:r>
            <a:r>
              <a:rPr lang="ru-RU" sz="2400" dirty="0"/>
              <a:t> </a:t>
            </a:r>
            <a:r>
              <a:rPr lang="ru-RU" sz="2400" dirty="0" err="1"/>
              <a:t>деревних</a:t>
            </a:r>
            <a:r>
              <a:rPr lang="ru-RU" sz="2400" dirty="0"/>
              <a:t> </a:t>
            </a:r>
            <a:r>
              <a:rPr lang="ru-RU" sz="2400" dirty="0" err="1"/>
              <a:t>порід</a:t>
            </a:r>
            <a:r>
              <a:rPr lang="ru-RU" sz="2400" dirty="0"/>
              <a:t>, умов </a:t>
            </a:r>
            <a:r>
              <a:rPr lang="ru-RU" sz="2400" dirty="0" err="1"/>
              <a:t>середовища</a:t>
            </a:r>
            <a:r>
              <a:rPr lang="ru-RU" sz="2400" dirty="0"/>
              <a:t> та </a:t>
            </a:r>
            <a:r>
              <a:rPr lang="ru-RU" sz="2400" dirty="0" err="1"/>
              <a:t>господарської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Окремі</a:t>
            </a:r>
            <a:r>
              <a:rPr lang="ru-RU" sz="2400" dirty="0" smtClean="0"/>
              <a:t> </a:t>
            </a:r>
            <a:r>
              <a:rPr lang="ru-RU" sz="2400" dirty="0" err="1"/>
              <a:t>яруси</a:t>
            </a:r>
            <a:r>
              <a:rPr lang="ru-RU" sz="2400" dirty="0"/>
              <a:t> </a:t>
            </a:r>
            <a:r>
              <a:rPr lang="ru-RU" sz="2400" dirty="0" err="1"/>
              <a:t>виділяють</a:t>
            </a:r>
            <a:r>
              <a:rPr lang="ru-RU" sz="2400" dirty="0"/>
              <a:t> у тому </a:t>
            </a:r>
            <a:r>
              <a:rPr lang="ru-RU" sz="2400" dirty="0" err="1"/>
              <a:t>випадку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різниця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середніх</a:t>
            </a:r>
            <a:r>
              <a:rPr lang="ru-RU" sz="2400" dirty="0"/>
              <a:t> </a:t>
            </a:r>
            <a:r>
              <a:rPr lang="ru-RU" sz="2400" dirty="0" err="1"/>
              <a:t>висот</a:t>
            </a:r>
            <a:r>
              <a:rPr lang="ru-RU" sz="2400" dirty="0"/>
              <a:t> становить не </a:t>
            </a:r>
            <a:r>
              <a:rPr lang="ru-RU" sz="2400" dirty="0" err="1"/>
              <a:t>менше</a:t>
            </a:r>
            <a:r>
              <a:rPr lang="ru-RU" sz="2400" dirty="0"/>
              <a:t> 20%. </a:t>
            </a:r>
            <a:r>
              <a:rPr lang="ru-RU" sz="2400" dirty="0" err="1"/>
              <a:t>Другий</a:t>
            </a:r>
            <a:r>
              <a:rPr lang="ru-RU" sz="2400" dirty="0"/>
              <a:t> ярус </a:t>
            </a:r>
            <a:r>
              <a:rPr lang="ru-RU" sz="2400" dirty="0" err="1"/>
              <a:t>виділяють</a:t>
            </a:r>
            <a:r>
              <a:rPr lang="ru-RU" sz="2400" dirty="0"/>
              <a:t> за </a:t>
            </a:r>
            <a:r>
              <a:rPr lang="ru-RU" sz="2400" dirty="0" err="1"/>
              <a:t>умови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середня</a:t>
            </a:r>
            <a:r>
              <a:rPr lang="ru-RU" sz="2400" dirty="0"/>
              <a:t> </a:t>
            </a:r>
            <a:r>
              <a:rPr lang="ru-RU" sz="2400" dirty="0" err="1"/>
              <a:t>висота</a:t>
            </a:r>
            <a:r>
              <a:rPr lang="ru-RU" sz="2400" dirty="0"/>
              <a:t> не </a:t>
            </a:r>
            <a:r>
              <a:rPr lang="ru-RU" sz="2400" dirty="0" err="1"/>
              <a:t>менша</a:t>
            </a:r>
            <a:r>
              <a:rPr lang="ru-RU" sz="2400" dirty="0"/>
              <a:t> 1/2 </a:t>
            </a:r>
            <a:r>
              <a:rPr lang="ru-RU" sz="2400" dirty="0" err="1"/>
              <a:t>середньої</a:t>
            </a:r>
            <a:r>
              <a:rPr lang="ru-RU" sz="2400" dirty="0"/>
              <a:t> </a:t>
            </a:r>
            <a:r>
              <a:rPr lang="ru-RU" sz="2400" dirty="0" err="1"/>
              <a:t>висоти</a:t>
            </a:r>
            <a:r>
              <a:rPr lang="ru-RU" sz="2400" dirty="0"/>
              <a:t> </a:t>
            </a:r>
            <a:r>
              <a:rPr lang="ru-RU" sz="2400" dirty="0" err="1"/>
              <a:t>панівного</a:t>
            </a:r>
            <a:r>
              <a:rPr lang="ru-RU" sz="2400" dirty="0"/>
              <a:t> ярусу, а запас - не </a:t>
            </a:r>
            <a:r>
              <a:rPr lang="ru-RU" sz="2400" dirty="0" err="1"/>
              <a:t>менший</a:t>
            </a:r>
            <a:r>
              <a:rPr lang="ru-RU" sz="2400" dirty="0"/>
              <a:t> 30 м</a:t>
            </a:r>
            <a:r>
              <a:rPr lang="ru-RU" sz="2400" baseline="30000" dirty="0"/>
              <a:t>3</a:t>
            </a:r>
            <a:r>
              <a:rPr lang="ru-RU" sz="2400" dirty="0"/>
              <a:t>/га.</a:t>
            </a:r>
          </a:p>
        </p:txBody>
      </p:sp>
    </p:spTree>
    <p:extLst>
      <p:ext uri="{BB962C8B-B14F-4D97-AF65-F5344CB8AC3E}">
        <p14:creationId xmlns:p14="http://schemas.microsoft.com/office/powerpoint/2010/main" val="1697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395" y="332656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Вік</a:t>
            </a:r>
            <a:r>
              <a:rPr lang="ru-RU" sz="2400" b="1" i="1" dirty="0"/>
              <a:t> </a:t>
            </a:r>
            <a:r>
              <a:rPr lang="ru-RU" sz="2400" b="1" i="1" dirty="0" err="1"/>
              <a:t>деревостану</a:t>
            </a:r>
            <a:r>
              <a:rPr lang="ru-RU" sz="2400" i="1" dirty="0"/>
              <a:t>.</a:t>
            </a:r>
            <a:r>
              <a:rPr lang="ru-RU" sz="2400" dirty="0"/>
              <a:t> </a:t>
            </a:r>
            <a:r>
              <a:rPr lang="ru-RU" sz="2400" dirty="0" err="1"/>
              <a:t>Важливе</a:t>
            </a:r>
            <a:r>
              <a:rPr lang="ru-RU" sz="2400" dirty="0"/>
              <a:t> </a:t>
            </a:r>
            <a:r>
              <a:rPr lang="ru-RU" sz="2400" dirty="0" err="1"/>
              <a:t>біологічне</a:t>
            </a:r>
            <a:r>
              <a:rPr lang="ru-RU" sz="2400" dirty="0"/>
              <a:t> і </a:t>
            </a:r>
            <a:r>
              <a:rPr lang="ru-RU" sz="2400" dirty="0" err="1"/>
              <a:t>господарське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вік</a:t>
            </a:r>
            <a:r>
              <a:rPr lang="ru-RU" sz="2400" dirty="0"/>
              <a:t> </a:t>
            </a:r>
            <a:r>
              <a:rPr lang="ru-RU" sz="2400" dirty="0" err="1"/>
              <a:t>деревостану</a:t>
            </a:r>
            <a:r>
              <a:rPr lang="ru-RU" sz="2400" dirty="0"/>
              <a:t>, з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пов’язані</a:t>
            </a:r>
            <a:r>
              <a:rPr lang="ru-RU" sz="2400" dirty="0"/>
              <a:t> </a:t>
            </a:r>
            <a:r>
              <a:rPr lang="ru-RU" sz="2400" dirty="0" err="1"/>
              <a:t>етапи</a:t>
            </a:r>
            <a:r>
              <a:rPr lang="ru-RU" sz="2400" dirty="0"/>
              <a:t> росту. У </a:t>
            </a:r>
            <a:r>
              <a:rPr lang="ru-RU" sz="2400" dirty="0" err="1"/>
              <a:t>лісівництві</a:t>
            </a:r>
            <a:r>
              <a:rPr lang="ru-RU" sz="2400" dirty="0"/>
              <a:t> та </a:t>
            </a:r>
            <a:r>
              <a:rPr lang="ru-RU" sz="2400" dirty="0" err="1"/>
              <a:t>лісовій</a:t>
            </a:r>
            <a:r>
              <a:rPr lang="ru-RU" sz="2400" dirty="0"/>
              <a:t> </a:t>
            </a:r>
            <a:r>
              <a:rPr lang="ru-RU" sz="2400" dirty="0" err="1"/>
              <a:t>таксації</a:t>
            </a:r>
            <a:r>
              <a:rPr lang="ru-RU" sz="2400" dirty="0"/>
              <a:t> за </a:t>
            </a:r>
            <a:r>
              <a:rPr lang="ru-RU" sz="2400" dirty="0" err="1"/>
              <a:t>одиницю</a:t>
            </a:r>
            <a:r>
              <a:rPr lang="ru-RU" sz="2400" dirty="0"/>
              <a:t> </a:t>
            </a:r>
            <a:r>
              <a:rPr lang="ru-RU" sz="2400" dirty="0" err="1"/>
              <a:t>виміру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 </a:t>
            </a:r>
            <a:r>
              <a:rPr lang="ru-RU" sz="2400" dirty="0" err="1"/>
              <a:t>деревостану</a:t>
            </a:r>
            <a:r>
              <a:rPr lang="ru-RU" sz="2400" dirty="0"/>
              <a:t> </a:t>
            </a:r>
            <a:r>
              <a:rPr lang="ru-RU" sz="2400" dirty="0" err="1"/>
              <a:t>приймають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 </a:t>
            </a:r>
            <a:r>
              <a:rPr lang="ru-RU" sz="2400" b="1" i="1" dirty="0" err="1"/>
              <a:t>класом</a:t>
            </a:r>
            <a:r>
              <a:rPr lang="ru-RU" sz="2400" b="1" i="1" dirty="0"/>
              <a:t> </a:t>
            </a:r>
            <a:r>
              <a:rPr lang="ru-RU" sz="2400" b="1" i="1" dirty="0" err="1"/>
              <a:t>віку</a:t>
            </a:r>
            <a:r>
              <a:rPr lang="ru-RU" sz="2400" b="1" dirty="0"/>
              <a:t>.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err="1" smtClean="0"/>
              <a:t>Класи</a:t>
            </a:r>
            <a:r>
              <a:rPr lang="ru-RU" sz="2400" dirty="0" smtClean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 </a:t>
            </a:r>
            <a:r>
              <a:rPr lang="ru-RU" sz="2400" dirty="0" err="1"/>
              <a:t>позначають</a:t>
            </a:r>
            <a:r>
              <a:rPr lang="ru-RU" sz="2400" dirty="0"/>
              <a:t> </a:t>
            </a:r>
            <a:r>
              <a:rPr lang="ru-RU" sz="2400" dirty="0" err="1"/>
              <a:t>римськими</a:t>
            </a:r>
            <a:r>
              <a:rPr lang="ru-RU" sz="2400" dirty="0"/>
              <a:t> цифрами. </a:t>
            </a:r>
            <a:endParaRPr lang="ru-RU" sz="2400" dirty="0" smtClean="0"/>
          </a:p>
          <a:p>
            <a:r>
              <a:rPr lang="ru-RU" sz="2400" dirty="0" err="1" smtClean="0"/>
              <a:t>Наприклад</a:t>
            </a:r>
            <a:r>
              <a:rPr lang="ru-RU" sz="2400" dirty="0"/>
              <a:t>, для </a:t>
            </a:r>
            <a:r>
              <a:rPr lang="ru-RU" sz="2400" dirty="0" err="1"/>
              <a:t>ялини</a:t>
            </a:r>
            <a:r>
              <a:rPr lang="ru-RU" sz="2400" dirty="0"/>
              <a:t> </a:t>
            </a:r>
            <a:r>
              <a:rPr lang="ru-RU" sz="2400" dirty="0" err="1"/>
              <a:t>європейської</a:t>
            </a:r>
            <a:r>
              <a:rPr lang="ru-RU" sz="2400" dirty="0"/>
              <a:t>, яка росте в </a:t>
            </a:r>
            <a:r>
              <a:rPr lang="ru-RU" sz="2400" dirty="0" err="1"/>
              <a:t>гірських</a:t>
            </a:r>
            <a:r>
              <a:rPr lang="ru-RU" sz="2400" dirty="0"/>
              <a:t> </a:t>
            </a:r>
            <a:r>
              <a:rPr lang="ru-RU" sz="2400" dirty="0" err="1"/>
              <a:t>експлуатаційних</a:t>
            </a:r>
            <a:r>
              <a:rPr lang="ru-RU" sz="2400" dirty="0"/>
              <a:t> </a:t>
            </a:r>
            <a:r>
              <a:rPr lang="ru-RU" sz="2400" dirty="0" err="1"/>
              <a:t>лісах</a:t>
            </a:r>
            <a:r>
              <a:rPr lang="ru-RU" sz="2400" dirty="0"/>
              <a:t> </a:t>
            </a:r>
            <a:r>
              <a:rPr lang="ru-RU" sz="2400" dirty="0" err="1"/>
              <a:t>встановлено</a:t>
            </a:r>
            <a:r>
              <a:rPr lang="ru-RU" sz="2400" dirty="0"/>
              <a:t> 20-річні </a:t>
            </a:r>
            <a:r>
              <a:rPr lang="ru-RU" sz="2400" dirty="0" err="1"/>
              <a:t>класи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. У </a:t>
            </a:r>
            <a:r>
              <a:rPr lang="ru-RU" sz="2400" dirty="0" err="1"/>
              <a:t>зв’язку</a:t>
            </a:r>
            <a:r>
              <a:rPr lang="ru-RU" sz="2400" dirty="0"/>
              <a:t> з </a:t>
            </a:r>
            <a:r>
              <a:rPr lang="ru-RU" sz="2400" dirty="0" err="1"/>
              <a:t>цим</a:t>
            </a:r>
            <a:r>
              <a:rPr lang="ru-RU" sz="2400" dirty="0"/>
              <a:t> до І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 </a:t>
            </a:r>
            <a:r>
              <a:rPr lang="ru-RU" sz="2400" dirty="0" err="1"/>
              <a:t>відносяться</a:t>
            </a:r>
            <a:r>
              <a:rPr lang="ru-RU" sz="2400" dirty="0"/>
              <a:t> </a:t>
            </a:r>
            <a:r>
              <a:rPr lang="ru-RU" sz="2400" dirty="0" err="1"/>
              <a:t>деревостани</a:t>
            </a:r>
            <a:r>
              <a:rPr lang="ru-RU" sz="2400" dirty="0"/>
              <a:t> </a:t>
            </a:r>
            <a:r>
              <a:rPr lang="ru-RU" sz="2400" dirty="0" err="1"/>
              <a:t>віком</a:t>
            </a:r>
            <a:r>
              <a:rPr lang="ru-RU" sz="2400" dirty="0"/>
              <a:t> до 20 </a:t>
            </a:r>
            <a:r>
              <a:rPr lang="ru-RU" sz="2400" dirty="0" err="1"/>
              <a:t>років</a:t>
            </a:r>
            <a:r>
              <a:rPr lang="ru-RU" sz="2400" dirty="0"/>
              <a:t>, до ІІ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 – </a:t>
            </a:r>
            <a:r>
              <a:rPr lang="ru-RU" sz="2400" dirty="0" err="1"/>
              <a:t>від</a:t>
            </a:r>
            <a:r>
              <a:rPr lang="ru-RU" sz="2400" dirty="0"/>
              <a:t> 21 до 40 </a:t>
            </a:r>
            <a:r>
              <a:rPr lang="ru-RU" sz="2400" dirty="0" err="1"/>
              <a:t>років</a:t>
            </a:r>
            <a:r>
              <a:rPr lang="ru-RU" sz="2400" dirty="0"/>
              <a:t>, до ІІІ </a:t>
            </a:r>
            <a:r>
              <a:rPr lang="ru-RU" sz="2400" dirty="0" err="1"/>
              <a:t>класу</a:t>
            </a:r>
            <a:r>
              <a:rPr lang="ru-RU" sz="2400" dirty="0"/>
              <a:t> – </a:t>
            </a:r>
            <a:r>
              <a:rPr lang="ru-RU" sz="2400" dirty="0" err="1"/>
              <a:t>від</a:t>
            </a:r>
            <a:r>
              <a:rPr lang="ru-RU" sz="2400" dirty="0"/>
              <a:t> 41 до 60 </a:t>
            </a:r>
            <a:r>
              <a:rPr lang="ru-RU" sz="2400" dirty="0" err="1"/>
              <a:t>років</a:t>
            </a:r>
            <a:r>
              <a:rPr lang="ru-RU" sz="2400" dirty="0"/>
              <a:t> і т.д.</a:t>
            </a:r>
          </a:p>
          <a:p>
            <a:endParaRPr lang="ru-RU" sz="2400" dirty="0"/>
          </a:p>
          <a:p>
            <a:r>
              <a:rPr lang="ru-RU" sz="2400" dirty="0" err="1"/>
              <a:t>Деревостани</a:t>
            </a:r>
            <a:r>
              <a:rPr lang="ru-RU" sz="2400" dirty="0"/>
              <a:t>, в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окремі</a:t>
            </a:r>
            <a:r>
              <a:rPr lang="ru-RU" sz="2400" dirty="0"/>
              <a:t> дерева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різницю</a:t>
            </a:r>
            <a:r>
              <a:rPr lang="ru-RU" sz="2400" dirty="0"/>
              <a:t> у </a:t>
            </a:r>
            <a:r>
              <a:rPr lang="ru-RU" sz="2400" dirty="0" err="1"/>
              <a:t>віці</a:t>
            </a:r>
            <a:r>
              <a:rPr lang="ru-RU" sz="2400" dirty="0"/>
              <a:t>, яка не </a:t>
            </a:r>
            <a:r>
              <a:rPr lang="ru-RU" sz="2400" dirty="0" err="1"/>
              <a:t>перевищує</a:t>
            </a:r>
            <a:r>
              <a:rPr lang="ru-RU" sz="2400" dirty="0"/>
              <a:t> </a:t>
            </a:r>
            <a:r>
              <a:rPr lang="ru-RU" sz="2400" dirty="0" err="1"/>
              <a:t>тривалості</a:t>
            </a:r>
            <a:r>
              <a:rPr lang="ru-RU" sz="2400" dirty="0"/>
              <a:t> одного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,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одновіковими</a:t>
            </a:r>
            <a:r>
              <a:rPr lang="ru-RU" sz="2400" dirty="0"/>
              <a:t>, а за </a:t>
            </a:r>
            <a:r>
              <a:rPr lang="ru-RU" sz="2400" dirty="0" err="1"/>
              <a:t>більшої</a:t>
            </a:r>
            <a:r>
              <a:rPr lang="ru-RU" sz="2400" dirty="0"/>
              <a:t> </a:t>
            </a:r>
            <a:r>
              <a:rPr lang="ru-RU" sz="2400" dirty="0" err="1"/>
              <a:t>різниці</a:t>
            </a:r>
            <a:r>
              <a:rPr lang="ru-RU" sz="2400" dirty="0"/>
              <a:t> – </a:t>
            </a:r>
            <a:r>
              <a:rPr lang="ru-RU" sz="2400" dirty="0" err="1"/>
              <a:t>різновіковими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68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 </a:t>
            </a:r>
            <a:r>
              <a:rPr lang="ru-RU" sz="2400" dirty="0" err="1"/>
              <a:t>лісівничій</a:t>
            </a:r>
            <a:r>
              <a:rPr lang="ru-RU" sz="2400" dirty="0"/>
              <a:t> </a:t>
            </a:r>
            <a:r>
              <a:rPr lang="ru-RU" sz="2400" dirty="0" err="1"/>
              <a:t>практиці</a:t>
            </a:r>
            <a:r>
              <a:rPr lang="ru-RU" sz="2400" dirty="0"/>
              <a:t> </a:t>
            </a:r>
            <a:r>
              <a:rPr lang="ru-RU" sz="2400" dirty="0" err="1"/>
              <a:t>розрізняють</a:t>
            </a:r>
            <a:r>
              <a:rPr lang="ru-RU" sz="2400" dirty="0"/>
              <a:t> </a:t>
            </a:r>
            <a:r>
              <a:rPr lang="ru-RU" sz="2400" dirty="0" err="1"/>
              <a:t>наступні</a:t>
            </a:r>
            <a:r>
              <a:rPr lang="ru-RU" sz="2400" dirty="0"/>
              <a:t> </a:t>
            </a:r>
            <a:r>
              <a:rPr lang="ru-RU" sz="2400" dirty="0" err="1"/>
              <a:t>вікові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деревостанів</a:t>
            </a:r>
            <a:r>
              <a:rPr lang="ru-RU" sz="2400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</a:t>
            </a:r>
            <a:r>
              <a:rPr lang="ru-RU" sz="2400" b="1" dirty="0" smtClean="0"/>
              <a:t>. </a:t>
            </a:r>
            <a:r>
              <a:rPr lang="ru-RU" sz="2400" b="1" dirty="0"/>
              <a:t>Молодняк </a:t>
            </a:r>
            <a:endParaRPr lang="ru-RU" sz="2400" b="1" dirty="0" smtClean="0"/>
          </a:p>
          <a:p>
            <a:r>
              <a:rPr lang="ru-RU" sz="2400" b="1" dirty="0" smtClean="0"/>
              <a:t>2</a:t>
            </a:r>
            <a:r>
              <a:rPr lang="ru-RU" sz="2400" b="1" dirty="0"/>
              <a:t>. Жердняк </a:t>
            </a:r>
            <a:endParaRPr lang="ru-RU" sz="2400" b="1" dirty="0" smtClean="0"/>
          </a:p>
          <a:p>
            <a:r>
              <a:rPr lang="ru-RU" sz="2400" b="1" dirty="0" smtClean="0"/>
              <a:t>3</a:t>
            </a:r>
            <a:r>
              <a:rPr lang="ru-RU" sz="2400" b="1" dirty="0"/>
              <a:t>. </a:t>
            </a:r>
            <a:r>
              <a:rPr lang="ru-RU" sz="2400" b="1" dirty="0" err="1"/>
              <a:t>Середньовіковий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smtClean="0"/>
              <a:t>4</a:t>
            </a:r>
            <a:r>
              <a:rPr lang="ru-RU" sz="2400" b="1" dirty="0"/>
              <a:t>. </a:t>
            </a:r>
            <a:r>
              <a:rPr lang="ru-RU" sz="2400" b="1" dirty="0" err="1"/>
              <a:t>Пристигаючий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smtClean="0"/>
              <a:t>5</a:t>
            </a:r>
            <a:r>
              <a:rPr lang="ru-RU" sz="2400" b="1" dirty="0"/>
              <a:t>. </a:t>
            </a:r>
            <a:r>
              <a:rPr lang="ru-RU" sz="2400" b="1" dirty="0" err="1"/>
              <a:t>Стиглий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smtClean="0"/>
              <a:t>6</a:t>
            </a:r>
            <a:r>
              <a:rPr lang="ru-RU" sz="2400" b="1" dirty="0"/>
              <a:t>. </a:t>
            </a:r>
            <a:r>
              <a:rPr lang="ru-RU" sz="2400" b="1" dirty="0" err="1"/>
              <a:t>Перестійний</a:t>
            </a:r>
            <a:r>
              <a:rPr lang="ru-RU" sz="2400" b="1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3653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69" y="170080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64" y="296930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0" y="4243535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1359" y="3789039"/>
            <a:ext cx="3120873" cy="202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73" y="4817158"/>
            <a:ext cx="3053980" cy="189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9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Бонітет</a:t>
            </a:r>
            <a:r>
              <a:rPr lang="ru-RU" sz="2400" b="1" dirty="0"/>
              <a:t> </a:t>
            </a:r>
            <a:r>
              <a:rPr lang="ru-RU" sz="2400" b="1" i="1" dirty="0" err="1"/>
              <a:t>деревостану</a:t>
            </a:r>
            <a:r>
              <a:rPr lang="ru-RU" sz="2400" b="1" i="1" dirty="0"/>
              <a:t>.</a:t>
            </a:r>
            <a:r>
              <a:rPr lang="ru-RU" sz="2400" dirty="0"/>
              <a:t> 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кліматичних</a:t>
            </a:r>
            <a:r>
              <a:rPr lang="ru-RU" sz="2400" dirty="0"/>
              <a:t> і грунтово-</a:t>
            </a:r>
            <a:r>
              <a:rPr lang="ru-RU" sz="2400" dirty="0" err="1"/>
              <a:t>гідрологічних</a:t>
            </a:r>
            <a:r>
              <a:rPr lang="ru-RU" sz="2400" dirty="0"/>
              <a:t> умов </a:t>
            </a:r>
            <a:r>
              <a:rPr lang="ru-RU" sz="2400" dirty="0" err="1"/>
              <a:t>деревостани</a:t>
            </a:r>
            <a:r>
              <a:rPr lang="ru-RU" sz="2400" dirty="0"/>
              <a:t> </a:t>
            </a:r>
            <a:r>
              <a:rPr lang="ru-RU" sz="2400" dirty="0" err="1"/>
              <a:t>відзначаються</a:t>
            </a:r>
            <a:r>
              <a:rPr lang="ru-RU" sz="2400" dirty="0"/>
              <a:t> </a:t>
            </a:r>
            <a:r>
              <a:rPr lang="ru-RU" sz="2400" dirty="0" err="1"/>
              <a:t>різним</a:t>
            </a:r>
            <a:r>
              <a:rPr lang="ru-RU" sz="2400" dirty="0"/>
              <a:t> ростом і </a:t>
            </a:r>
            <a:r>
              <a:rPr lang="ru-RU" sz="2400" dirty="0" err="1"/>
              <a:t>накопиченням</a:t>
            </a:r>
            <a:r>
              <a:rPr lang="ru-RU" sz="2400" dirty="0"/>
              <a:t> </a:t>
            </a:r>
            <a:r>
              <a:rPr lang="ru-RU" sz="2400" dirty="0" err="1"/>
              <a:t>біомаси</a:t>
            </a:r>
            <a:r>
              <a:rPr lang="ru-RU" sz="2400" dirty="0"/>
              <a:t>. У </a:t>
            </a:r>
            <a:r>
              <a:rPr lang="ru-RU" sz="2400" dirty="0" err="1"/>
              <a:t>зв’язку</a:t>
            </a:r>
            <a:r>
              <a:rPr lang="ru-RU" sz="2400" dirty="0"/>
              <a:t> з </a:t>
            </a:r>
            <a:r>
              <a:rPr lang="ru-RU" sz="2400" dirty="0" err="1"/>
              <a:t>цим</a:t>
            </a:r>
            <a:r>
              <a:rPr lang="ru-RU" sz="2400" dirty="0"/>
              <a:t>, для </a:t>
            </a:r>
            <a:r>
              <a:rPr lang="ru-RU" sz="2400" dirty="0" err="1"/>
              <a:t>оцінки</a:t>
            </a:r>
            <a:r>
              <a:rPr lang="ru-RU" sz="2400" dirty="0"/>
              <a:t> умов росту введено </a:t>
            </a:r>
            <a:r>
              <a:rPr lang="ru-RU" sz="2400" i="1" dirty="0" err="1"/>
              <a:t>бонітет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показником</a:t>
            </a:r>
            <a:r>
              <a:rPr lang="ru-RU" sz="2400" dirty="0"/>
              <a:t> </a:t>
            </a:r>
            <a:r>
              <a:rPr lang="ru-RU" sz="2400" dirty="0" err="1"/>
              <a:t>природної</a:t>
            </a:r>
            <a:r>
              <a:rPr lang="ru-RU" sz="2400" dirty="0"/>
              <a:t> </a:t>
            </a:r>
            <a:r>
              <a:rPr lang="ru-RU" sz="2400" dirty="0" err="1"/>
              <a:t>продуктивності</a:t>
            </a:r>
            <a:r>
              <a:rPr lang="ru-RU" sz="2400" dirty="0"/>
              <a:t> </a:t>
            </a:r>
            <a:r>
              <a:rPr lang="ru-RU" sz="2400" dirty="0" err="1"/>
              <a:t>деревостану</a:t>
            </a:r>
            <a:r>
              <a:rPr lang="ru-RU" sz="2400" dirty="0"/>
              <a:t>.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6336704" cy="28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16364"/>
            <a:ext cx="704691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98400" cy="4685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280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Мета </a:t>
            </a:r>
            <a:r>
              <a:rPr lang="ru-RU" sz="2000" b="1" dirty="0" err="1"/>
              <a:t>заняття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  <a:r>
              <a:rPr lang="ru-RU" sz="2000" dirty="0" err="1"/>
              <a:t>закріпити</a:t>
            </a:r>
            <a:r>
              <a:rPr lang="ru-RU" sz="2000" dirty="0"/>
              <a:t> </a:t>
            </a:r>
            <a:r>
              <a:rPr lang="ru-RU" sz="2000" dirty="0" err="1"/>
              <a:t>теоретичні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предмета, </a:t>
            </a:r>
            <a:r>
              <a:rPr lang="ru-RU" sz="2000" dirty="0" err="1"/>
              <a:t>завдань</a:t>
            </a:r>
            <a:endParaRPr lang="ru-RU" sz="2000" dirty="0"/>
          </a:p>
          <a:p>
            <a:r>
              <a:rPr lang="ru-RU" sz="2000" dirty="0"/>
              <a:t>та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лісознавства</a:t>
            </a:r>
            <a:r>
              <a:rPr lang="ru-RU" sz="2000" dirty="0"/>
              <a:t> як науки;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компонентів</a:t>
            </a:r>
            <a:r>
              <a:rPr lang="ru-RU" sz="2000" dirty="0"/>
              <a:t> і </a:t>
            </a:r>
            <a:r>
              <a:rPr lang="ru-RU" sz="2000" dirty="0" err="1"/>
              <a:t>ознак</a:t>
            </a:r>
            <a:r>
              <a:rPr lang="ru-RU" sz="2000" dirty="0"/>
              <a:t> </a:t>
            </a:r>
            <a:r>
              <a:rPr lang="ru-RU" sz="2000" dirty="0" err="1"/>
              <a:t>лісу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лісу</a:t>
            </a:r>
            <a:r>
              <a:rPr lang="ru-RU" sz="2000" dirty="0"/>
              <a:t> за </a:t>
            </a:r>
            <a:r>
              <a:rPr lang="ru-RU" sz="2000" dirty="0" err="1"/>
              <a:t>сучасних</a:t>
            </a:r>
            <a:r>
              <a:rPr lang="ru-RU" sz="2000" dirty="0"/>
              <a:t> умов.</a:t>
            </a:r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 err="1"/>
              <a:t>Обладнання</a:t>
            </a:r>
            <a:r>
              <a:rPr lang="ru-RU" sz="2000" b="1" dirty="0"/>
              <a:t>: </a:t>
            </a:r>
            <a:r>
              <a:rPr lang="ru-RU" sz="2000" dirty="0" err="1"/>
              <a:t>лекційний</a:t>
            </a:r>
            <a:r>
              <a:rPr lang="ru-RU" sz="2000" dirty="0"/>
              <a:t> </a:t>
            </a:r>
            <a:r>
              <a:rPr lang="ru-RU" sz="2000" dirty="0" err="1"/>
              <a:t>матеріал</a:t>
            </a:r>
            <a:r>
              <a:rPr lang="ru-RU" sz="2000" dirty="0"/>
              <a:t>, </a:t>
            </a:r>
            <a:r>
              <a:rPr lang="ru-RU" sz="2000" dirty="0" err="1"/>
              <a:t>довідкова</a:t>
            </a:r>
            <a:r>
              <a:rPr lang="ru-RU" sz="2000" dirty="0"/>
              <a:t> </a:t>
            </a:r>
            <a:r>
              <a:rPr lang="ru-RU" sz="2000" dirty="0" err="1"/>
              <a:t>література</a:t>
            </a:r>
            <a:r>
              <a:rPr lang="ru-RU" sz="2000" dirty="0"/>
              <a:t> з </a:t>
            </a:r>
            <a:r>
              <a:rPr lang="ru-RU" sz="2000" dirty="0" err="1"/>
              <a:t>лісознавства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наочні</a:t>
            </a:r>
            <a:r>
              <a:rPr lang="ru-RU" sz="2000" dirty="0"/>
              <a:t> </a:t>
            </a:r>
            <a:r>
              <a:rPr lang="ru-RU" sz="2000" dirty="0" err="1"/>
              <a:t>схеми</a:t>
            </a:r>
            <a:r>
              <a:rPr lang="ru-RU" sz="2000" dirty="0"/>
              <a:t>.</a:t>
            </a:r>
          </a:p>
          <a:p>
            <a:pPr algn="ctr"/>
            <a:r>
              <a:rPr lang="ru-RU" sz="2000" b="1" dirty="0" err="1"/>
              <a:t>Виконання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endParaRPr lang="ru-RU" sz="2000" dirty="0"/>
          </a:p>
          <a:p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dirty="0"/>
              <a:t>1. </a:t>
            </a:r>
            <a:r>
              <a:rPr lang="ru-RU" sz="2000" dirty="0" err="1"/>
              <a:t>Розкрити</a:t>
            </a:r>
            <a:r>
              <a:rPr lang="ru-RU" sz="2000" dirty="0"/>
              <a:t> предмет і </a:t>
            </a:r>
            <a:r>
              <a:rPr lang="ru-RU" sz="2000" dirty="0" err="1"/>
              <a:t>задачі</a:t>
            </a:r>
            <a:r>
              <a:rPr lang="ru-RU" sz="2000" dirty="0"/>
              <a:t> </a:t>
            </a:r>
            <a:r>
              <a:rPr lang="ru-RU" sz="2000" dirty="0" err="1"/>
              <a:t>лісознавства</a:t>
            </a:r>
            <a:r>
              <a:rPr lang="ru-RU" sz="2000" dirty="0"/>
              <a:t> як науки про </a:t>
            </a:r>
            <a:r>
              <a:rPr lang="ru-RU" sz="2000" dirty="0" err="1"/>
              <a:t>ліс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2. </a:t>
            </a:r>
            <a:r>
              <a:rPr lang="ru-RU" sz="2000" dirty="0" err="1"/>
              <a:t>Охарактеризувати</a:t>
            </a:r>
            <a:r>
              <a:rPr lang="ru-RU" sz="2000" dirty="0"/>
              <a:t> </a:t>
            </a:r>
            <a:r>
              <a:rPr lang="ru-RU" sz="2000" dirty="0" err="1"/>
              <a:t>екологічні</a:t>
            </a:r>
            <a:r>
              <a:rPr lang="ru-RU" sz="2000" dirty="0"/>
              <a:t>, </a:t>
            </a:r>
            <a:r>
              <a:rPr lang="ru-RU" sz="2000" dirty="0" err="1"/>
              <a:t>санітарно-гігієнічні</a:t>
            </a:r>
            <a:r>
              <a:rPr lang="ru-RU" sz="2000" dirty="0"/>
              <a:t>, </a:t>
            </a:r>
            <a:r>
              <a:rPr lang="ru-RU" sz="2000" dirty="0" err="1"/>
              <a:t>соціальні</a:t>
            </a:r>
            <a:r>
              <a:rPr lang="ru-RU" sz="2000" dirty="0"/>
              <a:t> та </a:t>
            </a:r>
            <a:r>
              <a:rPr lang="ru-RU" sz="2000" dirty="0" err="1"/>
              <a:t>ресурсні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лісу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err="1"/>
              <a:t>З’ясувати</a:t>
            </a:r>
            <a:r>
              <a:rPr lang="ru-RU" sz="2000" dirty="0"/>
              <a:t>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в </a:t>
            </a:r>
            <a:r>
              <a:rPr lang="ru-RU" sz="2000" dirty="0" err="1"/>
              <a:t>лісознавстві</a:t>
            </a:r>
            <a:r>
              <a:rPr lang="ru-RU" sz="2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6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49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Виконання</a:t>
            </a:r>
            <a:r>
              <a:rPr lang="ru-RU" sz="2000" b="1" dirty="0"/>
              <a:t> </a:t>
            </a:r>
            <a:r>
              <a:rPr lang="ru-RU" sz="2000" b="1" dirty="0" err="1" smtClean="0"/>
              <a:t>роботи</a:t>
            </a:r>
            <a:endParaRPr lang="ru-RU" sz="2000" b="1" dirty="0" smtClean="0"/>
          </a:p>
          <a:p>
            <a:r>
              <a:rPr lang="ru-RU" b="1" dirty="0"/>
              <a:t>4. </a:t>
            </a:r>
            <a:r>
              <a:rPr lang="ru-RU" b="1" dirty="0" err="1"/>
              <a:t>Роздивитися</a:t>
            </a:r>
            <a:r>
              <a:rPr lang="ru-RU" b="1" dirty="0"/>
              <a:t>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компоненти</a:t>
            </a:r>
            <a:r>
              <a:rPr lang="ru-RU" b="1" dirty="0"/>
              <a:t> та </a:t>
            </a:r>
            <a:r>
              <a:rPr lang="ru-RU" b="1" dirty="0" err="1"/>
              <a:t>ознаки</a:t>
            </a:r>
            <a:r>
              <a:rPr lang="ru-RU" b="1" dirty="0"/>
              <a:t> </a:t>
            </a:r>
            <a:r>
              <a:rPr lang="ru-RU" b="1" dirty="0" err="1"/>
              <a:t>лісу</a:t>
            </a:r>
            <a:r>
              <a:rPr lang="ru-RU" b="1" dirty="0"/>
              <a:t>:</a:t>
            </a:r>
            <a:br>
              <a:rPr lang="ru-RU" b="1" dirty="0"/>
            </a:br>
            <a:r>
              <a:rPr lang="ru-RU" dirty="0"/>
              <a:t>а)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ознаку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, </a:t>
            </a:r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фітоценоз</a:t>
            </a:r>
            <a:r>
              <a:rPr lang="ru-RU" dirty="0"/>
              <a:t>»,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деревостан</a:t>
            </a:r>
            <a:r>
              <a:rPr lang="ru-RU" dirty="0"/>
              <a:t>», «</a:t>
            </a:r>
            <a:r>
              <a:rPr lang="ru-RU" dirty="0" err="1"/>
              <a:t>насадження</a:t>
            </a:r>
            <a:r>
              <a:rPr lang="ru-RU" dirty="0"/>
              <a:t>»;</a:t>
            </a:r>
            <a:br>
              <a:rPr lang="ru-RU" dirty="0"/>
            </a:br>
            <a:r>
              <a:rPr lang="ru-RU" dirty="0"/>
              <a:t>б) </a:t>
            </a:r>
            <a:r>
              <a:rPr lang="ru-RU" dirty="0" err="1"/>
              <a:t>перерахувати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,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терміна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ліс</a:t>
            </a:r>
            <a:r>
              <a:rPr lang="ru-RU" dirty="0"/>
              <a:t>»; </a:t>
            </a:r>
            <a:br>
              <a:rPr lang="ru-RU" dirty="0"/>
            </a:br>
            <a:r>
              <a:rPr lang="ru-RU" dirty="0"/>
              <a:t>в) </a:t>
            </a:r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деревостанів</a:t>
            </a:r>
            <a:r>
              <a:rPr lang="ru-RU" dirty="0"/>
              <a:t> (</a:t>
            </a:r>
            <a:r>
              <a:rPr lang="ru-RU" dirty="0" err="1"/>
              <a:t>природні</a:t>
            </a:r>
            <a:r>
              <a:rPr lang="ru-RU" dirty="0"/>
              <a:t>, </a:t>
            </a:r>
            <a:r>
              <a:rPr lang="ru-RU" dirty="0" err="1"/>
              <a:t>штучні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г)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«форма </a:t>
            </a:r>
            <a:r>
              <a:rPr lang="ru-RU" dirty="0" err="1"/>
              <a:t>деревостану</a:t>
            </a:r>
            <a:r>
              <a:rPr lang="ru-RU" dirty="0"/>
              <a:t>»;</a:t>
            </a:r>
            <a:br>
              <a:rPr lang="ru-RU" dirty="0"/>
            </a:br>
            <a:r>
              <a:rPr lang="ru-RU" dirty="0"/>
              <a:t>д) </a:t>
            </a:r>
            <a:r>
              <a:rPr lang="ru-RU" dirty="0" err="1"/>
              <a:t>охарактеризувати</a:t>
            </a:r>
            <a:r>
              <a:rPr lang="ru-RU" dirty="0"/>
              <a:t> </a:t>
            </a:r>
            <a:r>
              <a:rPr lang="ru-RU" dirty="0" err="1"/>
              <a:t>вікові</a:t>
            </a:r>
            <a:r>
              <a:rPr lang="ru-RU" dirty="0"/>
              <a:t> </a:t>
            </a:r>
            <a:r>
              <a:rPr lang="ru-RU" dirty="0" err="1"/>
              <a:t>щаблі</a:t>
            </a:r>
            <a:r>
              <a:rPr lang="ru-RU" dirty="0"/>
              <a:t> </a:t>
            </a:r>
            <a:r>
              <a:rPr lang="ru-RU" dirty="0" err="1"/>
              <a:t>деревостану</a:t>
            </a:r>
            <a:r>
              <a:rPr lang="ru-RU" dirty="0"/>
              <a:t> (молодняк, жердняк,</a:t>
            </a:r>
            <a:br>
              <a:rPr lang="ru-RU" dirty="0"/>
            </a:br>
            <a:r>
              <a:rPr lang="ru-RU" dirty="0" err="1"/>
              <a:t>середньовіковий</a:t>
            </a:r>
            <a:r>
              <a:rPr lang="ru-RU" dirty="0"/>
              <a:t>, </a:t>
            </a:r>
            <a:r>
              <a:rPr lang="ru-RU" dirty="0" err="1"/>
              <a:t>пристигаючий</a:t>
            </a:r>
            <a:r>
              <a:rPr lang="ru-RU" dirty="0"/>
              <a:t>, </a:t>
            </a:r>
            <a:r>
              <a:rPr lang="ru-RU" dirty="0" err="1"/>
              <a:t>стиглий</a:t>
            </a:r>
            <a:r>
              <a:rPr lang="ru-RU" dirty="0"/>
              <a:t>, </a:t>
            </a:r>
            <a:r>
              <a:rPr lang="ru-RU" dirty="0" err="1"/>
              <a:t>перестійний</a:t>
            </a:r>
            <a:r>
              <a:rPr lang="ru-RU" dirty="0"/>
              <a:t>);</a:t>
            </a:r>
            <a:br>
              <a:rPr lang="ru-RU" dirty="0"/>
            </a:br>
            <a:r>
              <a:rPr lang="ru-RU" dirty="0"/>
              <a:t>е)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про </a:t>
            </a:r>
            <a:r>
              <a:rPr lang="ru-RU" dirty="0" err="1"/>
              <a:t>бонітет</a:t>
            </a:r>
            <a:r>
              <a:rPr lang="ru-RU" dirty="0"/>
              <a:t>, як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 </a:t>
            </a:r>
            <a:r>
              <a:rPr lang="ru-RU" dirty="0" err="1"/>
              <a:t>бонітету</a:t>
            </a:r>
            <a:r>
              <a:rPr lang="ru-RU" dirty="0"/>
              <a:t>, </a:t>
            </a:r>
            <a:r>
              <a:rPr lang="ru-RU" dirty="0" err="1"/>
              <a:t>бонітувальну</a:t>
            </a:r>
            <a:r>
              <a:rPr lang="ru-RU" dirty="0"/>
              <a:t> шкалу</a:t>
            </a:r>
            <a:br>
              <a:rPr lang="ru-RU" dirty="0"/>
            </a:br>
            <a:r>
              <a:rPr lang="ru-RU" dirty="0"/>
              <a:t>Крафта;</a:t>
            </a:r>
          </a:p>
          <a:p>
            <a:r>
              <a:rPr lang="ru-RU" dirty="0"/>
              <a:t>є)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підріст</a:t>
            </a:r>
            <a:r>
              <a:rPr lang="ru-RU" dirty="0"/>
              <a:t>, </a:t>
            </a:r>
            <a:r>
              <a:rPr lang="ru-RU" dirty="0" err="1"/>
              <a:t>самосів</a:t>
            </a:r>
            <a:r>
              <a:rPr lang="ru-RU" dirty="0"/>
              <a:t>? </a:t>
            </a:r>
          </a:p>
          <a:p>
            <a:r>
              <a:rPr lang="ru-RU" dirty="0"/>
              <a:t>ж) </a:t>
            </a:r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підгін</a:t>
            </a:r>
            <a:r>
              <a:rPr lang="ru-RU" dirty="0"/>
              <a:t>». </a:t>
            </a:r>
          </a:p>
          <a:p>
            <a:r>
              <a:rPr lang="ru-RU" dirty="0"/>
              <a:t>з)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деревні</a:t>
            </a:r>
            <a:r>
              <a:rPr lang="ru-RU" dirty="0"/>
              <a:t> породи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підлісок</a:t>
            </a:r>
            <a:r>
              <a:rPr lang="ru-RU" dirty="0"/>
              <a:t>. </a:t>
            </a:r>
          </a:p>
          <a:p>
            <a:r>
              <a:rPr lang="ru-RU" b="1" dirty="0"/>
              <a:t>5. </a:t>
            </a:r>
            <a:r>
              <a:rPr lang="ru-RU" b="1" dirty="0" err="1"/>
              <a:t>Визначити</a:t>
            </a:r>
            <a:r>
              <a:rPr lang="ru-RU" b="1" dirty="0"/>
              <a:t> склад </a:t>
            </a:r>
            <a:r>
              <a:rPr lang="ru-RU" b="1" dirty="0" err="1"/>
              <a:t>деревостану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запас </a:t>
            </a:r>
            <a:r>
              <a:rPr lang="ru-RU" dirty="0" err="1"/>
              <a:t>деревостану</a:t>
            </a:r>
            <a:r>
              <a:rPr lang="ru-RU" dirty="0"/>
              <a:t> становить 320 м</a:t>
            </a:r>
            <a:r>
              <a:rPr lang="ru-RU" baseline="30000" dirty="0"/>
              <a:t>3</a:t>
            </a:r>
            <a:r>
              <a:rPr lang="ru-RU" dirty="0"/>
              <a:t> на 1 га. </a:t>
            </a:r>
            <a:r>
              <a:rPr lang="ru-RU" dirty="0" err="1"/>
              <a:t>Деревостан</a:t>
            </a:r>
            <a:r>
              <a:rPr lang="ru-RU" dirty="0"/>
              <a:t> </a:t>
            </a:r>
            <a:r>
              <a:rPr lang="ru-RU" dirty="0" err="1"/>
              <a:t>сформований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сосни </a:t>
            </a:r>
            <a:r>
              <a:rPr lang="ru-RU" dirty="0" err="1"/>
              <a:t>звичайної</a:t>
            </a:r>
            <a:r>
              <a:rPr lang="ru-RU" dirty="0"/>
              <a:t>, дуба </a:t>
            </a:r>
            <a:r>
              <a:rPr lang="ru-RU" dirty="0" err="1"/>
              <a:t>звичайного</a:t>
            </a:r>
            <a:r>
              <a:rPr lang="ru-RU" dirty="0"/>
              <a:t>, граба </a:t>
            </a:r>
            <a:r>
              <a:rPr lang="ru-RU" dirty="0" err="1"/>
              <a:t>звичайного</a:t>
            </a:r>
            <a:r>
              <a:rPr lang="ru-RU" dirty="0"/>
              <a:t>, </a:t>
            </a:r>
            <a:r>
              <a:rPr lang="ru-RU" dirty="0" err="1"/>
              <a:t>берези</a:t>
            </a:r>
            <a:r>
              <a:rPr lang="ru-RU" dirty="0"/>
              <a:t> та </a:t>
            </a:r>
            <a:r>
              <a:rPr lang="ru-RU" dirty="0" err="1"/>
              <a:t>осики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таким запасом:</a:t>
            </a:r>
          </a:p>
          <a:p>
            <a:r>
              <a:rPr lang="ru-RU" dirty="0"/>
              <a:t>сосна - 185 м</a:t>
            </a:r>
            <a:r>
              <a:rPr lang="ru-RU" baseline="30000" dirty="0"/>
              <a:t>3</a:t>
            </a:r>
            <a:r>
              <a:rPr lang="ru-RU" dirty="0"/>
              <a:t>/га, дуб - 38 м</a:t>
            </a:r>
            <a:r>
              <a:rPr lang="ru-RU" baseline="30000" dirty="0"/>
              <a:t>3</a:t>
            </a:r>
            <a:r>
              <a:rPr lang="ru-RU" dirty="0"/>
              <a:t>/га, граб - 10 м</a:t>
            </a:r>
            <a:r>
              <a:rPr lang="ru-RU" baseline="30000" dirty="0"/>
              <a:t>3</a:t>
            </a:r>
            <a:r>
              <a:rPr lang="ru-RU" dirty="0"/>
              <a:t>/га, береза - 57 м</a:t>
            </a:r>
            <a:r>
              <a:rPr lang="ru-RU" baseline="30000" dirty="0"/>
              <a:t>3</a:t>
            </a:r>
            <a:r>
              <a:rPr lang="ru-RU" dirty="0"/>
              <a:t>/га та </a:t>
            </a:r>
            <a:r>
              <a:rPr lang="ru-RU" dirty="0" err="1"/>
              <a:t>осики</a:t>
            </a:r>
            <a:r>
              <a:rPr lang="ru-RU" dirty="0"/>
              <a:t> – 30 м</a:t>
            </a:r>
            <a:r>
              <a:rPr lang="ru-RU" baseline="30000" dirty="0"/>
              <a:t>3</a:t>
            </a:r>
            <a:r>
              <a:rPr lang="ru-RU" dirty="0"/>
              <a:t>/га. </a:t>
            </a:r>
            <a:r>
              <a:rPr lang="ru-RU" dirty="0" err="1"/>
              <a:t>Знаходимо</a:t>
            </a:r>
            <a:r>
              <a:rPr lang="ru-RU" dirty="0"/>
              <a:t> за </a:t>
            </a:r>
            <a:r>
              <a:rPr lang="ru-RU" dirty="0" err="1"/>
              <a:t>пропорцією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складу </a:t>
            </a:r>
            <a:r>
              <a:rPr lang="ru-RU" dirty="0" err="1"/>
              <a:t>кожної</a:t>
            </a:r>
            <a:r>
              <a:rPr lang="ru-RU" dirty="0"/>
              <a:t> породи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запасу. </a:t>
            </a:r>
            <a:r>
              <a:rPr lang="ru-RU" dirty="0" err="1"/>
              <a:t>Записуємо</a:t>
            </a:r>
            <a:r>
              <a:rPr lang="ru-RU" dirty="0"/>
              <a:t> склад </a:t>
            </a:r>
            <a:r>
              <a:rPr lang="ru-RU" dirty="0" err="1"/>
              <a:t>деревостану</a:t>
            </a:r>
            <a:r>
              <a:rPr lang="ru-RU" dirty="0"/>
              <a:t>. </a:t>
            </a:r>
            <a:r>
              <a:rPr lang="ru-RU" dirty="0" err="1"/>
              <a:t>Які</a:t>
            </a:r>
            <a:r>
              <a:rPr lang="ru-RU" dirty="0"/>
              <a:t> породи 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деревостані</a:t>
            </a:r>
            <a:r>
              <a:rPr lang="ru-RU" dirty="0"/>
              <a:t> є </a:t>
            </a:r>
            <a:r>
              <a:rPr lang="ru-RU" dirty="0" err="1"/>
              <a:t>головними</a:t>
            </a:r>
            <a:r>
              <a:rPr lang="ru-RU" dirty="0"/>
              <a:t>, </a:t>
            </a:r>
            <a:r>
              <a:rPr lang="ru-RU" dirty="0" err="1"/>
              <a:t>другорядними</a:t>
            </a:r>
            <a:r>
              <a:rPr lang="ru-RU" dirty="0"/>
              <a:t> та </a:t>
            </a:r>
            <a:r>
              <a:rPr lang="ru-RU" dirty="0" err="1"/>
              <a:t>супутніми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0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35" y="90872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Ліс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складне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, </a:t>
            </a:r>
            <a:r>
              <a:rPr lang="ru-RU" sz="2400" dirty="0" err="1"/>
              <a:t>біологічне</a:t>
            </a:r>
            <a:r>
              <a:rPr lang="ru-RU" sz="2400" dirty="0"/>
              <a:t> і </a:t>
            </a:r>
            <a:r>
              <a:rPr lang="ru-RU" sz="2400" dirty="0" err="1"/>
              <a:t>фізико-географічне</a:t>
            </a:r>
            <a:r>
              <a:rPr lang="ru-RU" sz="2400" dirty="0"/>
              <a:t> </a:t>
            </a:r>
            <a:r>
              <a:rPr lang="ru-RU" sz="2400" dirty="0" err="1"/>
              <a:t>явище</a:t>
            </a:r>
            <a:r>
              <a:rPr lang="ru-RU" sz="2400" dirty="0"/>
              <a:t>, </a:t>
            </a:r>
            <a:r>
              <a:rPr lang="ru-RU" sz="2400" dirty="0" err="1"/>
              <a:t>складова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географічного</a:t>
            </a:r>
            <a:r>
              <a:rPr lang="ru-RU" sz="2400" dirty="0"/>
              <a:t> ландшафту, </a:t>
            </a:r>
            <a:r>
              <a:rPr lang="ru-RU" sz="2400" dirty="0" err="1"/>
              <a:t>невід’ємний</a:t>
            </a:r>
            <a:r>
              <a:rPr lang="ru-RU" sz="2400" dirty="0"/>
              <a:t> компонент </a:t>
            </a:r>
            <a:r>
              <a:rPr lang="ru-RU" sz="2400" dirty="0" err="1"/>
              <a:t>біосфери</a:t>
            </a:r>
            <a:r>
              <a:rPr lang="ru-RU" sz="2400" dirty="0"/>
              <a:t>. </a:t>
            </a:r>
            <a:r>
              <a:rPr lang="ru-RU" sz="2400" dirty="0" err="1"/>
              <a:t>Лісознавство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ліс</a:t>
            </a:r>
            <a:r>
              <a:rPr lang="ru-RU" sz="2400" dirty="0"/>
              <a:t> як </a:t>
            </a:r>
            <a:r>
              <a:rPr lang="ru-RU" sz="2400" dirty="0" err="1"/>
              <a:t>природне</a:t>
            </a:r>
            <a:r>
              <a:rPr lang="ru-RU" sz="2400" dirty="0"/>
              <a:t> </a:t>
            </a:r>
            <a:r>
              <a:rPr lang="ru-RU" sz="2400" dirty="0" err="1"/>
              <a:t>явище</a:t>
            </a:r>
            <a:r>
              <a:rPr lang="ru-RU" sz="2400" dirty="0"/>
              <a:t> і </a:t>
            </a:r>
            <a:r>
              <a:rPr lang="ru-RU" sz="2400" dirty="0" err="1"/>
              <a:t>природну</a:t>
            </a:r>
            <a:r>
              <a:rPr lang="ru-RU" sz="2400" dirty="0"/>
              <a:t> систему з метою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раціонального</a:t>
            </a:r>
            <a:r>
              <a:rPr lang="ru-RU" sz="2400" dirty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643" y="306896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</a:t>
            </a:r>
            <a:r>
              <a:rPr lang="ru-RU" sz="2400" dirty="0" err="1"/>
              <a:t>визначенням</a:t>
            </a:r>
            <a:r>
              <a:rPr lang="ru-RU" sz="2400" dirty="0"/>
              <a:t> </a:t>
            </a:r>
            <a:r>
              <a:rPr lang="ru-RU" sz="2400" dirty="0" err="1"/>
              <a:t>академіка</a:t>
            </a:r>
            <a:r>
              <a:rPr lang="ru-RU" sz="2400" dirty="0"/>
              <a:t> П.С. </a:t>
            </a:r>
            <a:r>
              <a:rPr lang="ru-RU" sz="2400" dirty="0" err="1"/>
              <a:t>Погребняка</a:t>
            </a:r>
            <a:r>
              <a:rPr lang="ru-RU" sz="2400" dirty="0"/>
              <a:t> «</a:t>
            </a:r>
            <a:r>
              <a:rPr lang="ru-RU" sz="2400" dirty="0" err="1"/>
              <a:t>ліс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взаємопроникаюча</a:t>
            </a:r>
            <a:r>
              <a:rPr lang="ru-RU" sz="2400" dirty="0"/>
              <a:t> </a:t>
            </a:r>
            <a:r>
              <a:rPr lang="ru-RU" sz="2400" dirty="0" err="1"/>
              <a:t>єдність</a:t>
            </a:r>
            <a:r>
              <a:rPr lang="ru-RU" sz="2400" dirty="0"/>
              <a:t> (комплекс) </a:t>
            </a:r>
            <a:r>
              <a:rPr lang="ru-RU" sz="2400" dirty="0" err="1"/>
              <a:t>лісових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, </a:t>
            </a:r>
            <a:r>
              <a:rPr lang="ru-RU" sz="2400" dirty="0" err="1"/>
              <a:t>тварин</a:t>
            </a:r>
            <a:r>
              <a:rPr lang="ru-RU" sz="2400" dirty="0"/>
              <a:t> і </a:t>
            </a:r>
            <a:r>
              <a:rPr lang="ru-RU" sz="2400" dirty="0" err="1"/>
              <a:t>зайнятого</a:t>
            </a:r>
            <a:r>
              <a:rPr lang="ru-RU" sz="2400" dirty="0"/>
              <a:t> ними </a:t>
            </a:r>
            <a:r>
              <a:rPr lang="ru-RU" sz="2400" dirty="0" err="1"/>
              <a:t>середовища</a:t>
            </a:r>
            <a:r>
              <a:rPr lang="ru-RU" sz="2400" dirty="0"/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643" y="4509120"/>
            <a:ext cx="90277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Основною </a:t>
            </a:r>
            <a:r>
              <a:rPr lang="ru-RU" sz="2000" dirty="0" err="1"/>
              <a:t>особливістю</a:t>
            </a:r>
            <a:r>
              <a:rPr lang="ru-RU" sz="2000" dirty="0"/>
              <a:t> </a:t>
            </a:r>
            <a:r>
              <a:rPr lang="ru-RU" sz="2000" dirty="0" err="1"/>
              <a:t>лісу</a:t>
            </a:r>
            <a:r>
              <a:rPr lang="ru-RU" sz="2000" dirty="0"/>
              <a:t> є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сукупності</a:t>
            </a:r>
            <a:r>
              <a:rPr lang="ru-RU" sz="2000" dirty="0"/>
              <a:t> </a:t>
            </a:r>
            <a:r>
              <a:rPr lang="ru-RU" sz="2000" dirty="0" err="1"/>
              <a:t>деревних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/>
              <a:t>щільно</a:t>
            </a:r>
            <a:r>
              <a:rPr lang="ru-RU" sz="2000" dirty="0"/>
              <a:t> </a:t>
            </a:r>
            <a:r>
              <a:rPr lang="ru-RU" sz="2000" dirty="0" err="1"/>
              <a:t>розташовані</a:t>
            </a:r>
            <a:r>
              <a:rPr lang="ru-RU" sz="2000" dirty="0"/>
              <a:t> по </a:t>
            </a:r>
            <a:r>
              <a:rPr lang="ru-RU" sz="2000" dirty="0" err="1"/>
              <a:t>площі</a:t>
            </a:r>
            <a:r>
              <a:rPr lang="ru-RU" sz="2000" dirty="0"/>
              <a:t> і </a:t>
            </a:r>
            <a:r>
              <a:rPr lang="ru-RU" sz="2000" dirty="0" err="1"/>
              <a:t>тісно</a:t>
            </a:r>
            <a:r>
              <a:rPr lang="ru-RU" sz="2000" dirty="0"/>
              <a:t> </a:t>
            </a:r>
            <a:r>
              <a:rPr lang="ru-RU" sz="2000" dirty="0" err="1"/>
              <a:t>взаємодіють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собою,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і </a:t>
            </a:r>
            <a:r>
              <a:rPr lang="ru-RU" sz="2000" dirty="0" err="1"/>
              <a:t>проявляються</a:t>
            </a:r>
            <a:r>
              <a:rPr lang="ru-RU" sz="2000" dirty="0"/>
              <a:t> </a:t>
            </a:r>
            <a:r>
              <a:rPr lang="ru-RU" sz="2000" dirty="0" err="1"/>
              <a:t>суттєві</a:t>
            </a:r>
            <a:r>
              <a:rPr lang="ru-RU" sz="2000" dirty="0"/>
              <a:t> </a:t>
            </a:r>
            <a:r>
              <a:rPr lang="ru-RU" sz="2000" dirty="0" err="1"/>
              <a:t>відмінності</a:t>
            </a:r>
            <a:r>
              <a:rPr lang="ru-RU" sz="2000" dirty="0"/>
              <a:t> </a:t>
            </a:r>
            <a:r>
              <a:rPr lang="ru-RU" sz="2000" dirty="0" err="1"/>
              <a:t>лісових</a:t>
            </a:r>
            <a:r>
              <a:rPr lang="ru-RU" sz="2000" dirty="0"/>
              <a:t> дерев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зростаючих</a:t>
            </a:r>
            <a:r>
              <a:rPr lang="ru-RU" sz="2000" dirty="0"/>
              <a:t> на </a:t>
            </a:r>
            <a:r>
              <a:rPr lang="ru-RU" sz="2000" dirty="0" err="1"/>
              <a:t>відкритому</a:t>
            </a:r>
            <a:r>
              <a:rPr lang="ru-RU" sz="2000" dirty="0"/>
              <a:t> </a:t>
            </a:r>
            <a:r>
              <a:rPr lang="ru-RU" sz="2000" dirty="0" err="1"/>
              <a:t>просторі</a:t>
            </a:r>
            <a:r>
              <a:rPr lang="ru-RU" sz="2000" dirty="0"/>
              <a:t>. </a:t>
            </a:r>
            <a:r>
              <a:rPr lang="ru-RU" sz="2000" dirty="0" err="1"/>
              <a:t>Деревна</a:t>
            </a:r>
            <a:r>
              <a:rPr lang="ru-RU" sz="2000" dirty="0"/>
              <a:t> </a:t>
            </a:r>
            <a:r>
              <a:rPr lang="ru-RU" sz="2000" dirty="0" err="1"/>
              <a:t>рослинність</a:t>
            </a:r>
            <a:r>
              <a:rPr lang="ru-RU" sz="2000" dirty="0"/>
              <a:t> </a:t>
            </a:r>
            <a:r>
              <a:rPr lang="ru-RU" sz="2000" dirty="0" err="1"/>
              <a:t>лісу</a:t>
            </a:r>
            <a:r>
              <a:rPr lang="ru-RU" sz="2000" dirty="0"/>
              <a:t> </a:t>
            </a:r>
            <a:r>
              <a:rPr lang="ru-RU" sz="2000" dirty="0" err="1"/>
              <a:t>істотно</a:t>
            </a:r>
            <a:r>
              <a:rPr lang="ru-RU" sz="2000" dirty="0"/>
              <a:t> </a:t>
            </a:r>
            <a:r>
              <a:rPr lang="ru-RU" sz="2000" dirty="0" err="1"/>
              <a:t>впливає</a:t>
            </a:r>
            <a:r>
              <a:rPr lang="ru-RU" sz="2000" dirty="0"/>
              <a:t> на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/>
              <a:t>природне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: </a:t>
            </a:r>
            <a:r>
              <a:rPr lang="ru-RU" sz="2000" dirty="0" err="1"/>
              <a:t>ґрунтові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, </a:t>
            </a:r>
            <a:r>
              <a:rPr lang="ru-RU" sz="2000" dirty="0" err="1"/>
              <a:t>світловий</a:t>
            </a:r>
            <a:r>
              <a:rPr lang="ru-RU" sz="2000" dirty="0"/>
              <a:t> і </a:t>
            </a:r>
            <a:r>
              <a:rPr lang="ru-RU" sz="2000" dirty="0" err="1"/>
              <a:t>тепловий</a:t>
            </a:r>
            <a:r>
              <a:rPr lang="ru-RU" sz="2000" dirty="0"/>
              <a:t> режим, </a:t>
            </a:r>
            <a:r>
              <a:rPr lang="ru-RU" sz="2000" dirty="0" err="1"/>
              <a:t>вологість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, </a:t>
            </a:r>
            <a:r>
              <a:rPr lang="ru-RU" sz="2000" dirty="0" err="1"/>
              <a:t>циркуляцію</a:t>
            </a:r>
            <a:r>
              <a:rPr lang="ru-RU" sz="2000" dirty="0"/>
              <a:t> </a:t>
            </a:r>
            <a:r>
              <a:rPr lang="ru-RU" sz="2000" dirty="0" err="1"/>
              <a:t>повітряних</a:t>
            </a:r>
            <a:r>
              <a:rPr lang="ru-RU" sz="2000" dirty="0"/>
              <a:t> </a:t>
            </a:r>
            <a:r>
              <a:rPr lang="ru-RU" sz="2000" dirty="0" err="1"/>
              <a:t>мас</a:t>
            </a:r>
            <a:r>
              <a:rPr lang="ru-RU" sz="20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535" y="18864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1</a:t>
            </a:r>
            <a:r>
              <a:rPr lang="ru-RU" sz="2400" b="1" dirty="0"/>
              <a:t>. </a:t>
            </a:r>
            <a:r>
              <a:rPr lang="ru-RU" sz="2400" b="1" dirty="0" err="1"/>
              <a:t>Розкрити</a:t>
            </a:r>
            <a:r>
              <a:rPr lang="ru-RU" sz="2400" b="1" dirty="0"/>
              <a:t> предмет і </a:t>
            </a:r>
            <a:r>
              <a:rPr lang="ru-RU" sz="2400" b="1" dirty="0" err="1"/>
              <a:t>задачі</a:t>
            </a:r>
            <a:r>
              <a:rPr lang="ru-RU" sz="2400" b="1" dirty="0"/>
              <a:t> </a:t>
            </a:r>
            <a:r>
              <a:rPr lang="ru-RU" sz="2400" b="1" dirty="0" err="1"/>
              <a:t>лісознавства</a:t>
            </a:r>
            <a:r>
              <a:rPr lang="ru-RU" sz="2400" b="1" dirty="0"/>
              <a:t> як науки про </a:t>
            </a:r>
            <a:r>
              <a:rPr lang="ru-RU" sz="2400" b="1" dirty="0" err="1"/>
              <a:t>ліс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799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Принципи</a:t>
            </a:r>
            <a:r>
              <a:rPr lang="ru-RU" sz="2400" b="1" dirty="0" smtClean="0"/>
              <a:t> </a:t>
            </a:r>
            <a:r>
              <a:rPr lang="ru-RU" sz="2400" b="1" dirty="0" err="1"/>
              <a:t>класифікації</a:t>
            </a:r>
            <a:r>
              <a:rPr lang="ru-RU" sz="2400" b="1" dirty="0"/>
              <a:t> </a:t>
            </a:r>
            <a:r>
              <a:rPr lang="ru-RU" sz="2400" b="1" dirty="0" err="1"/>
              <a:t>лісів</a:t>
            </a:r>
            <a:endParaRPr lang="ru-RU" sz="2400" b="1" dirty="0"/>
          </a:p>
          <a:p>
            <a:r>
              <a:rPr lang="ru-RU" dirty="0" err="1"/>
              <a:t>Ліси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класифіковані</a:t>
            </a:r>
            <a:r>
              <a:rPr lang="ru-RU" dirty="0"/>
              <a:t> за </a:t>
            </a:r>
            <a:r>
              <a:rPr lang="ru-RU" dirty="0" err="1"/>
              <a:t>різними</a:t>
            </a:r>
            <a:r>
              <a:rPr lang="ru-RU" dirty="0"/>
              <a:t> комплексами </a:t>
            </a:r>
            <a:r>
              <a:rPr lang="ru-RU" dirty="0" err="1"/>
              <a:t>ознак</a:t>
            </a:r>
            <a:r>
              <a:rPr lang="ru-RU" dirty="0"/>
              <a:t>. </a:t>
            </a:r>
            <a:r>
              <a:rPr lang="ru-RU" dirty="0" err="1"/>
              <a:t>Класичним</a:t>
            </a:r>
            <a:r>
              <a:rPr lang="ru-RU" dirty="0"/>
              <a:t> та </a:t>
            </a:r>
            <a:r>
              <a:rPr lang="ru-RU" dirty="0" err="1"/>
              <a:t>найпоширенішим</a:t>
            </a:r>
            <a:r>
              <a:rPr lang="ru-RU" dirty="0"/>
              <a:t> </a:t>
            </a:r>
            <a:r>
              <a:rPr lang="ru-RU" dirty="0" err="1"/>
              <a:t>підходом</a:t>
            </a:r>
            <a:r>
              <a:rPr lang="ru-RU" dirty="0"/>
              <a:t> є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лісових</a:t>
            </a:r>
            <a:r>
              <a:rPr lang="ru-RU" dirty="0"/>
              <a:t> </a:t>
            </a:r>
            <a:r>
              <a:rPr lang="ru-RU" dirty="0" err="1"/>
              <a:t>біомів</a:t>
            </a:r>
            <a:r>
              <a:rPr lang="ru-RU" dirty="0"/>
              <a:t> у </a:t>
            </a:r>
            <a:r>
              <a:rPr lang="ru-RU" dirty="0" err="1"/>
              <a:t>комбінації</a:t>
            </a:r>
            <a:r>
              <a:rPr lang="ru-RU" dirty="0"/>
              <a:t> з видами та </a:t>
            </a:r>
            <a:r>
              <a:rPr lang="ru-RU" dirty="0" err="1"/>
              <a:t>тривалістю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(</a:t>
            </a:r>
            <a:r>
              <a:rPr lang="ru-RU" dirty="0" err="1"/>
              <a:t>вічнозелений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листопадний</a:t>
            </a:r>
            <a:r>
              <a:rPr lang="ru-RU" dirty="0"/>
              <a:t>) </a:t>
            </a:r>
            <a:r>
              <a:rPr lang="ru-RU" dirty="0" err="1"/>
              <a:t>листяного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/>
              <a:t> </a:t>
            </a:r>
            <a:r>
              <a:rPr lang="ru-RU" dirty="0" err="1"/>
              <a:t>домінуючих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(рис. 1);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береться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склад </a:t>
            </a:r>
            <a:r>
              <a:rPr lang="ru-RU" dirty="0" err="1"/>
              <a:t>лісів</a:t>
            </a:r>
            <a:r>
              <a:rPr lang="ru-RU" dirty="0"/>
              <a:t>: з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широколистяних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хвойних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мішаний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описаною</a:t>
            </a:r>
            <a:r>
              <a:rPr lang="ru-RU" dirty="0"/>
              <a:t> </a:t>
            </a:r>
            <a:r>
              <a:rPr lang="ru-RU" dirty="0" err="1"/>
              <a:t>класифікацією</a:t>
            </a:r>
            <a:r>
              <a:rPr lang="ru-RU" dirty="0"/>
              <a:t>,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38" y="2492896"/>
            <a:ext cx="7632848" cy="409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88534" cy="4646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2834" y="4984154"/>
            <a:ext cx="1569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1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Деревостан</a:t>
            </a:r>
            <a:r>
              <a:rPr lang="ru-RU" sz="2400" dirty="0"/>
              <a:t> – </a:t>
            </a:r>
            <a:r>
              <a:rPr lang="ru-RU" sz="2400" dirty="0" err="1"/>
              <a:t>сукупність</a:t>
            </a:r>
            <a:r>
              <a:rPr lang="ru-RU" sz="2400" dirty="0"/>
              <a:t> дерев, </a:t>
            </a:r>
            <a:r>
              <a:rPr lang="ru-RU" sz="2400" dirty="0" err="1"/>
              <a:t>що</a:t>
            </a:r>
            <a:r>
              <a:rPr lang="ru-RU" sz="2400" dirty="0"/>
              <a:t> є </a:t>
            </a:r>
            <a:r>
              <a:rPr lang="ru-RU" sz="2400" dirty="0" err="1"/>
              <a:t>основним</a:t>
            </a:r>
            <a:r>
              <a:rPr lang="ru-RU" sz="2400" dirty="0"/>
              <a:t> </a:t>
            </a:r>
            <a:r>
              <a:rPr lang="ru-RU" sz="2400" dirty="0" err="1"/>
              <a:t>складником</a:t>
            </a:r>
            <a:r>
              <a:rPr lang="ru-RU" sz="2400" dirty="0"/>
              <a:t> </a:t>
            </a:r>
            <a:r>
              <a:rPr lang="ru-RU" sz="2400" dirty="0" err="1"/>
              <a:t>лісу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uk-UA" sz="2400" b="1" dirty="0" err="1"/>
              <a:t>Фітоцено́з</a:t>
            </a:r>
            <a:r>
              <a:rPr lang="uk-UA" sz="2400" b="1" dirty="0"/>
              <a:t>, </a:t>
            </a:r>
            <a:r>
              <a:rPr lang="uk-UA" sz="2400" dirty="0"/>
              <a:t>або рослинне угруповання — закономірне поєднання рослин на тій чи іншій території з певними взаємостосунками між ними і з властивими їм умовами місцезростання</a:t>
            </a:r>
            <a:r>
              <a:rPr lang="uk-UA" sz="2400" dirty="0" smtClean="0"/>
              <a:t>.</a:t>
            </a:r>
          </a:p>
          <a:p>
            <a:endParaRPr lang="ru-RU" sz="2400" dirty="0"/>
          </a:p>
          <a:p>
            <a:r>
              <a:rPr lang="uk-UA" sz="2400" b="1" dirty="0"/>
              <a:t>Н</a:t>
            </a:r>
            <a:r>
              <a:rPr lang="ru-RU" sz="2400" b="1" dirty="0" err="1"/>
              <a:t>асадження</a:t>
            </a:r>
            <a:r>
              <a:rPr lang="ru-RU" sz="2400" dirty="0"/>
              <a:t> 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ділянка</a:t>
            </a:r>
            <a:r>
              <a:rPr lang="ru-RU" sz="2400" dirty="0"/>
              <a:t> </a:t>
            </a:r>
            <a:r>
              <a:rPr lang="ru-RU" sz="2400" dirty="0" err="1"/>
              <a:t>лісу</a:t>
            </a:r>
            <a:r>
              <a:rPr lang="ru-RU" sz="2400" dirty="0"/>
              <a:t> </a:t>
            </a:r>
            <a:r>
              <a:rPr lang="ru-RU" sz="2400" dirty="0" err="1"/>
              <a:t>однорідна</a:t>
            </a:r>
            <a:r>
              <a:rPr lang="ru-RU" sz="2400" dirty="0"/>
              <a:t> за </a:t>
            </a:r>
            <a:r>
              <a:rPr lang="ru-RU" sz="2400" dirty="0" err="1"/>
              <a:t>деревною</a:t>
            </a:r>
            <a:r>
              <a:rPr lang="ru-RU" sz="2400" dirty="0"/>
              <a:t>, </a:t>
            </a:r>
            <a:r>
              <a:rPr lang="ru-RU" sz="2400" dirty="0" err="1"/>
              <a:t>чагарниковою</a:t>
            </a:r>
            <a:r>
              <a:rPr lang="ru-RU" sz="2400" dirty="0"/>
              <a:t> </a:t>
            </a:r>
            <a:r>
              <a:rPr lang="ru-RU" sz="2400" dirty="0" err="1"/>
              <a:t>рослинністю</a:t>
            </a:r>
            <a:r>
              <a:rPr lang="ru-RU" sz="2400" dirty="0"/>
              <a:t> та живим </a:t>
            </a:r>
            <a:r>
              <a:rPr lang="ru-RU" sz="2400" dirty="0" err="1"/>
              <a:t>надґрунтовим</a:t>
            </a:r>
            <a:r>
              <a:rPr lang="ru-RU" sz="2400" dirty="0"/>
              <a:t> </a:t>
            </a:r>
            <a:r>
              <a:rPr lang="ru-RU" sz="2400" dirty="0" err="1"/>
              <a:t>вкриттям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uk-UA" sz="2400" b="1" dirty="0"/>
              <a:t>Ліс</a:t>
            </a:r>
            <a:r>
              <a:rPr lang="uk-UA" sz="2400" dirty="0"/>
              <a:t> – це складне утворення природи, біологічне і фізико-географічне явище, складова частина географічного ландшафту, невід’ємний компонент біосфери. </a:t>
            </a:r>
            <a:endParaRPr lang="uk-UA" sz="2400" dirty="0" smtClean="0"/>
          </a:p>
          <a:p>
            <a:r>
              <a:rPr lang="uk-UA" sz="2400" dirty="0" smtClean="0"/>
              <a:t>Лісознавство </a:t>
            </a:r>
            <a:r>
              <a:rPr lang="uk-UA" sz="2400" dirty="0"/>
              <a:t>вивчає ліс як природне явище і природну систему з метою його раціонального використання.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42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74665" cy="518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64642"/>
            <a:ext cx="7776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Багатоярусна</a:t>
            </a:r>
            <a:r>
              <a:rPr lang="ru-RU" sz="1400" b="1" dirty="0"/>
              <a:t> структура </a:t>
            </a:r>
            <a:r>
              <a:rPr lang="ru-RU" sz="1400" b="1" dirty="0" err="1"/>
              <a:t>природної</a:t>
            </a:r>
            <a:r>
              <a:rPr lang="ru-RU" sz="1400" b="1" dirty="0"/>
              <a:t> </a:t>
            </a:r>
            <a:r>
              <a:rPr lang="ru-RU" sz="1400" b="1" dirty="0" err="1"/>
              <a:t>лісовий</a:t>
            </a:r>
            <a:r>
              <a:rPr lang="ru-RU" sz="1400" b="1" dirty="0"/>
              <a:t> </a:t>
            </a:r>
            <a:r>
              <a:rPr lang="ru-RU" sz="1400" b="1" dirty="0" err="1"/>
              <a:t>екосистеми</a:t>
            </a:r>
            <a:r>
              <a:rPr lang="ru-RU" sz="1400" b="1" dirty="0"/>
              <a:t>.</a:t>
            </a:r>
            <a:br>
              <a:rPr lang="ru-RU" sz="1400" b="1" dirty="0"/>
            </a:br>
            <a:r>
              <a:rPr lang="ru-RU" sz="1400" dirty="0" smtClean="0"/>
              <a:t>1–5 </a:t>
            </a:r>
            <a:r>
              <a:rPr lang="ru-RU" sz="1400" dirty="0"/>
              <a:t>— </a:t>
            </a:r>
            <a:r>
              <a:rPr lang="ru-RU" sz="1400" dirty="0" err="1"/>
              <a:t>яруси</a:t>
            </a:r>
            <a:r>
              <a:rPr lang="ru-RU" sz="1400" dirty="0"/>
              <a:t> </a:t>
            </a:r>
            <a:r>
              <a:rPr lang="ru-RU" sz="1400" dirty="0" err="1"/>
              <a:t>фітоценозу</a:t>
            </a:r>
            <a:r>
              <a:rPr lang="ru-RU" sz="1400" dirty="0"/>
              <a:t> (</a:t>
            </a:r>
            <a:r>
              <a:rPr lang="ru-RU" sz="1400" dirty="0" err="1"/>
              <a:t>едифікатор</a:t>
            </a:r>
            <a:r>
              <a:rPr lang="ru-RU" sz="1400" dirty="0"/>
              <a:t>, </a:t>
            </a:r>
            <a:r>
              <a:rPr lang="ru-RU" sz="1400" dirty="0" err="1"/>
              <a:t>субдомінанти</a:t>
            </a:r>
            <a:r>
              <a:rPr lang="ru-RU" sz="1400" dirty="0"/>
              <a:t>, </a:t>
            </a:r>
            <a:r>
              <a:rPr lang="ru-RU" sz="1400" dirty="0" err="1"/>
              <a:t>підлісок</a:t>
            </a:r>
            <a:r>
              <a:rPr lang="ru-RU" sz="1400" dirty="0"/>
              <a:t>,</a:t>
            </a:r>
            <a:br>
              <a:rPr lang="ru-RU" sz="1400" dirty="0"/>
            </a:br>
            <a:r>
              <a:rPr lang="ru-RU" sz="1400" dirty="0" err="1"/>
              <a:t>надґрунтовий</a:t>
            </a:r>
            <a:r>
              <a:rPr lang="ru-RU" sz="1400" dirty="0"/>
              <a:t> </a:t>
            </a:r>
            <a:r>
              <a:rPr lang="ru-RU" sz="1400" dirty="0" err="1"/>
              <a:t>покрив</a:t>
            </a:r>
            <a:r>
              <a:rPr lang="ru-RU" sz="1400" dirty="0"/>
              <a:t>); </a:t>
            </a:r>
            <a:r>
              <a:rPr lang="ru-RU" sz="1400" dirty="0" err="1"/>
              <a:t>горизонти</a:t>
            </a:r>
            <a:r>
              <a:rPr lang="ru-RU" sz="1400" dirty="0"/>
              <a:t> </a:t>
            </a:r>
            <a:r>
              <a:rPr lang="ru-RU" sz="1400" dirty="0" err="1"/>
              <a:t>педоценозу</a:t>
            </a:r>
            <a:r>
              <a:rPr lang="ru-RU" sz="1400" dirty="0"/>
              <a:t> (А0 — </a:t>
            </a:r>
            <a:r>
              <a:rPr lang="ru-RU" sz="1400" dirty="0" err="1"/>
              <a:t>підстилка</a:t>
            </a:r>
            <a:r>
              <a:rPr lang="ru-RU" sz="1400" dirty="0"/>
              <a:t>, </a:t>
            </a:r>
            <a:r>
              <a:rPr lang="ru-RU" sz="1400" dirty="0" err="1"/>
              <a:t>повсть</a:t>
            </a:r>
            <a:r>
              <a:rPr lang="ru-RU" sz="1400" dirty="0"/>
              <a:t>; А —</a:t>
            </a:r>
            <a:br>
              <a:rPr lang="ru-RU" sz="1400" dirty="0"/>
            </a:br>
            <a:r>
              <a:rPr lang="ru-RU" sz="1400" dirty="0" err="1"/>
              <a:t>гумусовий</a:t>
            </a:r>
            <a:r>
              <a:rPr lang="ru-RU" sz="1400" dirty="0"/>
              <a:t> горизонт; В — </a:t>
            </a:r>
            <a:r>
              <a:rPr lang="ru-RU" sz="1400" dirty="0" err="1"/>
              <a:t>ілювіальний</a:t>
            </a:r>
            <a:r>
              <a:rPr lang="ru-RU" sz="1400" dirty="0"/>
              <a:t> горизонт; С — </a:t>
            </a:r>
            <a:r>
              <a:rPr lang="ru-RU" sz="1400" dirty="0" err="1"/>
              <a:t>підґрунтя</a:t>
            </a:r>
            <a:r>
              <a:rPr lang="ru-RU" sz="1400" dirty="0"/>
              <a:t>) 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98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4"/>
          <a:stretch/>
        </p:blipFill>
        <p:spPr bwMode="auto">
          <a:xfrm>
            <a:off x="827584" y="1268760"/>
            <a:ext cx="70961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7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172</TotalTime>
  <Words>566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Пользователь Windows</cp:lastModifiedBy>
  <cp:revision>15</cp:revision>
  <dcterms:created xsi:type="dcterms:W3CDTF">2024-09-10T15:32:12Z</dcterms:created>
  <dcterms:modified xsi:type="dcterms:W3CDTF">2024-09-13T08:04:38Z</dcterms:modified>
</cp:coreProperties>
</file>