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PT Sans Narrow" panose="020B0604020202020204" charset="-52"/>
      <p:regular r:id="rId16"/>
      <p:bold r:id="rId17"/>
    </p:embeddedFont>
    <p:embeddedFont>
      <p:font typeface="Lobster" panose="020B0604020202020204" charset="-52"/>
      <p:regular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Playfair Display" panose="020B0604020202020204" charset="-52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C80E8E-20EE-4A04-BB92-D7AF61977F82}">
  <a:tblStyle styleId="{21C80E8E-20EE-4A04-BB92-D7AF61977F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bdc95d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bdc95d2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63c263ee5_0_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63c263ee5_0_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9bdc95d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9bdc95d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9bdc95d2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9bdc95d2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63c263ee5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63c263ee5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63c263ee5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63c263ee5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3c263ee5_0_1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63c263ee5_0_1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63c263ee5_0_1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63c263ee5_0_1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63c263ee5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63c263ee5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9bdc95d2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9bdc95d2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63c263ee5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63c263ee5_0_1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63c263ee5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63c263ee5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a-referat.com/%D0%9A%D0%BE%D0%BD%D1%84%D0%BB%D1%96%D0%BA%D1%8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4950625" y="4178850"/>
            <a:ext cx="4193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080800" y="192900"/>
            <a:ext cx="7136700" cy="1586400"/>
          </a:xfrm>
          <a:prstGeom prst="rect">
            <a:avLst/>
          </a:prstGeom>
          <a:solidFill>
            <a:srgbClr val="07376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Соціальна робота з молоддю, </a:t>
            </a:r>
            <a:endParaRPr sz="3100" i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яка зазнала впливу деструктивних впливів та залежностей</a:t>
            </a:r>
            <a:endParaRPr sz="3100" i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82575"/>
            <a:ext cx="3229193" cy="18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7513" y="2182575"/>
            <a:ext cx="2868975" cy="18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6475" y="2182575"/>
            <a:ext cx="3045800" cy="187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0" y="69000"/>
            <a:ext cx="9144000" cy="5352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Корекційна робота з молоддю що зазнала деструктивних залежностей</a:t>
            </a:r>
            <a:endParaRPr sz="2000" i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73763"/>
                </a:solidFill>
              </a:rPr>
              <a:t> 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4592900" y="604200"/>
            <a:ext cx="4416000" cy="19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Психологічна корекція молоді що зазнала деструктивних культів базується на консультуванні і припускає цілеспрямований психологічний вплив на клієнта з метою приведення його психічного стану до норми у випадках проявлення деструктивної залежності. Цілями застосування психологічної корекції є оптимізація, виправлення і приведення в норму порушених психічних функцій молоді. 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188700" y="3813950"/>
            <a:ext cx="8766600" cy="1195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 b="1" u="sng">
                <a:latin typeface="Lobster"/>
                <a:ea typeface="Lobster"/>
                <a:cs typeface="Lobster"/>
                <a:sym typeface="Lobster"/>
              </a:rPr>
              <a:t>Методи корекційної роботи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: проведення тренінгів з вироблення оптимальних навичок протидії деструктивним впливам ; консультування, що передбачає цілеспрямований психологічний вплив на пацієнта.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00" y="715513"/>
            <a:ext cx="4491900" cy="29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0" y="67150"/>
            <a:ext cx="9144000" cy="4296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Реабілітаційна робота з молоддю, що зазнала деструктивного впливу</a:t>
            </a:r>
            <a:endParaRPr sz="2000" i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l="1779" t="3070" r="1499" b="16336"/>
          <a:stretch/>
        </p:blipFill>
        <p:spPr>
          <a:xfrm>
            <a:off x="2041275" y="1020650"/>
            <a:ext cx="4606325" cy="30015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60" name="Google Shape;160;p23"/>
          <p:cNvSpPr txBox="1"/>
          <p:nvPr/>
        </p:nvSpPr>
        <p:spPr>
          <a:xfrm>
            <a:off x="180600" y="3928150"/>
            <a:ext cx="8782800" cy="1074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 b="1" u="sng">
                <a:latin typeface="Lobster"/>
                <a:ea typeface="Lobster"/>
                <a:cs typeface="Lobster"/>
                <a:sym typeface="Lobster"/>
              </a:rPr>
              <a:t>Методи реабілітаційної роботи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: трудова реабілітація(відновлення та розвиток навичок до трудової діяльності), арт-терапія, організація груп взаємодопомоги, сімейна терапія.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100050" y="402800"/>
            <a:ext cx="8943900" cy="17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Метою реалізації програм реабілітації є усунення залежності молоді. Для досягнення названої мети необхідно вирішити ряд задач: усунути </a:t>
            </a:r>
            <a:r>
              <a:rPr lang="ru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конфлікт</a:t>
            </a: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що виник між молоддю і соціумом; нейтралізувати вплив на молодь деструктивного середовища; сприяти відновленню втрачених позитивних соціальних зв'язків молоді.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0" y="69000"/>
            <a:ext cx="9144000" cy="5085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Профілактика деструктивного впливу на молодь</a:t>
            </a:r>
            <a:endParaRPr sz="2000" i="1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150575" y="882300"/>
            <a:ext cx="43395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Одним із основних напрямків соціальної роботи є соціальна профілактика молоді. Як особлива технологія, соціальна профілактика, має на меті попередження в молоді виникнення деструктивної залежності та комплекс заходів, які направлені на виявлення й усунення причин залучення молоді.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234300" y="3572250"/>
            <a:ext cx="8675400" cy="1369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 b="1" u="sng">
                <a:latin typeface="Lobster"/>
                <a:ea typeface="Lobster"/>
                <a:cs typeface="Lobster"/>
                <a:sym typeface="Lobster"/>
              </a:rPr>
              <a:t>Методи профілактики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: тренінги, що направлені на інформування, стимулювання розвитку необхідних навичок та моделей поведінки, проведення консультативних бесіда з молодь та їх оточенням, організація заходів, що сприяють формуванню здорового способу життя.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075" y="882300"/>
            <a:ext cx="4034925" cy="26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217700" y="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Висновки</a:t>
            </a:r>
            <a:endParaRPr i="1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148400" y="707400"/>
            <a:ext cx="8659200" cy="38451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Молодь, як специфічна категорія клієнтів соціальної роботи виступає одночасно суб'єктом і об’єктом суспільних перетворень. Саму тому вона стикається з рядом проблем, які не дають її повноцінного розвиватись. </a:t>
            </a:r>
            <a:endParaRPr i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Головними напрямами соціальної роботи з молоддю, яка зазнала впливу деструктивних впливів та залежностей виступають, діагностика проблем та стану особистості, корекційна робота з оптимізація порушених психічних функцій молоді, реабілітація молоді для усунення залежностей, та профілактика причин виникнення деструктивних залежностей. </a:t>
            </a:r>
            <a:endParaRPr i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59550" y="-74925"/>
            <a:ext cx="9024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73763"/>
                </a:solidFill>
              </a:rPr>
              <a:t>Визначення понять</a:t>
            </a:r>
            <a:endParaRPr sz="2800">
              <a:solidFill>
                <a:srgbClr val="073763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800" y="2373625"/>
            <a:ext cx="4500650" cy="26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4732950" y="570000"/>
            <a:ext cx="4351500" cy="20622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200" b="1" i="1">
                <a:solidFill>
                  <a:srgbClr val="FFFFFF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Деструктивна залежність</a:t>
            </a:r>
            <a:r>
              <a:rPr lang="ru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це набута особистістю гостра потреба постійно здійснювати дії, що несуть руйнийний характер, та перешкоджають розвитку особистості. </a:t>
            </a: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59550" y="570000"/>
            <a:ext cx="4133400" cy="20622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i="1">
                <a:solidFill>
                  <a:srgbClr val="FFFFFF"/>
                </a:solidFill>
                <a:highlight>
                  <a:srgbClr val="20124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Деструктивний вплив</a:t>
            </a:r>
            <a:r>
              <a:rPr lang="r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 цілеспрямоване спонукання іншої людини до діяльності, що несе негативний характер по відношенню до духовного, психічного і фізичного стану особистості.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i="1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Види деструктивної залежності</a:t>
            </a:r>
            <a:endParaRPr sz="3000" i="1">
              <a:solidFill>
                <a:srgbClr val="0C3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85" name="Google Shape;85;p15"/>
          <p:cNvGraphicFramePr/>
          <p:nvPr/>
        </p:nvGraphicFramePr>
        <p:xfrm>
          <a:off x="-12" y="541775"/>
          <a:ext cx="9144025" cy="4571245"/>
        </p:xfrm>
        <a:graphic>
          <a:graphicData uri="http://schemas.openxmlformats.org/drawingml/2006/table">
            <a:tbl>
              <a:tblPr>
                <a:noFill/>
                <a:tableStyleId>{21C80E8E-20EE-4A04-BB92-D7AF61977F82}</a:tableStyleId>
              </a:tblPr>
              <a:tblGrid>
                <a:gridCol w="188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Інтернет-</a:t>
                      </a:r>
                      <a:endParaRPr sz="2400" b="1" i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залежність</a:t>
                      </a:r>
                      <a:endParaRPr sz="2400" b="1" i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Стан у якому людина фокусується на віртуальному світі, нав'язливе бажання вийти в Інтернет і нездатність вчасно відключитися від нього.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Культова залежність</a:t>
                      </a:r>
                      <a:endParaRPr sz="2400" b="1" i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1C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Стан у якому особистість орієнтується на авторитарну особу чи групу осіб, що практикують приховане психологічне насильство та маніпуляції з метою формування покірності до їх діяльності.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7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Ігроманія</a:t>
                      </a:r>
                      <a:endParaRPr sz="2400" b="1" i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Стан особистості, що характеризується великою  і невтомною патологічною тягою до азартних ігор.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Сексуальна залежність</a:t>
                      </a:r>
                      <a:endParaRPr sz="2400" b="1" i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113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Стан, при якому виникає бажання постійного виконання статевих актів, хворобливе посилення статевого потягу з постійним почуттям незадоволеності.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9294" b="14896"/>
          <a:stretch/>
        </p:blipFill>
        <p:spPr>
          <a:xfrm>
            <a:off x="1889575" y="541775"/>
            <a:ext cx="2179176" cy="10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 t="8307"/>
          <a:stretch/>
        </p:blipFill>
        <p:spPr>
          <a:xfrm>
            <a:off x="1889575" y="1602350"/>
            <a:ext cx="2179174" cy="11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5">
            <a:alphaModFix/>
          </a:blip>
          <a:srcRect b="3353"/>
          <a:stretch/>
        </p:blipFill>
        <p:spPr>
          <a:xfrm>
            <a:off x="1889575" y="2775799"/>
            <a:ext cx="2179175" cy="11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6">
            <a:alphaModFix/>
          </a:blip>
          <a:srcRect b="19354"/>
          <a:stretch/>
        </p:blipFill>
        <p:spPr>
          <a:xfrm>
            <a:off x="1889575" y="3949250"/>
            <a:ext cx="2179175" cy="11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86125" y="285100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Частіше за все під деструктивний вплив підпадає молодь, внаслідок своєї вразливості через підвищену здатність з легкістю сприймати все нове. Молодь у цілому являє собою таку групу населення, у якій, з</a:t>
            </a:r>
            <a:r>
              <a:rPr lang="ru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одного боку, виникає більше всього нових соціальних проблем, а з іншого боку, саме проблеми молоді мають особливе значення для майбутнього розвитку суспільства.</a:t>
            </a:r>
            <a:endParaRPr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263" y="0"/>
            <a:ext cx="5072313" cy="28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2879700" y="1255650"/>
            <a:ext cx="3384600" cy="2632200"/>
          </a:xfrm>
          <a:prstGeom prst="roundRect">
            <a:avLst>
              <a:gd name="adj" fmla="val 16667"/>
            </a:avLst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b="1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Причини зазнання молоддю деструктивних залежностей </a:t>
            </a:r>
            <a:endParaRPr sz="2400"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043275" y="174575"/>
            <a:ext cx="2914200" cy="832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53725" y="53725"/>
            <a:ext cx="3021600" cy="1477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400" b="1" i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Фізіологічні</a:t>
            </a:r>
            <a:endParaRPr sz="2400" b="1" i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Проблеми з фізичним здоров'ям, тяжкі травми, нещасний випадок, втрата дієздатності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5989550" y="3505100"/>
            <a:ext cx="3075300" cy="15444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Духовні</a:t>
            </a:r>
            <a:endParaRPr sz="2400" b="1" i="1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Пошук сенсу життя, бажання знайти відповіді на питання, пошук місця у світі та ідентичності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6043275" y="53725"/>
            <a:ext cx="3021600" cy="1477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Соціальні</a:t>
            </a:r>
            <a:endParaRPr sz="2400" b="1" i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Самотність, пошук нових друзів, бажання відчути любов, свою важливість, винятковість.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53725" y="3572225"/>
            <a:ext cx="3021600" cy="1477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Психологічні</a:t>
            </a:r>
            <a:endParaRPr sz="2400" b="1" i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Проблеми психічного здоров’я, необхідність підтримки через тяжку психічну травму.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6" name="Google Shape;106;p17"/>
          <p:cNvCxnSpPr>
            <a:endCxn id="102" idx="2"/>
          </p:cNvCxnSpPr>
          <p:nvPr/>
        </p:nvCxnSpPr>
        <p:spPr>
          <a:xfrm rot="10800000">
            <a:off x="1564525" y="1530925"/>
            <a:ext cx="1282500" cy="443100"/>
          </a:xfrm>
          <a:prstGeom prst="straightConnector1">
            <a:avLst/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7"/>
          <p:cNvCxnSpPr>
            <a:endCxn id="105" idx="0"/>
          </p:cNvCxnSpPr>
          <p:nvPr/>
        </p:nvCxnSpPr>
        <p:spPr>
          <a:xfrm flipH="1">
            <a:off x="1564525" y="2981225"/>
            <a:ext cx="1309500" cy="5910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7"/>
          <p:cNvCxnSpPr>
            <a:endCxn id="104" idx="2"/>
          </p:cNvCxnSpPr>
          <p:nvPr/>
        </p:nvCxnSpPr>
        <p:spPr>
          <a:xfrm rot="10800000" flipH="1">
            <a:off x="6298275" y="1530925"/>
            <a:ext cx="1255800" cy="416400"/>
          </a:xfrm>
          <a:prstGeom prst="straightConnector1">
            <a:avLst/>
          </a:prstGeom>
          <a:noFill/>
          <a:ln w="38100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17"/>
          <p:cNvCxnSpPr>
            <a:endCxn id="103" idx="0"/>
          </p:cNvCxnSpPr>
          <p:nvPr/>
        </p:nvCxnSpPr>
        <p:spPr>
          <a:xfrm>
            <a:off x="6284900" y="2994800"/>
            <a:ext cx="1242300" cy="510300"/>
          </a:xfrm>
          <a:prstGeom prst="straightConnector1">
            <a:avLst/>
          </a:prstGeom>
          <a:noFill/>
          <a:ln w="38100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11700" y="95875"/>
            <a:ext cx="8520600" cy="7074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Наслідки деструктивного впливу на молодь</a:t>
            </a:r>
            <a:endParaRPr sz="2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285350" y="909225"/>
            <a:ext cx="4297500" cy="4641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Негативнi змiни у психіці та поведінці особистості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768575" y="1451300"/>
            <a:ext cx="4522500" cy="4641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Регресія здатності до спілкування з оточуючими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1369800" y="1993350"/>
            <a:ext cx="4606200" cy="4641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Відхід від реальності через зміну свідомості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4807775" y="4656800"/>
            <a:ext cx="4122900" cy="3894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Обмеження в дієздатності 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2753050" y="3054100"/>
            <a:ext cx="4364700" cy="4641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Ворожiсть до суспiльства 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4028850" y="4189550"/>
            <a:ext cx="4445400" cy="3894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Розрив сімейних зв’язків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24525" y="3590900"/>
            <a:ext cx="4364700" cy="5208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Звуження інтелектуальної та культурної сфери особистостi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2135300" y="2523725"/>
            <a:ext cx="4445400" cy="4641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Нездатнiсть до критичного мислення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111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Соціальна робота  з молоддю</a:t>
            </a:r>
            <a:r>
              <a:rPr lang="ru" sz="2000" b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— </a:t>
            </a:r>
            <a:r>
              <a:rPr lang="ru" sz="1800" b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це </a:t>
            </a:r>
            <a:endParaRPr sz="18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діяльність уповноважених суб’єктів, яка спрямована на створення соціальних умов життєдіяльності, гармонійного та різнобічного розвитку молоді, захист їх конституційних прав, свобод і законних інтересів, задоволення культурних та духовних потреб.</a:t>
            </a:r>
            <a:endParaRPr sz="18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Мета соціальної роботи з молоддю:</a:t>
            </a:r>
            <a:r>
              <a:rPr lang="ru" sz="2000" b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" sz="1800" b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створення умов позитивно орієнтованої соціалізації особистості, що сприяє соціальній адаптації та самореалізації молодого покоління.</a:t>
            </a:r>
            <a:r>
              <a:rPr lang="ru" sz="2000" b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 b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18804"/>
          <a:stretch/>
        </p:blipFill>
        <p:spPr>
          <a:xfrm>
            <a:off x="2567325" y="1590775"/>
            <a:ext cx="3876450" cy="23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11700" y="-71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Напрямки соціальної роботи з молоддю що зазнала деструктивних залежностей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2711700" y="1166825"/>
            <a:ext cx="3720600" cy="3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3000"/>
              <a:buFont typeface="Times New Roman"/>
              <a:buChar char="❖"/>
            </a:pPr>
            <a:r>
              <a:rPr lang="ru" sz="3000" b="1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психодіагностика </a:t>
            </a:r>
            <a:endParaRPr sz="3000" b="1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000"/>
              <a:buFont typeface="Times New Roman"/>
              <a:buChar char="❖"/>
            </a:pPr>
            <a:r>
              <a:rPr lang="ru" sz="30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корекцій робота</a:t>
            </a:r>
            <a:endParaRPr sz="3000" b="1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Times New Roman"/>
              <a:buChar char="❖"/>
            </a:pPr>
            <a:r>
              <a:rPr lang="ru" sz="30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реабілітація</a:t>
            </a:r>
            <a:endParaRPr sz="30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3000"/>
              <a:buFont typeface="Times New Roman"/>
              <a:buChar char="❖"/>
            </a:pPr>
            <a:r>
              <a:rPr lang="ru" sz="3000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профілактика </a:t>
            </a:r>
            <a:endParaRPr sz="3000" b="1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50" y="1332050"/>
            <a:ext cx="2453575" cy="30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175" y="1279804"/>
            <a:ext cx="2453576" cy="3271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0" y="82450"/>
            <a:ext cx="9144000" cy="4680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Діагностика молоді, що зазнала деструктивного впливу</a:t>
            </a:r>
            <a:endParaRPr sz="2000" i="1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73763"/>
                </a:solidFill>
              </a:rPr>
              <a:t> 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110175" y="550450"/>
            <a:ext cx="89145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Діагностична роботи направлена на визначення наскільки молодь схильна до маніпулятивного впливу. Визначення кола осіб групи ризику та діагностична робота з ними є необхідною складовою соціальної роботи.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214875" y="3773700"/>
            <a:ext cx="8715900" cy="1101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 b="1" u="sng">
                <a:latin typeface="Lobster"/>
                <a:ea typeface="Lobster"/>
                <a:cs typeface="Lobster"/>
                <a:sym typeface="Lobster"/>
              </a:rPr>
              <a:t>Методи  діагностики: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 спостереження, відвідування сімей та осіб групи ризику, анкетування, контакти з місцевими громадськими організаціями, соціологічні опитування тощо.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l="7689"/>
          <a:stretch/>
        </p:blipFill>
        <p:spPr>
          <a:xfrm>
            <a:off x="4579475" y="1620375"/>
            <a:ext cx="3572525" cy="19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4">
            <a:alphaModFix/>
          </a:blip>
          <a:srcRect b="17566"/>
          <a:stretch/>
        </p:blipFill>
        <p:spPr>
          <a:xfrm>
            <a:off x="1069900" y="1646500"/>
            <a:ext cx="3126925" cy="19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Экран (16:9)</PresentationFormat>
  <Paragraphs>74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PT Sans Narrow</vt:lpstr>
      <vt:lpstr>Times New Roman</vt:lpstr>
      <vt:lpstr>Lobster</vt:lpstr>
      <vt:lpstr>Open Sans</vt:lpstr>
      <vt:lpstr>Georgia</vt:lpstr>
      <vt:lpstr>Comic Sans MS</vt:lpstr>
      <vt:lpstr>Playfair Display</vt:lpstr>
      <vt:lpstr>Arial</vt:lpstr>
      <vt:lpstr>Tropic</vt:lpstr>
      <vt:lpstr>Соціальна робота з молоддю,  яка зазнала впливу деструктивних впливів та залежностей</vt:lpstr>
      <vt:lpstr>Визначення понять</vt:lpstr>
      <vt:lpstr>Види деструктивної залежності</vt:lpstr>
      <vt:lpstr>Презентация PowerPoint</vt:lpstr>
      <vt:lpstr>Презентация PowerPoint</vt:lpstr>
      <vt:lpstr>Наслідки деструктивного впливу на молодь</vt:lpstr>
      <vt:lpstr>Соціальна робота  з молоддю — це  діяльність уповноважених суб’єктів, яка спрямована на створення соціальних умов життєдіяльності, гармонійного та різнобічного розвитку молоді, захист їх конституційних прав, свобод і законних інтересів, задоволення культурних та духовних потреб.         Мета соціальної роботи з молоддю: створення умов позитивно орієнтованої соціалізації особистості, що сприяє соціальній адаптації та самореалізації молодого покоління. </vt:lpstr>
      <vt:lpstr>Напрямки соціальної роботи з молоддю що зазнала деструктивних залежностей</vt:lpstr>
      <vt:lpstr>Діагностика молоді, що зазнала деструктивного впливу  </vt:lpstr>
      <vt:lpstr>Корекційна робота з молоддю що зазнала деструктивних залежностей  </vt:lpstr>
      <vt:lpstr>Реабілітаційна робота з молоддю, що зазнала деструктивного впливу</vt:lpstr>
      <vt:lpstr>Профілактика деструктивного впливу на молодь</vt:lpstr>
      <vt:lpstr>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робота з молоддю,  яка зазнала впливу деструктивних впливів та залежностей</dc:title>
  <cp:lastModifiedBy>Olga Malinovska</cp:lastModifiedBy>
  <cp:revision>1</cp:revision>
  <dcterms:modified xsi:type="dcterms:W3CDTF">2021-11-08T19:26:00Z</dcterms:modified>
</cp:coreProperties>
</file>