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59" r:id="rId3"/>
    <p:sldId id="275" r:id="rId4"/>
    <p:sldId id="274" r:id="rId5"/>
    <p:sldId id="273" r:id="rId6"/>
    <p:sldId id="272" r:id="rId7"/>
    <p:sldId id="278" r:id="rId8"/>
    <p:sldId id="277" r:id="rId9"/>
    <p:sldId id="279" r:id="rId10"/>
    <p:sldId id="280" r:id="rId11"/>
    <p:sldId id="281" r:id="rId12"/>
    <p:sldId id="282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800080"/>
    <a:srgbClr val="600000"/>
    <a:srgbClr val="800000"/>
    <a:srgbClr val="CC0000"/>
    <a:srgbClr val="660033"/>
    <a:srgbClr val="4C0000"/>
    <a:srgbClr val="A50021"/>
    <a:srgbClr val="CC66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B908B-1D22-464E-B9B8-8F4ABAB3D2EA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61CAA-2159-47EE-A995-0043A288C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733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DCD50-80CB-42C6-8C80-9581FEDF08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646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DCD50-80CB-42C6-8C80-9581FEDF08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817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DCD50-80CB-42C6-8C80-9581FEDF086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92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DCD50-80CB-42C6-8C80-9581FEDF086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789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DCD50-80CB-42C6-8C80-9581FEDF086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651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7BFA5C-836F-48AF-BD84-1166858E5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3BD1CB-700E-4C5E-BC21-E092D0BA94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F01341-C5BC-4F65-917A-34545284C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1D56-EACF-47CE-BD81-7F5ED8287F1C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037882-E991-4F49-99E2-6B2C15C20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8BC651-E1E9-4689-B2BC-91F633467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8C8C-3D90-4D51-83DB-C1E6BC3AA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609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AB8550-3E83-4ED0-99FE-B863D331A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4C6BB6-0EE1-453D-8491-29C90E98BB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43B5B8-4FFA-4987-97A3-7619F4884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1D56-EACF-47CE-BD81-7F5ED8287F1C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BBF882-D5E0-4A19-B8A7-D83C97662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756326-4235-4FCC-A075-60CF97AF9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8C8C-3D90-4D51-83DB-C1E6BC3AA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020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8AF7699-463F-42D1-9861-8DF51E44D4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709385-3AC7-4500-AFC0-344979970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56425F-07A9-442D-BFD4-54F69109E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1D56-EACF-47CE-BD81-7F5ED8287F1C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200C53-8918-4FB8-AC06-A3F51AD92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7D908F-42D7-40B0-A0AA-DC24155DA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8C8C-3D90-4D51-83DB-C1E6BC3AA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78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0228F-C657-4D5B-8F6A-EF75A9EF1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67FA3D-8319-4D20-BC01-22A49DACF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5895C7-65B8-4660-B8BB-B5CB17DCC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1D56-EACF-47CE-BD81-7F5ED8287F1C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B51BCF-AEF1-4298-9675-FD6EB21DE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E1A2BE-EB62-4E99-BCBB-9E58509D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8C8C-3D90-4D51-83DB-C1E6BC3AA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48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236DC-9C62-48BD-B798-0CFAF064F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03F376-6011-4065-A4A3-1349BA70E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A1EB0-D4E3-41E4-BACB-8AE4FAE27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1D56-EACF-47CE-BD81-7F5ED8287F1C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D87637-A1F6-4DAF-AE6C-7D3FD216C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303496-BA82-4F38-AE5D-DF48CFCF5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8C8C-3D90-4D51-83DB-C1E6BC3AA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44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B1BC9-2B54-4DDA-95DB-9089F921C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73F92E-F7FE-47DA-9D89-477AFF0022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B52729-684D-49EA-AA76-11F94332F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0C9808-944B-43A7-BBE6-B20FC82E9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1D56-EACF-47CE-BD81-7F5ED8287F1C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29B665F-644A-461A-B8E6-13AB7DAD9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DB602B-13AB-46CA-9179-1D763F1A2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8C8C-3D90-4D51-83DB-C1E6BC3AA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336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0387DE-04EF-4C51-90C2-5B47E11BF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5591B5-AB99-42F8-B65C-08F4AF5C2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DBC9AD-F297-487D-901E-E92761D665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CDBC26A-85AB-4960-AF32-1965006F45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73C382A-1D7B-4598-B96A-2932BB446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69CE87F-CB52-454C-B338-8E70090A8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1D56-EACF-47CE-BD81-7F5ED8287F1C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8F50DB0-0152-411B-812B-712F6D24E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7C13B92-E5C8-4E02-93AE-03CFD9F5F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8C8C-3D90-4D51-83DB-C1E6BC3AA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56DE9F-AEC7-47CB-BF48-0B1109C1F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449922E-03CA-467B-B699-561F051A8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1D56-EACF-47CE-BD81-7F5ED8287F1C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C153F4-C0D9-4F9A-805E-59D3BCB6A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0390A3-40D8-433B-9204-F3847E177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8C8C-3D90-4D51-83DB-C1E6BC3AA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21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B803ED8-37C1-4B88-B52A-1498FFC50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1D56-EACF-47CE-BD81-7F5ED8287F1C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E14E0CA-FA73-492F-AEB3-EECF7706F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E3F28E-13F0-45D5-9ED3-65066737D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8C8C-3D90-4D51-83DB-C1E6BC3AA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478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26A3D0-ADC0-4323-BA24-4F24183C4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5A8EC9-03AE-49AC-8D67-398A554ED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87508D-4DEC-44C5-950A-DCD8218DA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22F1C5-3830-4566-8FD1-67A534C91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1D56-EACF-47CE-BD81-7F5ED8287F1C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C2C2D-BFEC-4F09-A487-25F596343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511F10-5C62-469A-AD17-6828ED53C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8C8C-3D90-4D51-83DB-C1E6BC3AA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694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87456-F15B-4D82-89A7-54016FA7B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6B618F6-24DE-4A52-9C29-088EBDAF6F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34A15A-A61C-40BB-9016-61D9640DCB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D87E1B-CDEE-42DC-ACB6-70418A2D1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1D56-EACF-47CE-BD81-7F5ED8287F1C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F4F591-5B5E-4DF0-AF41-DED1BB3F5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ADEC06-8C01-4A85-B705-A9FA2163B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8C8C-3D90-4D51-83DB-C1E6BC3AA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44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3B7DB-7825-4760-8DD4-F27510688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ADF11E-DB40-43A9-938A-2F221EDDC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576F55-A264-4831-A3E7-D0A57EE05D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51D56-EACF-47CE-BD81-7F5ED8287F1C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878F85-0230-4C1C-AFC3-6808801CDC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B84AF6-331B-405F-8372-FCB8D97D7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68C8C-3D90-4D51-83DB-C1E6BC3AA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09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радущаяся экономика, затаившиеся инвестиции">
            <a:extLst>
              <a:ext uri="{FF2B5EF4-FFF2-40B4-BE49-F238E27FC236}">
                <a16:creationId xmlns:a16="http://schemas.microsoft.com/office/drawing/2014/main" id="{DC53F4F5-FEC7-4B7B-AF9B-F4F8D005F9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" b="10953"/>
          <a:stretch/>
        </p:blipFill>
        <p:spPr bwMode="auto">
          <a:xfrm>
            <a:off x="0" y="-45719"/>
            <a:ext cx="12163142" cy="693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DB42BBA-004C-49D9-9473-45CCDF0FB3E2}"/>
              </a:ext>
            </a:extLst>
          </p:cNvPr>
          <p:cNvSpPr/>
          <p:nvPr/>
        </p:nvSpPr>
        <p:spPr>
          <a:xfrm>
            <a:off x="3572629" y="-45718"/>
            <a:ext cx="8604979" cy="6858000"/>
          </a:xfrm>
          <a:prstGeom prst="rect">
            <a:avLst/>
          </a:prstGeom>
          <a:solidFill>
            <a:srgbClr val="00CC99">
              <a:alpha val="5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ECC572-A3E5-4ABC-A9A3-72733EE47F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8461" y="5882638"/>
            <a:ext cx="8544682" cy="1005840"/>
          </a:xfrm>
          <a:solidFill>
            <a:schemeClr val="accent1">
              <a:lumMod val="50000"/>
              <a:alpha val="88000"/>
            </a:schemeClr>
          </a:solidFill>
        </p:spPr>
        <p:txBody>
          <a:bodyPr anchor="ctr">
            <a:normAutofit/>
          </a:bodyPr>
          <a:lstStyle/>
          <a:p>
            <a:pPr algn="r">
              <a:lnSpc>
                <a:spcPct val="110000"/>
              </a:lnSpc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Тема_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4854F37-94FE-46C2-A7E6-9F0DFC96EE4C}"/>
              </a:ext>
            </a:extLst>
          </p:cNvPr>
          <p:cNvSpPr/>
          <p:nvPr/>
        </p:nvSpPr>
        <p:spPr>
          <a:xfrm>
            <a:off x="2633620" y="910888"/>
            <a:ext cx="939011" cy="5947112"/>
          </a:xfrm>
          <a:prstGeom prst="rect">
            <a:avLst/>
          </a:prstGeom>
          <a:solidFill>
            <a:schemeClr val="tx2">
              <a:lumMod val="50000"/>
              <a:alpha val="84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F383777-BCC0-44F4-8397-07557C2396DC}"/>
              </a:ext>
            </a:extLst>
          </p:cNvPr>
          <p:cNvSpPr/>
          <p:nvPr/>
        </p:nvSpPr>
        <p:spPr>
          <a:xfrm>
            <a:off x="2619227" y="5897880"/>
            <a:ext cx="944880" cy="944880"/>
          </a:xfrm>
          <a:prstGeom prst="rect">
            <a:avLst/>
          </a:prstGeom>
          <a:solidFill>
            <a:srgbClr val="990000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FDECBE8-1CF3-4017-8A62-B7783D80ACE0}"/>
              </a:ext>
            </a:extLst>
          </p:cNvPr>
          <p:cNvSpPr/>
          <p:nvPr/>
        </p:nvSpPr>
        <p:spPr>
          <a:xfrm>
            <a:off x="2633619" y="-15237"/>
            <a:ext cx="944880" cy="944880"/>
          </a:xfrm>
          <a:prstGeom prst="rect">
            <a:avLst/>
          </a:prstGeom>
          <a:solidFill>
            <a:srgbClr val="990000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9BF734-E0AB-443A-8E2E-493E02D36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6740" y="2484120"/>
            <a:ext cx="8625223" cy="1889757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normAutofit/>
          </a:bodyPr>
          <a:lstStyle/>
          <a:p>
            <a:r>
              <a:rPr lang="ru-RU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Економічна</a:t>
            </a:r>
            <a:r>
              <a:rPr lang="ru-RU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301522F-F33C-46A9-9FCA-DBA52E92A0C5}"/>
              </a:ext>
            </a:extLst>
          </p:cNvPr>
          <p:cNvCxnSpPr>
            <a:cxnSpLocks/>
          </p:cNvCxnSpPr>
          <p:nvPr/>
        </p:nvCxnSpPr>
        <p:spPr>
          <a:xfrm>
            <a:off x="3592003" y="-45719"/>
            <a:ext cx="0" cy="6858001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BDAD6887-E32C-473C-B1E2-3EC30D5E22ED}"/>
              </a:ext>
            </a:extLst>
          </p:cNvPr>
          <p:cNvCxnSpPr>
            <a:cxnSpLocks/>
          </p:cNvCxnSpPr>
          <p:nvPr/>
        </p:nvCxnSpPr>
        <p:spPr>
          <a:xfrm>
            <a:off x="2641476" y="1"/>
            <a:ext cx="0" cy="6827519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AF9D7E73-778D-4853-A190-B3C8E2F932F1}"/>
              </a:ext>
            </a:extLst>
          </p:cNvPr>
          <p:cNvCxnSpPr/>
          <p:nvPr/>
        </p:nvCxnSpPr>
        <p:spPr>
          <a:xfrm>
            <a:off x="2633619" y="920265"/>
            <a:ext cx="939011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15A968DE-ADE4-40B9-ADB7-8794806D5C57}"/>
              </a:ext>
            </a:extLst>
          </p:cNvPr>
          <p:cNvCxnSpPr>
            <a:cxnSpLocks/>
          </p:cNvCxnSpPr>
          <p:nvPr/>
        </p:nvCxnSpPr>
        <p:spPr>
          <a:xfrm>
            <a:off x="2610704" y="-11723"/>
            <a:ext cx="961926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8A46C799-D4FE-4E45-83AF-F8CC9E1C53EE}"/>
              </a:ext>
            </a:extLst>
          </p:cNvPr>
          <p:cNvCxnSpPr>
            <a:cxnSpLocks/>
          </p:cNvCxnSpPr>
          <p:nvPr/>
        </p:nvCxnSpPr>
        <p:spPr>
          <a:xfrm>
            <a:off x="2633619" y="5897878"/>
            <a:ext cx="961926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227B593A-78DB-4CA4-A6FE-99327F17E5AE}"/>
              </a:ext>
            </a:extLst>
          </p:cNvPr>
          <p:cNvCxnSpPr/>
          <p:nvPr/>
        </p:nvCxnSpPr>
        <p:spPr>
          <a:xfrm>
            <a:off x="2619227" y="6827520"/>
            <a:ext cx="939011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DA17372F-4E08-4F05-B411-4A1F06D76342}"/>
              </a:ext>
            </a:extLst>
          </p:cNvPr>
          <p:cNvCxnSpPr>
            <a:cxnSpLocks/>
          </p:cNvCxnSpPr>
          <p:nvPr/>
        </p:nvCxnSpPr>
        <p:spPr>
          <a:xfrm>
            <a:off x="3558238" y="5897878"/>
            <a:ext cx="8633725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A4F63D77-E655-4A5F-A059-F0AC2FA772B5}"/>
              </a:ext>
            </a:extLst>
          </p:cNvPr>
          <p:cNvCxnSpPr>
            <a:cxnSpLocks/>
          </p:cNvCxnSpPr>
          <p:nvPr/>
        </p:nvCxnSpPr>
        <p:spPr>
          <a:xfrm>
            <a:off x="2610704" y="6842760"/>
            <a:ext cx="9581296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57A182F3-6CCD-42B1-997D-D35836FFB19D}"/>
              </a:ext>
            </a:extLst>
          </p:cNvPr>
          <p:cNvCxnSpPr/>
          <p:nvPr/>
        </p:nvCxnSpPr>
        <p:spPr>
          <a:xfrm>
            <a:off x="12163142" y="5897878"/>
            <a:ext cx="0" cy="975361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996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Ринки зможуть працювати під час карантину, якщо дотримуватимуться правил  безпеки — МОЗ – Новини Здорової Людини">
            <a:extLst>
              <a:ext uri="{FF2B5EF4-FFF2-40B4-BE49-F238E27FC236}">
                <a16:creationId xmlns:a16="http://schemas.microsoft.com/office/drawing/2014/main" id="{B261B89B-BB72-4894-B8CF-19CE704279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2"/>
          <a:stretch/>
        </p:blipFill>
        <p:spPr bwMode="auto">
          <a:xfrm>
            <a:off x="0" y="0"/>
            <a:ext cx="12178894" cy="688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1BD4C94-3CC0-45CD-8D23-E95198B1BC7F}"/>
              </a:ext>
            </a:extLst>
          </p:cNvPr>
          <p:cNvSpPr/>
          <p:nvPr/>
        </p:nvSpPr>
        <p:spPr>
          <a:xfrm rot="5400000">
            <a:off x="6124667" y="-4898264"/>
            <a:ext cx="1172591" cy="10969122"/>
          </a:xfrm>
          <a:prstGeom prst="rect">
            <a:avLst/>
          </a:prstGeom>
          <a:solidFill>
            <a:schemeClr val="accent2">
              <a:lumMod val="50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D8383-F7CD-4D3C-B822-18E87EB21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752" y="31022"/>
            <a:ext cx="10923247" cy="1139992"/>
          </a:xfrm>
          <a:noFill/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 являє собою ринок?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FC75BAA-03FA-4561-BDDD-1969ACAC384E}"/>
              </a:ext>
            </a:extLst>
          </p:cNvPr>
          <p:cNvSpPr/>
          <p:nvPr/>
        </p:nvSpPr>
        <p:spPr>
          <a:xfrm>
            <a:off x="1190111" y="1206053"/>
            <a:ext cx="11038179" cy="5636006"/>
          </a:xfrm>
          <a:prstGeom prst="rect">
            <a:avLst/>
          </a:prstGeom>
          <a:solidFill>
            <a:schemeClr val="accent1">
              <a:lumMod val="50000"/>
              <a:alpha val="24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D5D471D-18EB-4D2F-B749-859E57499555}"/>
              </a:ext>
            </a:extLst>
          </p:cNvPr>
          <p:cNvSpPr/>
          <p:nvPr/>
        </p:nvSpPr>
        <p:spPr>
          <a:xfrm>
            <a:off x="1899137" y="2715067"/>
            <a:ext cx="9523827" cy="2461846"/>
          </a:xfrm>
          <a:prstGeom prst="rect">
            <a:avLst/>
          </a:prstGeom>
          <a:solidFill>
            <a:schemeClr val="accent2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14532DB0-F37B-4C3A-ACA7-16195941D145}"/>
              </a:ext>
            </a:extLst>
          </p:cNvPr>
          <p:cNvSpPr txBox="1"/>
          <p:nvPr/>
        </p:nvSpPr>
        <p:spPr>
          <a:xfrm>
            <a:off x="1899138" y="2715066"/>
            <a:ext cx="9523827" cy="2461846"/>
          </a:xfrm>
          <a:prstGeom prst="rect">
            <a:avLst/>
          </a:prstGeom>
          <a:solidFill>
            <a:srgbClr val="000066">
              <a:alpha val="42745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Ринок </a:t>
            </a:r>
            <a:r>
              <a:rPr lang="uk-UA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це місце взаємодії покупців (попиту) та продавців (пропозиції). де формуються ціни та визначаються обсяги реалізації товарів і послуг. </a:t>
            </a:r>
            <a:endParaRPr lang="ru-RU" sz="2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8CF7B1F-25D4-46DF-BDBF-DBBEC58F4373}"/>
              </a:ext>
            </a:extLst>
          </p:cNvPr>
          <p:cNvSpPr/>
          <p:nvPr/>
        </p:nvSpPr>
        <p:spPr>
          <a:xfrm>
            <a:off x="13105" y="1209131"/>
            <a:ext cx="1160375" cy="5665499"/>
          </a:xfrm>
          <a:prstGeom prst="rect">
            <a:avLst/>
          </a:prstGeom>
          <a:solidFill>
            <a:schemeClr val="accent2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147E769-F01B-4B06-A008-2C85D3E91E99}"/>
              </a:ext>
            </a:extLst>
          </p:cNvPr>
          <p:cNvSpPr/>
          <p:nvPr/>
        </p:nvSpPr>
        <p:spPr>
          <a:xfrm>
            <a:off x="1" y="1"/>
            <a:ext cx="1173480" cy="117348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485E54E6-A2B1-4824-8E82-1F87E1886FFD}"/>
              </a:ext>
            </a:extLst>
          </p:cNvPr>
          <p:cNvCxnSpPr>
            <a:cxnSpLocks/>
          </p:cNvCxnSpPr>
          <p:nvPr/>
        </p:nvCxnSpPr>
        <p:spPr>
          <a:xfrm>
            <a:off x="1190111" y="0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9F59741-4726-43EA-97A7-76A7943EC87F}"/>
              </a:ext>
            </a:extLst>
          </p:cNvPr>
          <p:cNvCxnSpPr>
            <a:cxnSpLocks/>
          </p:cNvCxnSpPr>
          <p:nvPr/>
        </p:nvCxnSpPr>
        <p:spPr>
          <a:xfrm>
            <a:off x="13107" y="0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8718A5B-C3FD-4F7B-8702-EEF8C48CC83E}"/>
              </a:ext>
            </a:extLst>
          </p:cNvPr>
          <p:cNvSpPr/>
          <p:nvPr/>
        </p:nvSpPr>
        <p:spPr>
          <a:xfrm>
            <a:off x="0" y="0"/>
            <a:ext cx="1190111" cy="1190111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17213729-AA81-4E06-8C3F-07A5A7A3928F}"/>
              </a:ext>
            </a:extLst>
          </p:cNvPr>
          <p:cNvCxnSpPr/>
          <p:nvPr/>
        </p:nvCxnSpPr>
        <p:spPr>
          <a:xfrm>
            <a:off x="-13107" y="1190111"/>
            <a:ext cx="12192000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928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Восточные узоры (60 фото)">
            <a:extLst>
              <a:ext uri="{FF2B5EF4-FFF2-40B4-BE49-F238E27FC236}">
                <a16:creationId xmlns:a16="http://schemas.microsoft.com/office/drawing/2014/main" id="{35502D10-7D68-4896-B26F-50F9724AC4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26"/>
          <a:stretch/>
        </p:blipFill>
        <p:spPr bwMode="auto">
          <a:xfrm>
            <a:off x="-75370" y="36817"/>
            <a:ext cx="12251840" cy="675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2B98093-8FFA-420D-A2E4-5C174FE855E9}"/>
              </a:ext>
            </a:extLst>
          </p:cNvPr>
          <p:cNvSpPr/>
          <p:nvPr/>
        </p:nvSpPr>
        <p:spPr>
          <a:xfrm>
            <a:off x="-30479" y="10989"/>
            <a:ext cx="10988412" cy="1223666"/>
          </a:xfrm>
          <a:prstGeom prst="rect">
            <a:avLst/>
          </a:prstGeom>
          <a:solidFill>
            <a:schemeClr val="accent2">
              <a:lumMod val="50000"/>
              <a:alpha val="47843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36A982E-DFA0-4C75-A2F4-FB1AFA0AC173}"/>
              </a:ext>
            </a:extLst>
          </p:cNvPr>
          <p:cNvSpPr/>
          <p:nvPr/>
        </p:nvSpPr>
        <p:spPr>
          <a:xfrm>
            <a:off x="0" y="1234655"/>
            <a:ext cx="11001972" cy="558652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D8383-F7CD-4D3C-B822-18E87EB21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45"/>
            <a:ext cx="11032229" cy="1211020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Традиційна економічна система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EE9C66-A5DC-4FB0-BF84-55B5C3FC36D0}"/>
              </a:ext>
            </a:extLst>
          </p:cNvPr>
          <p:cNvSpPr/>
          <p:nvPr/>
        </p:nvSpPr>
        <p:spPr>
          <a:xfrm>
            <a:off x="11002990" y="2"/>
            <a:ext cx="1189010" cy="119758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1E63CA0-7B29-456C-9F97-08249FBBE187}"/>
              </a:ext>
            </a:extLst>
          </p:cNvPr>
          <p:cNvSpPr/>
          <p:nvPr/>
        </p:nvSpPr>
        <p:spPr>
          <a:xfrm>
            <a:off x="11002990" y="24103"/>
            <a:ext cx="1173481" cy="1173481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D4269AF-8674-466C-82EE-684730C460C2}"/>
              </a:ext>
            </a:extLst>
          </p:cNvPr>
          <p:cNvCxnSpPr>
            <a:cxnSpLocks/>
          </p:cNvCxnSpPr>
          <p:nvPr/>
        </p:nvCxnSpPr>
        <p:spPr>
          <a:xfrm>
            <a:off x="11002700" y="10989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44CF35E-C44B-4128-9E82-77F9686B98C5}"/>
              </a:ext>
            </a:extLst>
          </p:cNvPr>
          <p:cNvCxnSpPr>
            <a:cxnSpLocks/>
          </p:cNvCxnSpPr>
          <p:nvPr/>
        </p:nvCxnSpPr>
        <p:spPr>
          <a:xfrm>
            <a:off x="-30479" y="1223666"/>
            <a:ext cx="12266792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85591305-D5BF-430E-86CC-28E5A847FDA8}"/>
              </a:ext>
            </a:extLst>
          </p:cNvPr>
          <p:cNvCxnSpPr>
            <a:cxnSpLocks/>
          </p:cNvCxnSpPr>
          <p:nvPr/>
        </p:nvCxnSpPr>
        <p:spPr>
          <a:xfrm>
            <a:off x="12176471" y="-65210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795C93B6-BAAF-4421-9EAA-01C995506D87}"/>
              </a:ext>
            </a:extLst>
          </p:cNvPr>
          <p:cNvCxnSpPr>
            <a:cxnSpLocks/>
          </p:cNvCxnSpPr>
          <p:nvPr/>
        </p:nvCxnSpPr>
        <p:spPr>
          <a:xfrm>
            <a:off x="11002700" y="6831919"/>
            <a:ext cx="1189300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992DD8D0-DB5C-4670-8557-DCA5F1B3DD7B}"/>
              </a:ext>
            </a:extLst>
          </p:cNvPr>
          <p:cNvSpPr/>
          <p:nvPr/>
        </p:nvSpPr>
        <p:spPr>
          <a:xfrm>
            <a:off x="409541" y="2342494"/>
            <a:ext cx="10213145" cy="3291840"/>
          </a:xfrm>
          <a:prstGeom prst="rect">
            <a:avLst/>
          </a:prstGeom>
          <a:solidFill>
            <a:srgbClr val="4C0000">
              <a:alpha val="51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000" algn="just"/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Традиційна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економічна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характерна для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слаборозвинених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релігійні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національні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цінності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домінують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економічною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вигодою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30161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Инвестиций больше нет? - Инвестгазета">
            <a:extLst>
              <a:ext uri="{FF2B5EF4-FFF2-40B4-BE49-F238E27FC236}">
                <a16:creationId xmlns:a16="http://schemas.microsoft.com/office/drawing/2014/main" id="{7B785F37-32CB-427D-9FE6-78DA42E89A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5"/>
          <a:stretch/>
        </p:blipFill>
        <p:spPr bwMode="auto">
          <a:xfrm>
            <a:off x="67049" y="31023"/>
            <a:ext cx="12138057" cy="679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1BD4C94-3CC0-45CD-8D23-E95198B1BC7F}"/>
              </a:ext>
            </a:extLst>
          </p:cNvPr>
          <p:cNvSpPr/>
          <p:nvPr/>
        </p:nvSpPr>
        <p:spPr>
          <a:xfrm rot="5400000">
            <a:off x="6124667" y="-4898264"/>
            <a:ext cx="1172591" cy="10969122"/>
          </a:xfrm>
          <a:prstGeom prst="rect">
            <a:avLst/>
          </a:prstGeom>
          <a:solidFill>
            <a:schemeClr val="tx2">
              <a:lumMod val="50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D8383-F7CD-4D3C-B822-18E87EB21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752" y="31022"/>
            <a:ext cx="10923247" cy="1139992"/>
          </a:xfrm>
          <a:noFill/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Змішана економічна система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FC75BAA-03FA-4561-BDDD-1969ACAC384E}"/>
              </a:ext>
            </a:extLst>
          </p:cNvPr>
          <p:cNvSpPr/>
          <p:nvPr/>
        </p:nvSpPr>
        <p:spPr>
          <a:xfrm>
            <a:off x="1166927" y="1237505"/>
            <a:ext cx="11038179" cy="5636006"/>
          </a:xfrm>
          <a:prstGeom prst="rect">
            <a:avLst/>
          </a:prstGeom>
          <a:solidFill>
            <a:schemeClr val="tx2">
              <a:lumMod val="60000"/>
              <a:lumOff val="40000"/>
              <a:alpha val="31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D5D471D-18EB-4D2F-B749-859E57499555}"/>
              </a:ext>
            </a:extLst>
          </p:cNvPr>
          <p:cNvSpPr/>
          <p:nvPr/>
        </p:nvSpPr>
        <p:spPr>
          <a:xfrm>
            <a:off x="1899137" y="2715067"/>
            <a:ext cx="9523827" cy="2461846"/>
          </a:xfrm>
          <a:prstGeom prst="rect">
            <a:avLst/>
          </a:prstGeom>
          <a:solidFill>
            <a:schemeClr val="accent2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14532DB0-F37B-4C3A-ACA7-16195941D145}"/>
              </a:ext>
            </a:extLst>
          </p:cNvPr>
          <p:cNvSpPr txBox="1"/>
          <p:nvPr/>
        </p:nvSpPr>
        <p:spPr>
          <a:xfrm>
            <a:off x="1899138" y="2715066"/>
            <a:ext cx="9523827" cy="2461846"/>
          </a:xfrm>
          <a:prstGeom prst="rect">
            <a:avLst/>
          </a:prstGeom>
          <a:solidFill>
            <a:srgbClr val="600000">
              <a:alpha val="4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Змішана економічна система </a:t>
            </a:r>
            <a:r>
              <a:rPr lang="uk-UA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ґрунтується на ринкових відносинах і передбачає використання елементів адміністративно-командної економічної системи. </a:t>
            </a:r>
            <a:endParaRPr lang="ru-RU" sz="2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8CF7B1F-25D4-46DF-BDBF-DBBEC58F4373}"/>
              </a:ext>
            </a:extLst>
          </p:cNvPr>
          <p:cNvSpPr/>
          <p:nvPr/>
        </p:nvSpPr>
        <p:spPr>
          <a:xfrm>
            <a:off x="11594" y="1240153"/>
            <a:ext cx="1203216" cy="5665499"/>
          </a:xfrm>
          <a:prstGeom prst="rect">
            <a:avLst/>
          </a:prstGeom>
          <a:solidFill>
            <a:schemeClr val="accent2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147E769-F01B-4B06-A008-2C85D3E91E99}"/>
              </a:ext>
            </a:extLst>
          </p:cNvPr>
          <p:cNvSpPr/>
          <p:nvPr/>
        </p:nvSpPr>
        <p:spPr>
          <a:xfrm>
            <a:off x="1" y="1"/>
            <a:ext cx="1173480" cy="11734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485E54E6-A2B1-4824-8E82-1F87E1886FFD}"/>
              </a:ext>
            </a:extLst>
          </p:cNvPr>
          <p:cNvCxnSpPr>
            <a:cxnSpLocks/>
          </p:cNvCxnSpPr>
          <p:nvPr/>
        </p:nvCxnSpPr>
        <p:spPr>
          <a:xfrm>
            <a:off x="1190111" y="0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9F59741-4726-43EA-97A7-76A7943EC87F}"/>
              </a:ext>
            </a:extLst>
          </p:cNvPr>
          <p:cNvCxnSpPr>
            <a:cxnSpLocks/>
          </p:cNvCxnSpPr>
          <p:nvPr/>
        </p:nvCxnSpPr>
        <p:spPr>
          <a:xfrm>
            <a:off x="13107" y="0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8718A5B-C3FD-4F7B-8702-EEF8C48CC83E}"/>
              </a:ext>
            </a:extLst>
          </p:cNvPr>
          <p:cNvSpPr/>
          <p:nvPr/>
        </p:nvSpPr>
        <p:spPr>
          <a:xfrm>
            <a:off x="0" y="0"/>
            <a:ext cx="1190111" cy="1190111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17213729-AA81-4E06-8C3F-07A5A7A3928F}"/>
              </a:ext>
            </a:extLst>
          </p:cNvPr>
          <p:cNvCxnSpPr/>
          <p:nvPr/>
        </p:nvCxnSpPr>
        <p:spPr>
          <a:xfrm>
            <a:off x="-13107" y="1190111"/>
            <a:ext cx="12192000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13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Крадущаяся экономика, затаившиеся инвестиции">
            <a:extLst>
              <a:ext uri="{FF2B5EF4-FFF2-40B4-BE49-F238E27FC236}">
                <a16:creationId xmlns:a16="http://schemas.microsoft.com/office/drawing/2014/main" id="{CFF6C9C4-266C-41E8-9CAF-0F0688ADF8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" b="10953"/>
          <a:stretch/>
        </p:blipFill>
        <p:spPr bwMode="auto">
          <a:xfrm>
            <a:off x="0" y="-45719"/>
            <a:ext cx="12163142" cy="693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DB42BBA-004C-49D9-9473-45CCDF0FB3E2}"/>
              </a:ext>
            </a:extLst>
          </p:cNvPr>
          <p:cNvSpPr/>
          <p:nvPr/>
        </p:nvSpPr>
        <p:spPr>
          <a:xfrm>
            <a:off x="3539472" y="-45720"/>
            <a:ext cx="8604979" cy="6934197"/>
          </a:xfrm>
          <a:prstGeom prst="rect">
            <a:avLst/>
          </a:prstGeom>
          <a:solidFill>
            <a:srgbClr val="00CC99">
              <a:alpha val="5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4854F37-94FE-46C2-A7E6-9F0DFC96EE4C}"/>
              </a:ext>
            </a:extLst>
          </p:cNvPr>
          <p:cNvSpPr/>
          <p:nvPr/>
        </p:nvSpPr>
        <p:spPr>
          <a:xfrm>
            <a:off x="2633620" y="1005840"/>
            <a:ext cx="939011" cy="5852160"/>
          </a:xfrm>
          <a:prstGeom prst="rect">
            <a:avLst/>
          </a:prstGeom>
          <a:solidFill>
            <a:schemeClr val="accent3">
              <a:lumMod val="50000"/>
              <a:alpha val="84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F383777-BCC0-44F4-8397-07557C2396DC}"/>
              </a:ext>
            </a:extLst>
          </p:cNvPr>
          <p:cNvSpPr/>
          <p:nvPr/>
        </p:nvSpPr>
        <p:spPr>
          <a:xfrm>
            <a:off x="2619227" y="5897880"/>
            <a:ext cx="944880" cy="944880"/>
          </a:xfrm>
          <a:prstGeom prst="rect">
            <a:avLst/>
          </a:prstGeom>
          <a:solidFill>
            <a:srgbClr val="92D050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FDECBE8-1CF3-4017-8A62-B7783D80ACE0}"/>
              </a:ext>
            </a:extLst>
          </p:cNvPr>
          <p:cNvSpPr/>
          <p:nvPr/>
        </p:nvSpPr>
        <p:spPr>
          <a:xfrm>
            <a:off x="2633620" y="30480"/>
            <a:ext cx="944880" cy="944880"/>
          </a:xfrm>
          <a:prstGeom prst="rect">
            <a:avLst/>
          </a:prstGeom>
          <a:solidFill>
            <a:srgbClr val="FF6600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9BF734-E0AB-443A-8E2E-493E02D36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6740" y="2484120"/>
            <a:ext cx="8625223" cy="1889757"/>
          </a:xfr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normAutofit/>
          </a:bodyPr>
          <a:lstStyle/>
          <a:p>
            <a:r>
              <a:rPr lang="ru-RU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</a:t>
            </a:r>
            <a:r>
              <a:rPr lang="ru-RU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301522F-F33C-46A9-9FCA-DBA52E92A0C5}"/>
              </a:ext>
            </a:extLst>
          </p:cNvPr>
          <p:cNvCxnSpPr>
            <a:cxnSpLocks/>
          </p:cNvCxnSpPr>
          <p:nvPr/>
        </p:nvCxnSpPr>
        <p:spPr>
          <a:xfrm>
            <a:off x="3572630" y="30480"/>
            <a:ext cx="0" cy="679704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BDAD6887-E32C-473C-B1E2-3EC30D5E22ED}"/>
              </a:ext>
            </a:extLst>
          </p:cNvPr>
          <p:cNvCxnSpPr>
            <a:cxnSpLocks/>
          </p:cNvCxnSpPr>
          <p:nvPr/>
        </p:nvCxnSpPr>
        <p:spPr>
          <a:xfrm>
            <a:off x="2610704" y="60959"/>
            <a:ext cx="0" cy="6827519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AF9D7E73-778D-4853-A190-B3C8E2F932F1}"/>
              </a:ext>
            </a:extLst>
          </p:cNvPr>
          <p:cNvCxnSpPr/>
          <p:nvPr/>
        </p:nvCxnSpPr>
        <p:spPr>
          <a:xfrm>
            <a:off x="2633619" y="975360"/>
            <a:ext cx="939011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15A968DE-ADE4-40B9-ADB7-8794806D5C57}"/>
              </a:ext>
            </a:extLst>
          </p:cNvPr>
          <p:cNvCxnSpPr>
            <a:cxnSpLocks/>
          </p:cNvCxnSpPr>
          <p:nvPr/>
        </p:nvCxnSpPr>
        <p:spPr>
          <a:xfrm>
            <a:off x="2596312" y="60959"/>
            <a:ext cx="961926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8A46C799-D4FE-4E45-83AF-F8CC9E1C53EE}"/>
              </a:ext>
            </a:extLst>
          </p:cNvPr>
          <p:cNvCxnSpPr>
            <a:cxnSpLocks/>
          </p:cNvCxnSpPr>
          <p:nvPr/>
        </p:nvCxnSpPr>
        <p:spPr>
          <a:xfrm>
            <a:off x="2633619" y="5897878"/>
            <a:ext cx="961926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227B593A-78DB-4CA4-A6FE-99327F17E5AE}"/>
              </a:ext>
            </a:extLst>
          </p:cNvPr>
          <p:cNvCxnSpPr/>
          <p:nvPr/>
        </p:nvCxnSpPr>
        <p:spPr>
          <a:xfrm>
            <a:off x="2619227" y="6827520"/>
            <a:ext cx="939011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315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ВШЭ проанализирует эффективность цифровой трансформации отраслей экономики  и социальной сферы в России">
            <a:extLst>
              <a:ext uri="{FF2B5EF4-FFF2-40B4-BE49-F238E27FC236}">
                <a16:creationId xmlns:a16="http://schemas.microsoft.com/office/drawing/2014/main" id="{04819678-773C-4FDA-B143-866BBB9573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0"/>
          <a:stretch/>
        </p:blipFill>
        <p:spPr bwMode="auto">
          <a:xfrm>
            <a:off x="26214" y="33412"/>
            <a:ext cx="12178893" cy="682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1BD4C94-3CC0-45CD-8D23-E95198B1BC7F}"/>
              </a:ext>
            </a:extLst>
          </p:cNvPr>
          <p:cNvSpPr/>
          <p:nvPr/>
        </p:nvSpPr>
        <p:spPr>
          <a:xfrm rot="5400000">
            <a:off x="6157101" y="-4881153"/>
            <a:ext cx="1139991" cy="10969123"/>
          </a:xfrm>
          <a:prstGeom prst="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D8383-F7CD-4D3C-B822-18E87EB21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752" y="31022"/>
            <a:ext cx="10923247" cy="1139992"/>
          </a:xfrm>
          <a:noFill/>
        </p:spPr>
        <p:txBody>
          <a:bodyPr>
            <a:norm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економічна система 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FC75BAA-03FA-4561-BDDD-1969ACAC384E}"/>
              </a:ext>
            </a:extLst>
          </p:cNvPr>
          <p:cNvSpPr/>
          <p:nvPr/>
        </p:nvSpPr>
        <p:spPr>
          <a:xfrm>
            <a:off x="1173480" y="1219604"/>
            <a:ext cx="11038179" cy="5636006"/>
          </a:xfrm>
          <a:prstGeom prst="rect">
            <a:avLst/>
          </a:prstGeom>
          <a:solidFill>
            <a:srgbClr val="0000FF">
              <a:alpha val="31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D5D471D-18EB-4D2F-B749-859E57499555}"/>
              </a:ext>
            </a:extLst>
          </p:cNvPr>
          <p:cNvSpPr/>
          <p:nvPr/>
        </p:nvSpPr>
        <p:spPr>
          <a:xfrm>
            <a:off x="1899137" y="2715067"/>
            <a:ext cx="9523827" cy="2461846"/>
          </a:xfrm>
          <a:prstGeom prst="rect">
            <a:avLst/>
          </a:prstGeom>
          <a:solidFill>
            <a:schemeClr val="accent2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14532DB0-F37B-4C3A-ACA7-16195941D145}"/>
              </a:ext>
            </a:extLst>
          </p:cNvPr>
          <p:cNvSpPr txBox="1"/>
          <p:nvPr/>
        </p:nvSpPr>
        <p:spPr>
          <a:xfrm>
            <a:off x="1899138" y="2715066"/>
            <a:ext cx="9523827" cy="246184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Економічна система </a:t>
            </a:r>
            <a:r>
              <a:rPr lang="uk-UA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це форма організації національної економіки, яка ґрунтується на відповідній формі власності, характеризується специфічною метою виробництва та його управлінням. </a:t>
            </a:r>
            <a:endParaRPr lang="ru-RU" sz="2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8CF7B1F-25D4-46DF-BDBF-DBBEC58F4373}"/>
              </a:ext>
            </a:extLst>
          </p:cNvPr>
          <p:cNvSpPr/>
          <p:nvPr/>
        </p:nvSpPr>
        <p:spPr>
          <a:xfrm>
            <a:off x="39319" y="1219604"/>
            <a:ext cx="1203216" cy="5665499"/>
          </a:xfrm>
          <a:prstGeom prst="rect">
            <a:avLst/>
          </a:prstGeom>
          <a:solidFill>
            <a:schemeClr val="accent2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147E769-F01B-4B06-A008-2C85D3E91E99}"/>
              </a:ext>
            </a:extLst>
          </p:cNvPr>
          <p:cNvSpPr/>
          <p:nvPr/>
        </p:nvSpPr>
        <p:spPr>
          <a:xfrm>
            <a:off x="1" y="1"/>
            <a:ext cx="1173480" cy="117348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485E54E6-A2B1-4824-8E82-1F87E1886FFD}"/>
              </a:ext>
            </a:extLst>
          </p:cNvPr>
          <p:cNvCxnSpPr>
            <a:cxnSpLocks/>
          </p:cNvCxnSpPr>
          <p:nvPr/>
        </p:nvCxnSpPr>
        <p:spPr>
          <a:xfrm>
            <a:off x="1190111" y="0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9F59741-4726-43EA-97A7-76A7943EC87F}"/>
              </a:ext>
            </a:extLst>
          </p:cNvPr>
          <p:cNvCxnSpPr>
            <a:cxnSpLocks/>
          </p:cNvCxnSpPr>
          <p:nvPr/>
        </p:nvCxnSpPr>
        <p:spPr>
          <a:xfrm>
            <a:off x="13107" y="0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8718A5B-C3FD-4F7B-8702-EEF8C48CC83E}"/>
              </a:ext>
            </a:extLst>
          </p:cNvPr>
          <p:cNvSpPr/>
          <p:nvPr/>
        </p:nvSpPr>
        <p:spPr>
          <a:xfrm>
            <a:off x="0" y="0"/>
            <a:ext cx="1190111" cy="1190111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17213729-AA81-4E06-8C3F-07A5A7A3928F}"/>
              </a:ext>
            </a:extLst>
          </p:cNvPr>
          <p:cNvCxnSpPr/>
          <p:nvPr/>
        </p:nvCxnSpPr>
        <p:spPr>
          <a:xfrm>
            <a:off x="-13107" y="1190111"/>
            <a:ext cx="12192000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E86B850-DC3C-4263-B811-3327AADDB3E2}"/>
              </a:ext>
            </a:extLst>
          </p:cNvPr>
          <p:cNvSpPr txBox="1"/>
          <p:nvPr/>
        </p:nvSpPr>
        <p:spPr>
          <a:xfrm>
            <a:off x="42844" y="-136534"/>
            <a:ext cx="1173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i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11213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D6164340-A983-401A-B329-8D45C6B0DE00}"/>
              </a:ext>
            </a:extLst>
          </p:cNvPr>
          <p:cNvSpPr/>
          <p:nvPr/>
        </p:nvSpPr>
        <p:spPr>
          <a:xfrm>
            <a:off x="11002411" y="1247767"/>
            <a:ext cx="1189010" cy="5584152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8" name="Picture 8" descr="Головна сторінка - Наукова бібліотека">
            <a:extLst>
              <a:ext uri="{FF2B5EF4-FFF2-40B4-BE49-F238E27FC236}">
                <a16:creationId xmlns:a16="http://schemas.microsoft.com/office/drawing/2014/main" id="{FA8DB3D8-0D34-456F-81C5-8D5F77A8FA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" b="6606"/>
          <a:stretch/>
        </p:blipFill>
        <p:spPr bwMode="auto">
          <a:xfrm>
            <a:off x="-30768" y="24103"/>
            <a:ext cx="11017940" cy="683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2B98093-8FFA-420D-A2E4-5C174FE855E9}"/>
              </a:ext>
            </a:extLst>
          </p:cNvPr>
          <p:cNvSpPr/>
          <p:nvPr/>
        </p:nvSpPr>
        <p:spPr>
          <a:xfrm>
            <a:off x="-30479" y="10989"/>
            <a:ext cx="10988412" cy="1223665"/>
          </a:xfrm>
          <a:prstGeom prst="rect">
            <a:avLst/>
          </a:prstGeom>
          <a:solidFill>
            <a:srgbClr val="00CC99">
              <a:alpha val="59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9603C725-921F-4EDE-ACB6-195F0A0C045B}"/>
              </a:ext>
            </a:extLst>
          </p:cNvPr>
          <p:cNvSpPr/>
          <p:nvPr/>
        </p:nvSpPr>
        <p:spPr>
          <a:xfrm>
            <a:off x="10996283" y="1253889"/>
            <a:ext cx="1203216" cy="5626088"/>
          </a:xfrm>
          <a:prstGeom prst="rect">
            <a:avLst/>
          </a:prstGeom>
          <a:solidFill>
            <a:srgbClr val="99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D8383-F7CD-4D3C-B822-18E87EB21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404"/>
            <a:ext cx="11032229" cy="1239070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Типи суспільства</a:t>
            </a:r>
            <a:endParaRPr lang="ru-RU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EE9C66-A5DC-4FB0-BF84-55B5C3FC36D0}"/>
              </a:ext>
            </a:extLst>
          </p:cNvPr>
          <p:cNvSpPr/>
          <p:nvPr/>
        </p:nvSpPr>
        <p:spPr>
          <a:xfrm>
            <a:off x="11002990" y="2"/>
            <a:ext cx="1189010" cy="11975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1E63CA0-7B29-456C-9F97-08249FBBE187}"/>
              </a:ext>
            </a:extLst>
          </p:cNvPr>
          <p:cNvSpPr/>
          <p:nvPr/>
        </p:nvSpPr>
        <p:spPr>
          <a:xfrm>
            <a:off x="11002990" y="24103"/>
            <a:ext cx="1173481" cy="1173481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D4269AF-8674-466C-82EE-684730C460C2}"/>
              </a:ext>
            </a:extLst>
          </p:cNvPr>
          <p:cNvCxnSpPr>
            <a:cxnSpLocks/>
          </p:cNvCxnSpPr>
          <p:nvPr/>
        </p:nvCxnSpPr>
        <p:spPr>
          <a:xfrm>
            <a:off x="11002700" y="10989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44CF35E-C44B-4128-9E82-77F9686B98C5}"/>
              </a:ext>
            </a:extLst>
          </p:cNvPr>
          <p:cNvCxnSpPr>
            <a:cxnSpLocks/>
          </p:cNvCxnSpPr>
          <p:nvPr/>
        </p:nvCxnSpPr>
        <p:spPr>
          <a:xfrm>
            <a:off x="-30479" y="1223666"/>
            <a:ext cx="12266792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85591305-D5BF-430E-86CC-28E5A847FDA8}"/>
              </a:ext>
            </a:extLst>
          </p:cNvPr>
          <p:cNvCxnSpPr>
            <a:cxnSpLocks/>
          </p:cNvCxnSpPr>
          <p:nvPr/>
        </p:nvCxnSpPr>
        <p:spPr>
          <a:xfrm>
            <a:off x="12176471" y="-65210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795C93B6-BAAF-4421-9EAA-01C995506D87}"/>
              </a:ext>
            </a:extLst>
          </p:cNvPr>
          <p:cNvCxnSpPr>
            <a:cxnSpLocks/>
          </p:cNvCxnSpPr>
          <p:nvPr/>
        </p:nvCxnSpPr>
        <p:spPr>
          <a:xfrm>
            <a:off x="11002700" y="6831919"/>
            <a:ext cx="1189300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бъект 2">
            <a:extLst>
              <a:ext uri="{FF2B5EF4-FFF2-40B4-BE49-F238E27FC236}">
                <a16:creationId xmlns:a16="http://schemas.microsoft.com/office/drawing/2014/main" id="{E3A592AA-960E-498C-9B63-C928447983EF}"/>
              </a:ext>
            </a:extLst>
          </p:cNvPr>
          <p:cNvSpPr txBox="1">
            <a:spLocks/>
          </p:cNvSpPr>
          <p:nvPr/>
        </p:nvSpPr>
        <p:spPr>
          <a:xfrm>
            <a:off x="306012" y="2462736"/>
            <a:ext cx="9845036" cy="5596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57600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580" indent="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Доіндстріальне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(ручна праця)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C4A4317E-B137-43F0-82F6-D24EEB49B2F2}"/>
              </a:ext>
            </a:extLst>
          </p:cNvPr>
          <p:cNvSpPr txBox="1">
            <a:spLocks/>
          </p:cNvSpPr>
          <p:nvPr/>
        </p:nvSpPr>
        <p:spPr>
          <a:xfrm>
            <a:off x="312029" y="3429000"/>
            <a:ext cx="9845036" cy="5596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57600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58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Індустріальне (використання машин для масового виробництва)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id="{E4BAE409-C24F-4B02-90B9-4F5181670ECE}"/>
              </a:ext>
            </a:extLst>
          </p:cNvPr>
          <p:cNvSpPr txBox="1">
            <a:spLocks/>
          </p:cNvSpPr>
          <p:nvPr/>
        </p:nvSpPr>
        <p:spPr>
          <a:xfrm>
            <a:off x="336157" y="4429914"/>
            <a:ext cx="9829436" cy="5596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57600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580" indent="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Постіндустріальне (перевага сфери послуг, розвиток інновацій)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3EAC8B9C-D7F6-403E-90A4-49078AD22367}"/>
              </a:ext>
            </a:extLst>
          </p:cNvPr>
          <p:cNvSpPr/>
          <p:nvPr/>
        </p:nvSpPr>
        <p:spPr>
          <a:xfrm>
            <a:off x="296901" y="2457323"/>
            <a:ext cx="579847" cy="579847"/>
          </a:xfrm>
          <a:prstGeom prst="rect">
            <a:avLst/>
          </a:prstGeom>
          <a:solidFill>
            <a:srgbClr val="00CC99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000"/>
              </a:spcBef>
              <a:spcAft>
                <a:spcPts val="800"/>
              </a:spcAft>
            </a:pP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EE97534E-CE17-4582-8770-744A07655F73}"/>
              </a:ext>
            </a:extLst>
          </p:cNvPr>
          <p:cNvSpPr/>
          <p:nvPr/>
        </p:nvSpPr>
        <p:spPr>
          <a:xfrm>
            <a:off x="336157" y="4414553"/>
            <a:ext cx="579847" cy="579847"/>
          </a:xfrm>
          <a:prstGeom prst="rect">
            <a:avLst/>
          </a:prstGeom>
          <a:solidFill>
            <a:srgbClr val="00CC99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61BEE1CB-1996-48DC-BA34-9CDC178DE606}"/>
              </a:ext>
            </a:extLst>
          </p:cNvPr>
          <p:cNvSpPr/>
          <p:nvPr/>
        </p:nvSpPr>
        <p:spPr>
          <a:xfrm>
            <a:off x="311450" y="3408784"/>
            <a:ext cx="579847" cy="579847"/>
          </a:xfrm>
          <a:prstGeom prst="rect">
            <a:avLst/>
          </a:prstGeom>
          <a:solidFill>
            <a:srgbClr val="00CC99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Греческий Круг По Кругу - Бесплатная векторная графика на Pixabay">
            <a:extLst>
              <a:ext uri="{FF2B5EF4-FFF2-40B4-BE49-F238E27FC236}">
                <a16:creationId xmlns:a16="http://schemas.microsoft.com/office/drawing/2014/main" id="{06277BAC-2D93-410C-BC84-B6907DBC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466" y="114680"/>
            <a:ext cx="1005295" cy="100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Греческий, meander., граница, ornaments. Старый, border., шаблон, орнамент,  бесшовный, рука, меандр, греческий, чернила, | CanStock">
            <a:extLst>
              <a:ext uri="{FF2B5EF4-FFF2-40B4-BE49-F238E27FC236}">
                <a16:creationId xmlns:a16="http://schemas.microsoft.com/office/drawing/2014/main" id="{237E2D0B-4FE5-4ADB-B3B4-49488F2414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393"/>
          <a:stretch/>
        </p:blipFill>
        <p:spPr bwMode="auto">
          <a:xfrm rot="16200000">
            <a:off x="8939466" y="3525725"/>
            <a:ext cx="5412230" cy="104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732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расивый исторический фон - 34 фото для презентаций и картинок на рабочий  стол">
            <a:extLst>
              <a:ext uri="{FF2B5EF4-FFF2-40B4-BE49-F238E27FC236}">
                <a16:creationId xmlns:a16="http://schemas.microsoft.com/office/drawing/2014/main" id="{08BE95D0-45E9-47CB-B00E-51B53F2998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0"/>
          <a:stretch/>
        </p:blipFill>
        <p:spPr bwMode="auto">
          <a:xfrm>
            <a:off x="-37978" y="-10991"/>
            <a:ext cx="1220695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2B98093-8FFA-420D-A2E4-5C174FE855E9}"/>
              </a:ext>
            </a:extLst>
          </p:cNvPr>
          <p:cNvSpPr/>
          <p:nvPr/>
        </p:nvSpPr>
        <p:spPr>
          <a:xfrm>
            <a:off x="-30479" y="10989"/>
            <a:ext cx="10988412" cy="1223665"/>
          </a:xfrm>
          <a:prstGeom prst="rect">
            <a:avLst/>
          </a:prstGeom>
          <a:solidFill>
            <a:srgbClr val="600000">
              <a:alpha val="58824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9603C725-921F-4EDE-ACB6-195F0A0C045B}"/>
              </a:ext>
            </a:extLst>
          </p:cNvPr>
          <p:cNvSpPr/>
          <p:nvPr/>
        </p:nvSpPr>
        <p:spPr>
          <a:xfrm>
            <a:off x="10996283" y="1253889"/>
            <a:ext cx="1203216" cy="5626088"/>
          </a:xfrm>
          <a:prstGeom prst="rect">
            <a:avLst/>
          </a:prstGeom>
          <a:solidFill>
            <a:srgbClr val="99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D8383-F7CD-4D3C-B822-18E87EB21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3506" y="-10990"/>
            <a:ext cx="11085736" cy="1234656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 виробництва</a:t>
            </a:r>
            <a:endParaRPr lang="ru-RU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EE9C66-A5DC-4FB0-BF84-55B5C3FC36D0}"/>
              </a:ext>
            </a:extLst>
          </p:cNvPr>
          <p:cNvSpPr/>
          <p:nvPr/>
        </p:nvSpPr>
        <p:spPr>
          <a:xfrm>
            <a:off x="11002990" y="2"/>
            <a:ext cx="1189010" cy="1197582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FFFF00"/>
              </a:highlight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1E63CA0-7B29-456C-9F97-08249FBBE187}"/>
              </a:ext>
            </a:extLst>
          </p:cNvPr>
          <p:cNvSpPr/>
          <p:nvPr/>
        </p:nvSpPr>
        <p:spPr>
          <a:xfrm>
            <a:off x="11002990" y="24103"/>
            <a:ext cx="1173481" cy="1173481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D4269AF-8674-466C-82EE-684730C460C2}"/>
              </a:ext>
            </a:extLst>
          </p:cNvPr>
          <p:cNvCxnSpPr>
            <a:cxnSpLocks/>
          </p:cNvCxnSpPr>
          <p:nvPr/>
        </p:nvCxnSpPr>
        <p:spPr>
          <a:xfrm>
            <a:off x="11002700" y="10989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44CF35E-C44B-4128-9E82-77F9686B98C5}"/>
              </a:ext>
            </a:extLst>
          </p:cNvPr>
          <p:cNvCxnSpPr>
            <a:cxnSpLocks/>
          </p:cNvCxnSpPr>
          <p:nvPr/>
        </p:nvCxnSpPr>
        <p:spPr>
          <a:xfrm>
            <a:off x="-30479" y="1223666"/>
            <a:ext cx="12266792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85591305-D5BF-430E-86CC-28E5A847FDA8}"/>
              </a:ext>
            </a:extLst>
          </p:cNvPr>
          <p:cNvCxnSpPr>
            <a:cxnSpLocks/>
          </p:cNvCxnSpPr>
          <p:nvPr/>
        </p:nvCxnSpPr>
        <p:spPr>
          <a:xfrm>
            <a:off x="12176471" y="-65210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795C93B6-BAAF-4421-9EAA-01C995506D87}"/>
              </a:ext>
            </a:extLst>
          </p:cNvPr>
          <p:cNvCxnSpPr>
            <a:cxnSpLocks/>
          </p:cNvCxnSpPr>
          <p:nvPr/>
        </p:nvCxnSpPr>
        <p:spPr>
          <a:xfrm>
            <a:off x="11002700" y="6831919"/>
            <a:ext cx="1189300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бъект 2">
            <a:extLst>
              <a:ext uri="{FF2B5EF4-FFF2-40B4-BE49-F238E27FC236}">
                <a16:creationId xmlns:a16="http://schemas.microsoft.com/office/drawing/2014/main" id="{E3A592AA-960E-498C-9B63-C928447983EF}"/>
              </a:ext>
            </a:extLst>
          </p:cNvPr>
          <p:cNvSpPr txBox="1">
            <a:spLocks/>
          </p:cNvSpPr>
          <p:nvPr/>
        </p:nvSpPr>
        <p:spPr>
          <a:xfrm>
            <a:off x="298932" y="1585467"/>
            <a:ext cx="9845036" cy="559631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57600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580" indent="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Первіснообщинний (мисливство, збиральництво)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C4A4317E-B137-43F0-82F6-D24EEB49B2F2}"/>
              </a:ext>
            </a:extLst>
          </p:cNvPr>
          <p:cNvSpPr txBox="1">
            <a:spLocks/>
          </p:cNvSpPr>
          <p:nvPr/>
        </p:nvSpPr>
        <p:spPr>
          <a:xfrm>
            <a:off x="298932" y="2567352"/>
            <a:ext cx="9845036" cy="559631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57600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58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Рабовласницький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id="{E4BAE409-C24F-4B02-90B9-4F5181670ECE}"/>
              </a:ext>
            </a:extLst>
          </p:cNvPr>
          <p:cNvSpPr txBox="1">
            <a:spLocks/>
          </p:cNvSpPr>
          <p:nvPr/>
        </p:nvSpPr>
        <p:spPr>
          <a:xfrm>
            <a:off x="314532" y="3557773"/>
            <a:ext cx="9829436" cy="559631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57600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580" indent="0"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Феодальний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3EAC8B9C-D7F6-403E-90A4-49078AD22367}"/>
              </a:ext>
            </a:extLst>
          </p:cNvPr>
          <p:cNvSpPr/>
          <p:nvPr/>
        </p:nvSpPr>
        <p:spPr>
          <a:xfrm>
            <a:off x="283404" y="1579664"/>
            <a:ext cx="579847" cy="579847"/>
          </a:xfrm>
          <a:prstGeom prst="rect">
            <a:avLst/>
          </a:prstGeom>
          <a:solidFill>
            <a:srgbClr val="9966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000"/>
              </a:spcBef>
              <a:spcAft>
                <a:spcPts val="800"/>
              </a:spcAft>
            </a:pP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EE97534E-CE17-4582-8770-744A07655F73}"/>
              </a:ext>
            </a:extLst>
          </p:cNvPr>
          <p:cNvSpPr/>
          <p:nvPr/>
        </p:nvSpPr>
        <p:spPr>
          <a:xfrm>
            <a:off x="314243" y="3547664"/>
            <a:ext cx="579847" cy="579847"/>
          </a:xfrm>
          <a:prstGeom prst="rect">
            <a:avLst/>
          </a:prstGeom>
          <a:solidFill>
            <a:srgbClr val="9966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61BEE1CB-1996-48DC-BA34-9CDC178DE606}"/>
              </a:ext>
            </a:extLst>
          </p:cNvPr>
          <p:cNvSpPr/>
          <p:nvPr/>
        </p:nvSpPr>
        <p:spPr>
          <a:xfrm>
            <a:off x="275905" y="2539260"/>
            <a:ext cx="579847" cy="579847"/>
          </a:xfrm>
          <a:prstGeom prst="rect">
            <a:avLst/>
          </a:prstGeom>
          <a:solidFill>
            <a:srgbClr val="9966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38EC2C47-3DD6-4469-B87B-A5B4DB8A5C1F}"/>
              </a:ext>
            </a:extLst>
          </p:cNvPr>
          <p:cNvSpPr txBox="1">
            <a:spLocks/>
          </p:cNvSpPr>
          <p:nvPr/>
        </p:nvSpPr>
        <p:spPr>
          <a:xfrm>
            <a:off x="298932" y="4526903"/>
            <a:ext cx="9845036" cy="559631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576000" tIns="45720" rIns="91440" bIns="45720" rtlCol="0">
            <a:noAutofit/>
          </a:bodyPr>
          <a:lstStyle>
            <a:defPPr>
              <a:defRPr lang="ru-RU"/>
            </a:defPPr>
            <a:lvl1pPr marL="449580" indent="0" algn="just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uk-UA" dirty="0"/>
              <a:t>Капіталістичний</a:t>
            </a:r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7DEC387-EDB7-437E-B696-DCF41CFADB1C}"/>
              </a:ext>
            </a:extLst>
          </p:cNvPr>
          <p:cNvSpPr/>
          <p:nvPr/>
        </p:nvSpPr>
        <p:spPr>
          <a:xfrm>
            <a:off x="298643" y="4529797"/>
            <a:ext cx="579847" cy="562272"/>
          </a:xfrm>
          <a:prstGeom prst="rect">
            <a:avLst/>
          </a:prstGeom>
          <a:solidFill>
            <a:srgbClr val="9966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id="{40FF4782-5573-41FC-B381-7AFCA478BEC5}"/>
              </a:ext>
            </a:extLst>
          </p:cNvPr>
          <p:cNvSpPr txBox="1">
            <a:spLocks/>
          </p:cNvSpPr>
          <p:nvPr/>
        </p:nvSpPr>
        <p:spPr>
          <a:xfrm>
            <a:off x="298932" y="5554950"/>
            <a:ext cx="9845036" cy="559631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576000" tIns="45720" rIns="91440" bIns="45720" rtlCol="0">
            <a:noAutofit/>
          </a:bodyPr>
          <a:lstStyle>
            <a:defPPr>
              <a:defRPr lang="ru-RU"/>
            </a:defPPr>
            <a:lvl1pPr marL="449580" indent="0" algn="just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uk-UA" dirty="0"/>
              <a:t>Соціалістичний</a:t>
            </a:r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8F5A836-E074-424C-91AC-CD0A218AA829}"/>
              </a:ext>
            </a:extLst>
          </p:cNvPr>
          <p:cNvSpPr/>
          <p:nvPr/>
        </p:nvSpPr>
        <p:spPr>
          <a:xfrm>
            <a:off x="298643" y="5554950"/>
            <a:ext cx="579847" cy="579847"/>
          </a:xfrm>
          <a:prstGeom prst="rect">
            <a:avLst/>
          </a:prstGeom>
          <a:solidFill>
            <a:srgbClr val="9966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2C7D7DF-F5D2-45BF-9712-749CFDFE31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112" y="-182161"/>
            <a:ext cx="1121236" cy="158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47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Эксперты улучшили прогноз мирового ВВП - Первый Деловой телеканал">
            <a:extLst>
              <a:ext uri="{FF2B5EF4-FFF2-40B4-BE49-F238E27FC236}">
                <a16:creationId xmlns:a16="http://schemas.microsoft.com/office/drawing/2014/main" id="{8563A6D6-F117-4A11-98B6-35B07EA631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48"/>
          <a:stretch/>
        </p:blipFill>
        <p:spPr bwMode="auto">
          <a:xfrm>
            <a:off x="-30768" y="24102"/>
            <a:ext cx="12176345" cy="680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2B98093-8FFA-420D-A2E4-5C174FE855E9}"/>
              </a:ext>
            </a:extLst>
          </p:cNvPr>
          <p:cNvSpPr/>
          <p:nvPr/>
        </p:nvSpPr>
        <p:spPr>
          <a:xfrm>
            <a:off x="-30479" y="1"/>
            <a:ext cx="10988412" cy="1234654"/>
          </a:xfrm>
          <a:prstGeom prst="rect">
            <a:avLst/>
          </a:prstGeom>
          <a:solidFill>
            <a:srgbClr val="00CC99">
              <a:alpha val="59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36A982E-DFA0-4C75-A2F4-FB1AFA0AC173}"/>
              </a:ext>
            </a:extLst>
          </p:cNvPr>
          <p:cNvSpPr/>
          <p:nvPr/>
        </p:nvSpPr>
        <p:spPr>
          <a:xfrm>
            <a:off x="-14719" y="1219199"/>
            <a:ext cx="11001972" cy="5586527"/>
          </a:xfrm>
          <a:prstGeom prst="rect">
            <a:avLst/>
          </a:prstGeom>
          <a:solidFill>
            <a:srgbClr val="00CC99">
              <a:alpha val="13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9603C725-921F-4EDE-ACB6-195F0A0C045B}"/>
              </a:ext>
            </a:extLst>
          </p:cNvPr>
          <p:cNvSpPr/>
          <p:nvPr/>
        </p:nvSpPr>
        <p:spPr>
          <a:xfrm>
            <a:off x="10996283" y="1253889"/>
            <a:ext cx="1203216" cy="5626088"/>
          </a:xfrm>
          <a:prstGeom prst="rect">
            <a:avLst/>
          </a:prstGeom>
          <a:solidFill>
            <a:srgbClr val="99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D8383-F7CD-4D3C-B822-18E87EB21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45"/>
            <a:ext cx="11032229" cy="1211020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Ознаки економічної системи</a:t>
            </a:r>
            <a:endParaRPr lang="ru-RU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EE9C66-A5DC-4FB0-BF84-55B5C3FC36D0}"/>
              </a:ext>
            </a:extLst>
          </p:cNvPr>
          <p:cNvSpPr/>
          <p:nvPr/>
        </p:nvSpPr>
        <p:spPr>
          <a:xfrm>
            <a:off x="11002990" y="2"/>
            <a:ext cx="1189010" cy="119758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1E63CA0-7B29-456C-9F97-08249FBBE187}"/>
              </a:ext>
            </a:extLst>
          </p:cNvPr>
          <p:cNvSpPr/>
          <p:nvPr/>
        </p:nvSpPr>
        <p:spPr>
          <a:xfrm>
            <a:off x="11002990" y="24103"/>
            <a:ext cx="1173481" cy="1173481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D4269AF-8674-466C-82EE-684730C460C2}"/>
              </a:ext>
            </a:extLst>
          </p:cNvPr>
          <p:cNvCxnSpPr>
            <a:cxnSpLocks/>
          </p:cNvCxnSpPr>
          <p:nvPr/>
        </p:nvCxnSpPr>
        <p:spPr>
          <a:xfrm>
            <a:off x="11002700" y="10989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44CF35E-C44B-4128-9E82-77F9686B98C5}"/>
              </a:ext>
            </a:extLst>
          </p:cNvPr>
          <p:cNvCxnSpPr>
            <a:cxnSpLocks/>
          </p:cNvCxnSpPr>
          <p:nvPr/>
        </p:nvCxnSpPr>
        <p:spPr>
          <a:xfrm>
            <a:off x="-30479" y="1223666"/>
            <a:ext cx="12266792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85591305-D5BF-430E-86CC-28E5A847FDA8}"/>
              </a:ext>
            </a:extLst>
          </p:cNvPr>
          <p:cNvCxnSpPr>
            <a:cxnSpLocks/>
          </p:cNvCxnSpPr>
          <p:nvPr/>
        </p:nvCxnSpPr>
        <p:spPr>
          <a:xfrm>
            <a:off x="12176471" y="-65210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795C93B6-BAAF-4421-9EAA-01C995506D87}"/>
              </a:ext>
            </a:extLst>
          </p:cNvPr>
          <p:cNvCxnSpPr>
            <a:cxnSpLocks/>
          </p:cNvCxnSpPr>
          <p:nvPr/>
        </p:nvCxnSpPr>
        <p:spPr>
          <a:xfrm>
            <a:off x="11002700" y="6831919"/>
            <a:ext cx="1189300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бъект 2">
            <a:extLst>
              <a:ext uri="{FF2B5EF4-FFF2-40B4-BE49-F238E27FC236}">
                <a16:creationId xmlns:a16="http://schemas.microsoft.com/office/drawing/2014/main" id="{9721D1A0-754B-4576-8A05-9750F19BC8D6}"/>
              </a:ext>
            </a:extLst>
          </p:cNvPr>
          <p:cNvSpPr txBox="1">
            <a:spLocks/>
          </p:cNvSpPr>
          <p:nvPr/>
        </p:nvSpPr>
        <p:spPr>
          <a:xfrm>
            <a:off x="349332" y="2665531"/>
            <a:ext cx="9845036" cy="559631"/>
          </a:xfrm>
          <a:prstGeom prst="rect">
            <a:avLst/>
          </a:prstGeom>
          <a:solidFill>
            <a:srgbClr val="92D05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57600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58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 господарської діяльності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572C0EF-94AB-4B5F-8F19-7EA801A91809}"/>
              </a:ext>
            </a:extLst>
          </p:cNvPr>
          <p:cNvSpPr/>
          <p:nvPr/>
        </p:nvSpPr>
        <p:spPr>
          <a:xfrm>
            <a:off x="316372" y="2684193"/>
            <a:ext cx="579847" cy="579847"/>
          </a:xfrm>
          <a:prstGeom prst="rect">
            <a:avLst/>
          </a:prstGeom>
          <a:solidFill>
            <a:srgbClr val="00CC99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E3A592AA-960E-498C-9B63-C928447983EF}"/>
              </a:ext>
            </a:extLst>
          </p:cNvPr>
          <p:cNvSpPr txBox="1">
            <a:spLocks/>
          </p:cNvSpPr>
          <p:nvPr/>
        </p:nvSpPr>
        <p:spPr>
          <a:xfrm>
            <a:off x="319388" y="3627376"/>
            <a:ext cx="9845036" cy="559631"/>
          </a:xfrm>
          <a:prstGeom prst="rect">
            <a:avLst/>
          </a:prstGeom>
          <a:solidFill>
            <a:srgbClr val="92D05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57600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580" indent="0"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Спосіб управління господарською діяльністю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C4A4317E-B137-43F0-82F6-D24EEB49B2F2}"/>
              </a:ext>
            </a:extLst>
          </p:cNvPr>
          <p:cNvSpPr txBox="1">
            <a:spLocks/>
          </p:cNvSpPr>
          <p:nvPr/>
        </p:nvSpPr>
        <p:spPr>
          <a:xfrm>
            <a:off x="335280" y="4558133"/>
            <a:ext cx="9845036" cy="559631"/>
          </a:xfrm>
          <a:prstGeom prst="rect">
            <a:avLst/>
          </a:prstGeom>
          <a:solidFill>
            <a:srgbClr val="92D05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57600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58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 розподілу виробленої продукції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3EAC8B9C-D7F6-403E-90A4-49078AD22367}"/>
              </a:ext>
            </a:extLst>
          </p:cNvPr>
          <p:cNvSpPr/>
          <p:nvPr/>
        </p:nvSpPr>
        <p:spPr>
          <a:xfrm>
            <a:off x="303860" y="3588497"/>
            <a:ext cx="579847" cy="579847"/>
          </a:xfrm>
          <a:prstGeom prst="rect">
            <a:avLst/>
          </a:prstGeom>
          <a:solidFill>
            <a:srgbClr val="00CC99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EE97534E-CE17-4582-8770-744A07655F73}"/>
              </a:ext>
            </a:extLst>
          </p:cNvPr>
          <p:cNvSpPr/>
          <p:nvPr/>
        </p:nvSpPr>
        <p:spPr>
          <a:xfrm>
            <a:off x="303859" y="4568757"/>
            <a:ext cx="579847" cy="579847"/>
          </a:xfrm>
          <a:prstGeom prst="rect">
            <a:avLst/>
          </a:prstGeom>
          <a:solidFill>
            <a:srgbClr val="00CC99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C2C3CB9-1A9B-4A53-AE6A-52FF16A2B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5" y="2395379"/>
            <a:ext cx="886813" cy="88681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4E42688-2288-4DEC-BD8D-B999AAD87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78" y="3262210"/>
            <a:ext cx="886813" cy="88681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74F2DBE-877B-48FD-89AA-2F7E47605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01" y="4264636"/>
            <a:ext cx="886813" cy="886813"/>
          </a:xfrm>
          <a:prstGeom prst="rect">
            <a:avLst/>
          </a:prstGeom>
        </p:spPr>
      </p:pic>
      <p:sp>
        <p:nvSpPr>
          <p:cNvPr id="58" name="Объект 2">
            <a:extLst>
              <a:ext uri="{FF2B5EF4-FFF2-40B4-BE49-F238E27FC236}">
                <a16:creationId xmlns:a16="http://schemas.microsoft.com/office/drawing/2014/main" id="{34E34BA5-2674-4D32-98DA-A0F532BF011C}"/>
              </a:ext>
            </a:extLst>
          </p:cNvPr>
          <p:cNvSpPr txBox="1">
            <a:spLocks/>
          </p:cNvSpPr>
          <p:nvPr/>
        </p:nvSpPr>
        <p:spPr>
          <a:xfrm>
            <a:off x="335280" y="1789788"/>
            <a:ext cx="9845036" cy="559631"/>
          </a:xfrm>
          <a:prstGeom prst="rect">
            <a:avLst/>
          </a:prstGeom>
          <a:solidFill>
            <a:srgbClr val="92D05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57600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580" indent="0"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Панівна форма власності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D4645AE-8690-48BE-ABDC-1C9A598D7811}"/>
              </a:ext>
            </a:extLst>
          </p:cNvPr>
          <p:cNvSpPr/>
          <p:nvPr/>
        </p:nvSpPr>
        <p:spPr>
          <a:xfrm>
            <a:off x="287663" y="1785215"/>
            <a:ext cx="579847" cy="579847"/>
          </a:xfrm>
          <a:prstGeom prst="rect">
            <a:avLst/>
          </a:prstGeom>
          <a:solidFill>
            <a:srgbClr val="00CC99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9CEACD1-8232-4A83-877F-E4260993A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89" y="1449333"/>
            <a:ext cx="886813" cy="886813"/>
          </a:xfrm>
          <a:prstGeom prst="rect">
            <a:avLst/>
          </a:prstGeom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992DD8D0-DB5C-4670-8557-DCA5F1B3DD7B}"/>
              </a:ext>
            </a:extLst>
          </p:cNvPr>
          <p:cNvSpPr/>
          <p:nvPr/>
        </p:nvSpPr>
        <p:spPr>
          <a:xfrm>
            <a:off x="15523" y="5675849"/>
            <a:ext cx="10958354" cy="1199555"/>
          </a:xfrm>
          <a:prstGeom prst="rect">
            <a:avLst/>
          </a:prstGeom>
          <a:solidFill>
            <a:schemeClr val="accent1">
              <a:lumMod val="75000"/>
              <a:alpha val="3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000" algn="just"/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Власність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це економічна категорія, яка відображає відносини між людьми з приводу володіння, розпорядження і користування об’єктами власності.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00BF9D82-952B-40F1-8FA3-49C08304EC46}"/>
              </a:ext>
            </a:extLst>
          </p:cNvPr>
          <p:cNvCxnSpPr>
            <a:cxnSpLocks/>
          </p:cNvCxnSpPr>
          <p:nvPr/>
        </p:nvCxnSpPr>
        <p:spPr>
          <a:xfrm>
            <a:off x="0" y="5638800"/>
            <a:ext cx="12176460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6F9E1BB-C24D-4668-8CC5-D796BBBF67EE}"/>
              </a:ext>
            </a:extLst>
          </p:cNvPr>
          <p:cNvSpPr txBox="1"/>
          <p:nvPr/>
        </p:nvSpPr>
        <p:spPr>
          <a:xfrm>
            <a:off x="11031939" y="-157673"/>
            <a:ext cx="1173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54831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8AD2D25C-7D8E-4C18-BC57-A2DF07EBC4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4" y="8318"/>
            <a:ext cx="12191995" cy="6857997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D8383-F7CD-4D3C-B822-18E87EB21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538" y="1"/>
            <a:ext cx="10949461" cy="1267316"/>
          </a:xfrm>
          <a:noFill/>
        </p:spPr>
        <p:txBody>
          <a:bodyPr>
            <a:norm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форми економічних систем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14532DB0-F37B-4C3A-ACA7-16195941D145}"/>
              </a:ext>
            </a:extLst>
          </p:cNvPr>
          <p:cNvSpPr txBox="1"/>
          <p:nvPr/>
        </p:nvSpPr>
        <p:spPr>
          <a:xfrm>
            <a:off x="1822562" y="1603808"/>
            <a:ext cx="10027920" cy="588060"/>
          </a:xfrm>
          <a:prstGeom prst="rect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457200" algn="just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Адміністративно-командна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8CF7B1F-25D4-46DF-BDBF-DBBEC58F4373}"/>
              </a:ext>
            </a:extLst>
          </p:cNvPr>
          <p:cNvSpPr/>
          <p:nvPr/>
        </p:nvSpPr>
        <p:spPr>
          <a:xfrm>
            <a:off x="-6553" y="1196658"/>
            <a:ext cx="1203216" cy="5665499"/>
          </a:xfrm>
          <a:prstGeom prst="rect">
            <a:avLst/>
          </a:prstGeom>
          <a:solidFill>
            <a:schemeClr val="accent2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147E769-F01B-4B06-A008-2C85D3E91E99}"/>
              </a:ext>
            </a:extLst>
          </p:cNvPr>
          <p:cNvSpPr/>
          <p:nvPr/>
        </p:nvSpPr>
        <p:spPr>
          <a:xfrm>
            <a:off x="1" y="1"/>
            <a:ext cx="1173480" cy="11734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485E54E6-A2B1-4824-8E82-1F87E1886FFD}"/>
              </a:ext>
            </a:extLst>
          </p:cNvPr>
          <p:cNvCxnSpPr>
            <a:cxnSpLocks/>
          </p:cNvCxnSpPr>
          <p:nvPr/>
        </p:nvCxnSpPr>
        <p:spPr>
          <a:xfrm>
            <a:off x="1190111" y="0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9F59741-4726-43EA-97A7-76A7943EC87F}"/>
              </a:ext>
            </a:extLst>
          </p:cNvPr>
          <p:cNvCxnSpPr>
            <a:cxnSpLocks/>
          </p:cNvCxnSpPr>
          <p:nvPr/>
        </p:nvCxnSpPr>
        <p:spPr>
          <a:xfrm>
            <a:off x="26214" y="-2390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8718A5B-C3FD-4F7B-8702-EEF8C48CC83E}"/>
              </a:ext>
            </a:extLst>
          </p:cNvPr>
          <p:cNvSpPr/>
          <p:nvPr/>
        </p:nvSpPr>
        <p:spPr>
          <a:xfrm>
            <a:off x="0" y="0"/>
            <a:ext cx="1190111" cy="1190111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17213729-AA81-4E06-8C3F-07A5A7A3928F}"/>
              </a:ext>
            </a:extLst>
          </p:cNvPr>
          <p:cNvCxnSpPr/>
          <p:nvPr/>
        </p:nvCxnSpPr>
        <p:spPr>
          <a:xfrm>
            <a:off x="-13107" y="1190111"/>
            <a:ext cx="12192000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">
            <a:extLst>
              <a:ext uri="{FF2B5EF4-FFF2-40B4-BE49-F238E27FC236}">
                <a16:creationId xmlns:a16="http://schemas.microsoft.com/office/drawing/2014/main" id="{BFA2D040-8970-4565-85F4-0D85E966C672}"/>
              </a:ext>
            </a:extLst>
          </p:cNvPr>
          <p:cNvSpPr txBox="1"/>
          <p:nvPr/>
        </p:nvSpPr>
        <p:spPr>
          <a:xfrm>
            <a:off x="1822562" y="2545893"/>
            <a:ext cx="10027920" cy="588060"/>
          </a:xfrm>
          <a:prstGeom prst="rect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457200" algn="just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Традиційна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75011C0F-C85F-4DDC-9727-B558DF1A172C}"/>
              </a:ext>
            </a:extLst>
          </p:cNvPr>
          <p:cNvSpPr txBox="1"/>
          <p:nvPr/>
        </p:nvSpPr>
        <p:spPr>
          <a:xfrm>
            <a:off x="1822562" y="4265056"/>
            <a:ext cx="10027920" cy="588060"/>
          </a:xfrm>
          <a:prstGeom prst="rect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457200" algn="just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Змішана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2562BF27-7DE0-422A-A78D-AD1416E662FA}"/>
              </a:ext>
            </a:extLst>
          </p:cNvPr>
          <p:cNvSpPr txBox="1"/>
          <p:nvPr/>
        </p:nvSpPr>
        <p:spPr>
          <a:xfrm>
            <a:off x="1822562" y="3360666"/>
            <a:ext cx="10027920" cy="588060"/>
          </a:xfrm>
          <a:prstGeom prst="rect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457200" algn="just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Перехідна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0BA17963-7C08-4849-B9F0-9067C5BDF781}"/>
              </a:ext>
            </a:extLst>
          </p:cNvPr>
          <p:cNvSpPr txBox="1"/>
          <p:nvPr/>
        </p:nvSpPr>
        <p:spPr>
          <a:xfrm>
            <a:off x="1822562" y="5254192"/>
            <a:ext cx="10027920" cy="588060"/>
          </a:xfrm>
          <a:prstGeom prst="rect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457200" algn="just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Ринкова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061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непроГЭС: от пропаганды к действительности - Tempora.club">
            <a:extLst>
              <a:ext uri="{FF2B5EF4-FFF2-40B4-BE49-F238E27FC236}">
                <a16:creationId xmlns:a16="http://schemas.microsoft.com/office/drawing/2014/main" id="{780F6B23-A9DF-4656-B624-367EA1E358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06"/>
          <a:stretch/>
        </p:blipFill>
        <p:spPr bwMode="auto">
          <a:xfrm>
            <a:off x="23396" y="24104"/>
            <a:ext cx="10963486" cy="680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2B98093-8FFA-420D-A2E4-5C174FE855E9}"/>
              </a:ext>
            </a:extLst>
          </p:cNvPr>
          <p:cNvSpPr/>
          <p:nvPr/>
        </p:nvSpPr>
        <p:spPr>
          <a:xfrm>
            <a:off x="-30479" y="1"/>
            <a:ext cx="10988412" cy="1234654"/>
          </a:xfrm>
          <a:prstGeom prst="rect">
            <a:avLst/>
          </a:prstGeom>
          <a:solidFill>
            <a:srgbClr val="00CC99">
              <a:alpha val="59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E12774C9-FA56-47F3-B2D0-8981D3DE8BB9}"/>
              </a:ext>
            </a:extLst>
          </p:cNvPr>
          <p:cNvSpPr/>
          <p:nvPr/>
        </p:nvSpPr>
        <p:spPr>
          <a:xfrm>
            <a:off x="11016906" y="1262793"/>
            <a:ext cx="1189010" cy="55540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36A982E-DFA0-4C75-A2F4-FB1AFA0AC173}"/>
              </a:ext>
            </a:extLst>
          </p:cNvPr>
          <p:cNvSpPr/>
          <p:nvPr/>
        </p:nvSpPr>
        <p:spPr>
          <a:xfrm>
            <a:off x="-8093" y="1273669"/>
            <a:ext cx="11001972" cy="5586527"/>
          </a:xfrm>
          <a:prstGeom prst="rect">
            <a:avLst/>
          </a:prstGeom>
          <a:solidFill>
            <a:srgbClr val="00CC99">
              <a:alpha val="13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9603C725-921F-4EDE-ACB6-195F0A0C045B}"/>
              </a:ext>
            </a:extLst>
          </p:cNvPr>
          <p:cNvSpPr/>
          <p:nvPr/>
        </p:nvSpPr>
        <p:spPr>
          <a:xfrm>
            <a:off x="10996283" y="1253889"/>
            <a:ext cx="1203216" cy="5626088"/>
          </a:xfrm>
          <a:prstGeom prst="rect">
            <a:avLst/>
          </a:prstGeom>
          <a:solidFill>
            <a:srgbClr val="99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D8383-F7CD-4D3C-B822-18E87EB21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45"/>
            <a:ext cx="11032229" cy="121102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Адміністративно-командна економічна система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EE9C66-A5DC-4FB0-BF84-55B5C3FC36D0}"/>
              </a:ext>
            </a:extLst>
          </p:cNvPr>
          <p:cNvSpPr/>
          <p:nvPr/>
        </p:nvSpPr>
        <p:spPr>
          <a:xfrm>
            <a:off x="11002990" y="2"/>
            <a:ext cx="1189010" cy="11975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1E63CA0-7B29-456C-9F97-08249FBBE187}"/>
              </a:ext>
            </a:extLst>
          </p:cNvPr>
          <p:cNvSpPr/>
          <p:nvPr/>
        </p:nvSpPr>
        <p:spPr>
          <a:xfrm>
            <a:off x="11002990" y="24103"/>
            <a:ext cx="1173481" cy="1173481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D4269AF-8674-466C-82EE-684730C460C2}"/>
              </a:ext>
            </a:extLst>
          </p:cNvPr>
          <p:cNvCxnSpPr>
            <a:cxnSpLocks/>
          </p:cNvCxnSpPr>
          <p:nvPr/>
        </p:nvCxnSpPr>
        <p:spPr>
          <a:xfrm>
            <a:off x="11002700" y="10989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44CF35E-C44B-4128-9E82-77F9686B98C5}"/>
              </a:ext>
            </a:extLst>
          </p:cNvPr>
          <p:cNvCxnSpPr>
            <a:cxnSpLocks/>
          </p:cNvCxnSpPr>
          <p:nvPr/>
        </p:nvCxnSpPr>
        <p:spPr>
          <a:xfrm>
            <a:off x="-30479" y="1223666"/>
            <a:ext cx="12266792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85591305-D5BF-430E-86CC-28E5A847FDA8}"/>
              </a:ext>
            </a:extLst>
          </p:cNvPr>
          <p:cNvCxnSpPr>
            <a:cxnSpLocks/>
          </p:cNvCxnSpPr>
          <p:nvPr/>
        </p:nvCxnSpPr>
        <p:spPr>
          <a:xfrm>
            <a:off x="12176471" y="-65210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795C93B6-BAAF-4421-9EAA-01C995506D87}"/>
              </a:ext>
            </a:extLst>
          </p:cNvPr>
          <p:cNvCxnSpPr>
            <a:cxnSpLocks/>
          </p:cNvCxnSpPr>
          <p:nvPr/>
        </p:nvCxnSpPr>
        <p:spPr>
          <a:xfrm>
            <a:off x="11002700" y="6831919"/>
            <a:ext cx="1189300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992DD8D0-DB5C-4670-8557-DCA5F1B3DD7B}"/>
              </a:ext>
            </a:extLst>
          </p:cNvPr>
          <p:cNvSpPr/>
          <p:nvPr/>
        </p:nvSpPr>
        <p:spPr>
          <a:xfrm>
            <a:off x="409541" y="2342494"/>
            <a:ext cx="10213145" cy="3291840"/>
          </a:xfrm>
          <a:prstGeom prst="rect">
            <a:avLst/>
          </a:prstGeom>
          <a:solidFill>
            <a:schemeClr val="accent1">
              <a:lumMod val="50000"/>
              <a:alpha val="66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000" algn="just"/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Адміністративно-командна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економічна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яку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соціалістична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виникла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маркистсько-ленінської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ідеології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сформувалася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20-х роках ХХ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СРСР та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поширилася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соцтабору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1762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ВШЭ проанализирует эффективность цифровой трансформации отраслей экономики  и социальной сферы в России">
            <a:extLst>
              <a:ext uri="{FF2B5EF4-FFF2-40B4-BE49-F238E27FC236}">
                <a16:creationId xmlns:a16="http://schemas.microsoft.com/office/drawing/2014/main" id="{04819678-773C-4FDA-B143-866BBB9573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0"/>
          <a:stretch/>
        </p:blipFill>
        <p:spPr bwMode="auto">
          <a:xfrm>
            <a:off x="26214" y="33412"/>
            <a:ext cx="12178893" cy="682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1BD4C94-3CC0-45CD-8D23-E95198B1BC7F}"/>
              </a:ext>
            </a:extLst>
          </p:cNvPr>
          <p:cNvSpPr/>
          <p:nvPr/>
        </p:nvSpPr>
        <p:spPr>
          <a:xfrm rot="5400000">
            <a:off x="6157101" y="-4881153"/>
            <a:ext cx="1139991" cy="10969123"/>
          </a:xfrm>
          <a:prstGeom prst="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D8383-F7CD-4D3C-B822-18E87EB21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752" y="31022"/>
            <a:ext cx="10923247" cy="1139992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являє собою перехідна економічна система?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FC75BAA-03FA-4561-BDDD-1969ACAC384E}"/>
              </a:ext>
            </a:extLst>
          </p:cNvPr>
          <p:cNvSpPr/>
          <p:nvPr/>
        </p:nvSpPr>
        <p:spPr>
          <a:xfrm>
            <a:off x="1173480" y="1219604"/>
            <a:ext cx="11038179" cy="5636006"/>
          </a:xfrm>
          <a:prstGeom prst="rect">
            <a:avLst/>
          </a:prstGeom>
          <a:solidFill>
            <a:srgbClr val="0000FF">
              <a:alpha val="31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D5D471D-18EB-4D2F-B749-859E57499555}"/>
              </a:ext>
            </a:extLst>
          </p:cNvPr>
          <p:cNvSpPr/>
          <p:nvPr/>
        </p:nvSpPr>
        <p:spPr>
          <a:xfrm>
            <a:off x="1899137" y="2715067"/>
            <a:ext cx="9523827" cy="2461846"/>
          </a:xfrm>
          <a:prstGeom prst="rect">
            <a:avLst/>
          </a:prstGeom>
          <a:solidFill>
            <a:schemeClr val="accent2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14532DB0-F37B-4C3A-ACA7-16195941D145}"/>
              </a:ext>
            </a:extLst>
          </p:cNvPr>
          <p:cNvSpPr txBox="1"/>
          <p:nvPr/>
        </p:nvSpPr>
        <p:spPr>
          <a:xfrm>
            <a:off x="1899138" y="2715066"/>
            <a:ext cx="9523827" cy="246184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Перехідна економічна система </a:t>
            </a:r>
            <a:r>
              <a:rPr lang="uk-UA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це формування нових елементів та їх </a:t>
            </a:r>
            <a:r>
              <a:rPr lang="uk-UA" sz="28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системоутворення</a:t>
            </a:r>
            <a:r>
              <a:rPr lang="uk-UA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яке дає можливість зайняти панівне місце в ієрархії підсистем та системи як цілого.</a:t>
            </a:r>
            <a:endParaRPr lang="ru-RU" sz="2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8CF7B1F-25D4-46DF-BDBF-DBBEC58F4373}"/>
              </a:ext>
            </a:extLst>
          </p:cNvPr>
          <p:cNvSpPr/>
          <p:nvPr/>
        </p:nvSpPr>
        <p:spPr>
          <a:xfrm>
            <a:off x="39319" y="1219604"/>
            <a:ext cx="1203216" cy="5665499"/>
          </a:xfrm>
          <a:prstGeom prst="rect">
            <a:avLst/>
          </a:prstGeom>
          <a:solidFill>
            <a:schemeClr val="accent2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147E769-F01B-4B06-A008-2C85D3E91E99}"/>
              </a:ext>
            </a:extLst>
          </p:cNvPr>
          <p:cNvSpPr/>
          <p:nvPr/>
        </p:nvSpPr>
        <p:spPr>
          <a:xfrm>
            <a:off x="1" y="1"/>
            <a:ext cx="1173480" cy="117348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485E54E6-A2B1-4824-8E82-1F87E1886FFD}"/>
              </a:ext>
            </a:extLst>
          </p:cNvPr>
          <p:cNvCxnSpPr>
            <a:cxnSpLocks/>
          </p:cNvCxnSpPr>
          <p:nvPr/>
        </p:nvCxnSpPr>
        <p:spPr>
          <a:xfrm>
            <a:off x="1190111" y="0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9F59741-4726-43EA-97A7-76A7943EC87F}"/>
              </a:ext>
            </a:extLst>
          </p:cNvPr>
          <p:cNvCxnSpPr>
            <a:cxnSpLocks/>
          </p:cNvCxnSpPr>
          <p:nvPr/>
        </p:nvCxnSpPr>
        <p:spPr>
          <a:xfrm>
            <a:off x="13107" y="0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8718A5B-C3FD-4F7B-8702-EEF8C48CC83E}"/>
              </a:ext>
            </a:extLst>
          </p:cNvPr>
          <p:cNvSpPr/>
          <p:nvPr/>
        </p:nvSpPr>
        <p:spPr>
          <a:xfrm>
            <a:off x="0" y="0"/>
            <a:ext cx="1190111" cy="1190111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17213729-AA81-4E06-8C3F-07A5A7A3928F}"/>
              </a:ext>
            </a:extLst>
          </p:cNvPr>
          <p:cNvCxnSpPr/>
          <p:nvPr/>
        </p:nvCxnSpPr>
        <p:spPr>
          <a:xfrm>
            <a:off x="-13107" y="1190111"/>
            <a:ext cx="12192000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E86B850-DC3C-4263-B811-3327AADDB3E2}"/>
              </a:ext>
            </a:extLst>
          </p:cNvPr>
          <p:cNvSpPr txBox="1"/>
          <p:nvPr/>
        </p:nvSpPr>
        <p:spPr>
          <a:xfrm>
            <a:off x="42844" y="-136534"/>
            <a:ext cx="1173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i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5674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Экономика Украины 2019-го года: 10 цифр для раздумий">
            <a:extLst>
              <a:ext uri="{FF2B5EF4-FFF2-40B4-BE49-F238E27FC236}">
                <a16:creationId xmlns:a16="http://schemas.microsoft.com/office/drawing/2014/main" id="{BBADE42B-C465-4AFD-9B96-0A5680A2B0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94"/>
          <a:stretch/>
        </p:blipFill>
        <p:spPr bwMode="auto">
          <a:xfrm>
            <a:off x="-15529" y="0"/>
            <a:ext cx="12221443" cy="680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2B98093-8FFA-420D-A2E4-5C174FE855E9}"/>
              </a:ext>
            </a:extLst>
          </p:cNvPr>
          <p:cNvSpPr/>
          <p:nvPr/>
        </p:nvSpPr>
        <p:spPr>
          <a:xfrm>
            <a:off x="-30479" y="10989"/>
            <a:ext cx="10988412" cy="1223666"/>
          </a:xfrm>
          <a:prstGeom prst="rect">
            <a:avLst/>
          </a:prstGeom>
          <a:solidFill>
            <a:schemeClr val="accent1">
              <a:lumMod val="60000"/>
              <a:lumOff val="40000"/>
              <a:alpha val="59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36A982E-DFA0-4C75-A2F4-FB1AFA0AC173}"/>
              </a:ext>
            </a:extLst>
          </p:cNvPr>
          <p:cNvSpPr/>
          <p:nvPr/>
        </p:nvSpPr>
        <p:spPr>
          <a:xfrm>
            <a:off x="-45928" y="1245517"/>
            <a:ext cx="11001972" cy="5586527"/>
          </a:xfrm>
          <a:prstGeom prst="rect">
            <a:avLst/>
          </a:prstGeom>
          <a:solidFill>
            <a:srgbClr val="00CC99">
              <a:alpha val="13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D8383-F7CD-4D3C-B822-18E87EB21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45"/>
            <a:ext cx="11032229" cy="1211020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Ринкова економічна система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EE9C66-A5DC-4FB0-BF84-55B5C3FC36D0}"/>
              </a:ext>
            </a:extLst>
          </p:cNvPr>
          <p:cNvSpPr/>
          <p:nvPr/>
        </p:nvSpPr>
        <p:spPr>
          <a:xfrm>
            <a:off x="11002990" y="2"/>
            <a:ext cx="1189010" cy="11975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1E63CA0-7B29-456C-9F97-08249FBBE187}"/>
              </a:ext>
            </a:extLst>
          </p:cNvPr>
          <p:cNvSpPr/>
          <p:nvPr/>
        </p:nvSpPr>
        <p:spPr>
          <a:xfrm>
            <a:off x="11002990" y="24103"/>
            <a:ext cx="1173481" cy="1173481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D4269AF-8674-466C-82EE-684730C460C2}"/>
              </a:ext>
            </a:extLst>
          </p:cNvPr>
          <p:cNvCxnSpPr>
            <a:cxnSpLocks/>
          </p:cNvCxnSpPr>
          <p:nvPr/>
        </p:nvCxnSpPr>
        <p:spPr>
          <a:xfrm>
            <a:off x="11002700" y="10989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44CF35E-C44B-4128-9E82-77F9686B98C5}"/>
              </a:ext>
            </a:extLst>
          </p:cNvPr>
          <p:cNvCxnSpPr>
            <a:cxnSpLocks/>
          </p:cNvCxnSpPr>
          <p:nvPr/>
        </p:nvCxnSpPr>
        <p:spPr>
          <a:xfrm>
            <a:off x="-30479" y="1223666"/>
            <a:ext cx="12266792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85591305-D5BF-430E-86CC-28E5A847FDA8}"/>
              </a:ext>
            </a:extLst>
          </p:cNvPr>
          <p:cNvCxnSpPr>
            <a:cxnSpLocks/>
          </p:cNvCxnSpPr>
          <p:nvPr/>
        </p:nvCxnSpPr>
        <p:spPr>
          <a:xfrm>
            <a:off x="12176471" y="-65210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795C93B6-BAAF-4421-9EAA-01C995506D87}"/>
              </a:ext>
            </a:extLst>
          </p:cNvPr>
          <p:cNvCxnSpPr>
            <a:cxnSpLocks/>
          </p:cNvCxnSpPr>
          <p:nvPr/>
        </p:nvCxnSpPr>
        <p:spPr>
          <a:xfrm>
            <a:off x="11002700" y="6831919"/>
            <a:ext cx="1189300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992DD8D0-DB5C-4670-8557-DCA5F1B3DD7B}"/>
              </a:ext>
            </a:extLst>
          </p:cNvPr>
          <p:cNvSpPr/>
          <p:nvPr/>
        </p:nvSpPr>
        <p:spPr>
          <a:xfrm>
            <a:off x="409541" y="2342494"/>
            <a:ext cx="10213145" cy="3291840"/>
          </a:xfrm>
          <a:prstGeom prst="rect">
            <a:avLst/>
          </a:prstGeom>
          <a:solidFill>
            <a:schemeClr val="tx2">
              <a:lumMod val="50000"/>
              <a:alpha val="65882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000" algn="just"/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Ринкова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економічна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економічних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пов’язаних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обміном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широкого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різноманітних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товарно-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грошових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фінансово-кредитних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механізмів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19955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310</Words>
  <Application>Microsoft Office PowerPoint</Application>
  <PresentationFormat>Широкоэкранный</PresentationFormat>
  <Paragraphs>55</Paragraphs>
  <Slides>13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Економічна система</vt:lpstr>
      <vt:lpstr>Що таке економічна система ?</vt:lpstr>
      <vt:lpstr>Типи суспільства</vt:lpstr>
      <vt:lpstr>Способи виробництва</vt:lpstr>
      <vt:lpstr>Ознаки економічної системи</vt:lpstr>
      <vt:lpstr>Основні форми економічних систем</vt:lpstr>
      <vt:lpstr>Адміністративно-командна економічна система</vt:lpstr>
      <vt:lpstr>Що являє собою перехідна економічна система?</vt:lpstr>
      <vt:lpstr>Ринкова економічна система</vt:lpstr>
      <vt:lpstr>Що являє собою ринок?</vt:lpstr>
      <vt:lpstr>Традиційна економічна система</vt:lpstr>
      <vt:lpstr>Змішана економічна система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Рентна плата</dc:title>
  <dc:creator>Владимир Зеленский</dc:creator>
  <cp:lastModifiedBy>Владимир Зеленский</cp:lastModifiedBy>
  <cp:revision>277</cp:revision>
  <dcterms:created xsi:type="dcterms:W3CDTF">2021-04-20T11:18:08Z</dcterms:created>
  <dcterms:modified xsi:type="dcterms:W3CDTF">2021-10-18T19:00:48Z</dcterms:modified>
</cp:coreProperties>
</file>