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75" r:id="rId4"/>
    <p:sldId id="274" r:id="rId5"/>
    <p:sldId id="273" r:id="rId6"/>
    <p:sldId id="280" r:id="rId7"/>
    <p:sldId id="279" r:id="rId8"/>
    <p:sldId id="278" r:id="rId9"/>
    <p:sldId id="281" r:id="rId10"/>
    <p:sldId id="282" r:id="rId11"/>
    <p:sldId id="269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6" r:id="rId22"/>
    <p:sldId id="295" r:id="rId23"/>
    <p:sldId id="297" r:id="rId24"/>
    <p:sldId id="298" r:id="rId25"/>
    <p:sldId id="299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CC99"/>
    <a:srgbClr val="89E9FF"/>
    <a:srgbClr val="B9FFFF"/>
    <a:srgbClr val="56CEB0"/>
    <a:srgbClr val="C1FFFF"/>
    <a:srgbClr val="FDFDFD"/>
    <a:srgbClr val="FFFFFF"/>
    <a:srgbClr val="222A35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B908B-1D22-464E-B9B8-8F4ABAB3D2EA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1CAA-2159-47EE-A995-0043A288C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4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9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CD50-80CB-42C6-8C80-9581FEDF08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BFA5C-836F-48AF-BD84-1166858E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3BD1CB-700E-4C5E-BC21-E092D0BA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01341-C5BC-4F65-917A-34545284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37882-E991-4F49-99E2-6B2C15C2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BC651-E1E9-4689-B2BC-91F63346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8550-3E83-4ED0-99FE-B863D331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C6BB6-0EE1-453D-8491-29C90E98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3B5B8-4FFA-4987-97A3-7619F488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BF882-D5E0-4A19-B8A7-D83C9766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56326-4235-4FCC-A075-60CF97AF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AF7699-463F-42D1-9861-8DF51E44D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09385-3AC7-4500-AFC0-344979970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6425F-07A9-442D-BFD4-54F69109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00C53-8918-4FB8-AC06-A3F51AD9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D908F-42D7-40B0-A0AA-DC24155D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8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0228F-C657-4D5B-8F6A-EF75A9EF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7FA3D-8319-4D20-BC01-22A49DAC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895C7-65B8-4660-B8BB-B5CB17DC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51BCF-AEF1-4298-9675-FD6EB21D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1A2BE-EB62-4E99-BCBB-9E58509D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8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236DC-9C62-48BD-B798-0CFAF064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3F376-6011-4065-A4A3-1349BA70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A1EB0-D4E3-41E4-BACB-8AE4FAE2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87637-A1F6-4DAF-AE6C-7D3FD21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03496-BA82-4F38-AE5D-DF48CFCF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1BC9-2B54-4DDA-95DB-9089F921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3F92E-F7FE-47DA-9D89-477AFF002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B52729-684D-49EA-AA76-11F94332F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C9808-944B-43A7-BBE6-B20FC82E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9B665F-644A-461A-B8E6-13AB7DAD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DB602B-13AB-46CA-9179-1D763F1A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87DE-04EF-4C51-90C2-5B47E11B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5591B5-AB99-42F8-B65C-08F4AF5C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DBC9AD-F297-487D-901E-E92761D66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DBC26A-85AB-4960-AF32-1965006F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C382A-1D7B-4598-B96A-2932BB446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9CE87F-CB52-454C-B338-8E70090A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50DB0-0152-411B-812B-712F6D24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13B92-E5C8-4E02-93AE-03CFD9F5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DE9F-AEC7-47CB-BF48-0B1109C1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49922E-03CA-467B-B699-561F051A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153F4-C0D9-4F9A-805E-59D3BCB6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0390A3-40D8-433B-9204-F3847E17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803ED8-37C1-4B88-B52A-1498FFC5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14E0CA-FA73-492F-AEB3-EECF770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E3F28E-13F0-45D5-9ED3-65066737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7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6A3D0-ADC0-4323-BA24-4F24183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A8EC9-03AE-49AC-8D67-398A554E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87508D-4DEC-44C5-950A-DCD8218DA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2F1C5-3830-4566-8FD1-67A534C9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C2C2D-BFEC-4F09-A487-25F5963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11F10-5C62-469A-AD17-6828ED53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7456-F15B-4D82-89A7-54016FA7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618F6-24DE-4A52-9C29-088EBDAF6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4A15A-A61C-40BB-9016-61D9640DC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D87E1B-CDEE-42DC-ACB6-70418A2D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4F591-5B5E-4DF0-AF41-DED1BB3F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DEC06-8C01-4A85-B705-A9FA216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4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7DB-7825-4760-8DD4-F2751068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DF11E-DB40-43A9-938A-2F221EDD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76F55-A264-4831-A3E7-D0A57EE05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1D56-EACF-47CE-BD81-7F5ED8287F1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78F85-0230-4C1C-AFC3-6808801CD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84AF6-331B-405F-8372-FCB8D97D7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8C8C-3D90-4D51-83DB-C1E6BC3A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 14 лет в Кыргызстан привлечено $63 млрд инвестиций">
            <a:extLst>
              <a:ext uri="{FF2B5EF4-FFF2-40B4-BE49-F238E27FC236}">
                <a16:creationId xmlns:a16="http://schemas.microsoft.com/office/drawing/2014/main" id="{E9AFE1FB-3157-45B4-876C-1565C7E4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548" y="-7678"/>
            <a:ext cx="12935548" cy="67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72629" y="-45718"/>
            <a:ext cx="8604979" cy="6858000"/>
          </a:xfrm>
          <a:prstGeom prst="rect">
            <a:avLst/>
          </a:prstGeom>
          <a:solidFill>
            <a:srgbClr val="00CC99">
              <a:alpha val="1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CC572-A3E5-4ABC-A9A3-72733EE4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8461" y="5882638"/>
            <a:ext cx="8544682" cy="1005840"/>
          </a:xfrm>
          <a:solidFill>
            <a:schemeClr val="accent1">
              <a:lumMod val="50000"/>
              <a:alpha val="88000"/>
            </a:schemeClr>
          </a:solidFill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Тема_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910888"/>
            <a:ext cx="939011" cy="5947112"/>
          </a:xfrm>
          <a:prstGeom prst="rect">
            <a:avLst/>
          </a:prstGeom>
          <a:solidFill>
            <a:schemeClr val="tx2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00B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19" y="-15237"/>
            <a:ext cx="944880" cy="944880"/>
          </a:xfrm>
          <a:prstGeom prst="rect">
            <a:avLst/>
          </a:prstGeom>
          <a:solidFill>
            <a:srgbClr val="00B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rgbClr val="339966">
              <a:alpha val="54902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92003" y="-45719"/>
            <a:ext cx="0" cy="6858001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41476" y="1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20265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610704" y="-11723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A17372F-4E08-4F05-B411-4A1F06D76342}"/>
              </a:ext>
            </a:extLst>
          </p:cNvPr>
          <p:cNvCxnSpPr>
            <a:cxnSpLocks/>
          </p:cNvCxnSpPr>
          <p:nvPr/>
        </p:nvCxnSpPr>
        <p:spPr>
          <a:xfrm>
            <a:off x="3558238" y="5897878"/>
            <a:ext cx="8633725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4F63D77-E655-4A5F-A059-F0AC2FA772B5}"/>
              </a:ext>
            </a:extLst>
          </p:cNvPr>
          <p:cNvCxnSpPr>
            <a:cxnSpLocks/>
          </p:cNvCxnSpPr>
          <p:nvPr/>
        </p:nvCxnSpPr>
        <p:spPr>
          <a:xfrm>
            <a:off x="2610704" y="6842760"/>
            <a:ext cx="958129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7A182F3-6CCD-42B1-997D-D35836FFB19D}"/>
              </a:ext>
            </a:extLst>
          </p:cNvPr>
          <p:cNvCxnSpPr/>
          <p:nvPr/>
        </p:nvCxnSpPr>
        <p:spPr>
          <a:xfrm>
            <a:off x="12163142" y="5897878"/>
            <a:ext cx="0" cy="975361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FE2C3897-626C-4D86-8CA0-735D34F19311}"/>
              </a:ext>
            </a:extLst>
          </p:cNvPr>
          <p:cNvSpPr txBox="1"/>
          <p:nvPr/>
        </p:nvSpPr>
        <p:spPr>
          <a:xfrm>
            <a:off x="0" y="1260737"/>
            <a:ext cx="10942860" cy="5582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r>
              <a:rPr lang="uk-UA" b="1" dirty="0"/>
              <a:t>Біржа</a:t>
            </a:r>
            <a:r>
              <a:rPr lang="uk-UA" dirty="0"/>
              <a:t> </a:t>
            </a:r>
            <a:r>
              <a:rPr lang="ru-RU" dirty="0"/>
              <a:t>(в </a:t>
            </a:r>
            <a:r>
              <a:rPr lang="ru-RU" dirty="0" err="1"/>
              <a:t>перекладі</a:t>
            </a:r>
            <a:r>
              <a:rPr lang="ru-RU" dirty="0"/>
              <a:t> «</a:t>
            </a:r>
            <a:r>
              <a:rPr lang="ru-RU" dirty="0" err="1"/>
              <a:t>шкіряний</a:t>
            </a:r>
            <a:r>
              <a:rPr lang="ru-RU" dirty="0"/>
              <a:t> </a:t>
            </a:r>
            <a:r>
              <a:rPr lang="ru-RU" dirty="0" err="1"/>
              <a:t>гаманець</a:t>
            </a:r>
            <a:r>
              <a:rPr lang="ru-RU" dirty="0"/>
              <a:t>»)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діючий</a:t>
            </a: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. 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A4CA212-1499-41C6-9E71-EEA5912755BD}"/>
              </a:ext>
            </a:extLst>
          </p:cNvPr>
          <p:cNvCxnSpPr>
            <a:cxnSpLocks/>
          </p:cNvCxnSpPr>
          <p:nvPr/>
        </p:nvCxnSpPr>
        <p:spPr>
          <a:xfrm flipH="1">
            <a:off x="6102917" y="3252765"/>
            <a:ext cx="57153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>
            <a:extLst>
              <a:ext uri="{FF2B5EF4-FFF2-40B4-BE49-F238E27FC236}">
                <a16:creationId xmlns:a16="http://schemas.microsoft.com/office/drawing/2014/main" id="{5FAAAE73-5C29-4A4B-9353-FA1F18D52EF9}"/>
              </a:ext>
            </a:extLst>
          </p:cNvPr>
          <p:cNvSpPr txBox="1"/>
          <p:nvPr/>
        </p:nvSpPr>
        <p:spPr>
          <a:xfrm>
            <a:off x="6701005" y="2942578"/>
            <a:ext cx="1813560" cy="620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Агент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12774C9-FA56-47F3-B2D0-8981D3DE8BB9}"/>
              </a:ext>
            </a:extLst>
          </p:cNvPr>
          <p:cNvSpPr/>
          <p:nvPr/>
        </p:nvSpPr>
        <p:spPr>
          <a:xfrm>
            <a:off x="11016906" y="1262793"/>
            <a:ext cx="1189010" cy="55540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>
            <a:norm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Біржа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B50597D-70A6-4372-B811-3A50F150E3EB}"/>
              </a:ext>
            </a:extLst>
          </p:cNvPr>
          <p:cNvCxnSpPr/>
          <p:nvPr/>
        </p:nvCxnSpPr>
        <p:spPr>
          <a:xfrm>
            <a:off x="4548016" y="3252765"/>
            <a:ext cx="57153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7A67F5B-FEC9-4F0A-873B-CD5EBCCD9E2E}"/>
              </a:ext>
            </a:extLst>
          </p:cNvPr>
          <p:cNvCxnSpPr>
            <a:cxnSpLocks/>
          </p:cNvCxnSpPr>
          <p:nvPr/>
        </p:nvCxnSpPr>
        <p:spPr>
          <a:xfrm flipH="1">
            <a:off x="8485962" y="3252765"/>
            <a:ext cx="57153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>
            <a:extLst>
              <a:ext uri="{FF2B5EF4-FFF2-40B4-BE49-F238E27FC236}">
                <a16:creationId xmlns:a16="http://schemas.microsoft.com/office/drawing/2014/main" id="{2A3A4137-079B-40B8-8E29-9640D0954E6C}"/>
              </a:ext>
            </a:extLst>
          </p:cNvPr>
          <p:cNvSpPr txBox="1"/>
          <p:nvPr/>
        </p:nvSpPr>
        <p:spPr>
          <a:xfrm>
            <a:off x="2704534" y="2942578"/>
            <a:ext cx="1813560" cy="620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Агент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67504EEA-2EFB-491D-AA1B-50E863F161A5}"/>
              </a:ext>
            </a:extLst>
          </p:cNvPr>
          <p:cNvSpPr txBox="1"/>
          <p:nvPr/>
        </p:nvSpPr>
        <p:spPr>
          <a:xfrm>
            <a:off x="9028894" y="2942578"/>
            <a:ext cx="1813560" cy="620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5200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uk-UA" dirty="0">
                <a:solidFill>
                  <a:schemeClr val="tx1"/>
                </a:solidFill>
                <a:effectLst/>
              </a:rPr>
              <a:t>Покупець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591019B-AB18-4C06-B90C-4E7DD7B5D0EE}"/>
              </a:ext>
            </a:extLst>
          </p:cNvPr>
          <p:cNvCxnSpPr/>
          <p:nvPr/>
        </p:nvCxnSpPr>
        <p:spPr>
          <a:xfrm>
            <a:off x="2132999" y="3252765"/>
            <a:ext cx="57153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B5896C-E9E5-4D11-A917-8A9DEC81AFDC}"/>
              </a:ext>
            </a:extLst>
          </p:cNvPr>
          <p:cNvSpPr txBox="1"/>
          <p:nvPr/>
        </p:nvSpPr>
        <p:spPr>
          <a:xfrm>
            <a:off x="4602195" y="3706304"/>
            <a:ext cx="207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Клірингова палата біржі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5EE1289-3825-4520-BE93-C429102CF575}"/>
              </a:ext>
            </a:extLst>
          </p:cNvPr>
          <p:cNvCxnSpPr>
            <a:cxnSpLocks/>
          </p:cNvCxnSpPr>
          <p:nvPr/>
        </p:nvCxnSpPr>
        <p:spPr>
          <a:xfrm>
            <a:off x="-7500" y="5634334"/>
            <a:ext cx="1218397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id="{BD60B508-973B-411E-906A-DC9932DED53B}"/>
              </a:ext>
            </a:extLst>
          </p:cNvPr>
          <p:cNvSpPr txBox="1"/>
          <p:nvPr/>
        </p:nvSpPr>
        <p:spPr>
          <a:xfrm>
            <a:off x="348042" y="2942578"/>
            <a:ext cx="1813560" cy="620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Продавець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FCFCA-600B-4D81-A2B6-5C3D82AC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95" y="2408681"/>
            <a:ext cx="2182910" cy="14538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46EAD1-E172-402D-A661-5D810A7D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254" y="196335"/>
            <a:ext cx="124772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8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Крадущаяся экономика, затаившиеся инвестиции">
            <a:extLst>
              <a:ext uri="{FF2B5EF4-FFF2-40B4-BE49-F238E27FC236}">
                <a16:creationId xmlns:a16="http://schemas.microsoft.com/office/drawing/2014/main" id="{CFF6C9C4-266C-41E8-9CAF-0F0688ADF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0953"/>
          <a:stretch/>
        </p:blipFill>
        <p:spPr bwMode="auto">
          <a:xfrm>
            <a:off x="0" y="-45719"/>
            <a:ext cx="12163142" cy="6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39472" y="-45720"/>
            <a:ext cx="8604979" cy="6934197"/>
          </a:xfrm>
          <a:prstGeom prst="rect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1005840"/>
            <a:ext cx="939011" cy="5852160"/>
          </a:xfrm>
          <a:prstGeom prst="rect">
            <a:avLst/>
          </a:prstGeom>
          <a:solidFill>
            <a:schemeClr val="accent3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92D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20" y="30480"/>
            <a:ext cx="944880" cy="944880"/>
          </a:xfrm>
          <a:prstGeom prst="rect">
            <a:avLst/>
          </a:prstGeom>
          <a:solidFill>
            <a:srgbClr val="FF66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Тема_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72630" y="30480"/>
            <a:ext cx="0" cy="679704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10704" y="60959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7536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596312" y="60959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1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 consejos para digitalizar correctamente tus documentos">
            <a:extLst>
              <a:ext uri="{FF2B5EF4-FFF2-40B4-BE49-F238E27FC236}">
                <a16:creationId xmlns:a16="http://schemas.microsoft.com/office/drawing/2014/main" id="{024CF124-C782-471B-B998-E0E5EBC4F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5"/>
          <a:stretch/>
        </p:blipFill>
        <p:spPr bwMode="auto">
          <a:xfrm>
            <a:off x="14934" y="1242899"/>
            <a:ext cx="12190982" cy="56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14934" y="1253889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4945" y="1262796"/>
            <a:ext cx="1203216" cy="5626088"/>
          </a:xfrm>
          <a:prstGeom prst="rect">
            <a:avLst/>
          </a:prstGeom>
          <a:solidFill>
            <a:srgbClr val="92D050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Форварди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1A3DD9-E23B-4BE9-9E47-BA6CF39C43D3}"/>
              </a:ext>
            </a:extLst>
          </p:cNvPr>
          <p:cNvSpPr txBox="1"/>
          <p:nvPr/>
        </p:nvSpPr>
        <p:spPr>
          <a:xfrm>
            <a:off x="508286" y="2285163"/>
            <a:ext cx="10015268" cy="3868291"/>
          </a:xfrm>
          <a:prstGeom prst="rect">
            <a:avLst/>
          </a:prstGeom>
          <a:solidFill>
            <a:srgbClr val="00FF99">
              <a:alpha val="59000"/>
            </a:srgbClr>
          </a:solidFill>
        </p:spPr>
        <p:txBody>
          <a:bodyPr wrap="square" lIns="360000" tIns="360000" rIns="360000" bIns="1764000">
            <a:spAutoFit/>
          </a:bodyPr>
          <a:lstStyle/>
          <a:p>
            <a:pPr indent="4572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Форварди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(«вперед»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forward»)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базового активу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34B736-7F06-4BD1-AEB1-19929EDB4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8" y="4521364"/>
            <a:ext cx="1632092" cy="16320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27052E-16E3-4118-BCFD-017543B9A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5" y="4521363"/>
            <a:ext cx="1632092" cy="1632092"/>
          </a:xfrm>
          <a:prstGeom prst="rect">
            <a:avLst/>
          </a:prstGeom>
        </p:spPr>
      </p:pic>
      <p:pic>
        <p:nvPicPr>
          <p:cNvPr id="2052" name="Picture 4" descr="Две стрелки, указывающие вправо и влево – Бесплатные иконки: стрелы">
            <a:extLst>
              <a:ext uri="{FF2B5EF4-FFF2-40B4-BE49-F238E27FC236}">
                <a16:creationId xmlns:a16="http://schemas.microsoft.com/office/drawing/2014/main" id="{D0D47247-2A75-4316-96B8-7FEB7E44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58" y="4906119"/>
            <a:ext cx="1247335" cy="12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FA5035-F206-4670-8927-29882A3FFC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4521362"/>
            <a:ext cx="1997486" cy="16320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3C28F1-71CB-49C6-B84D-B5CEF323E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75" y="4311456"/>
            <a:ext cx="1841998" cy="18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7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FE2C3897-626C-4D86-8CA0-735D34F19311}"/>
              </a:ext>
            </a:extLst>
          </p:cNvPr>
          <p:cNvSpPr txBox="1"/>
          <p:nvPr/>
        </p:nvSpPr>
        <p:spPr>
          <a:xfrm>
            <a:off x="1204537" y="1299268"/>
            <a:ext cx="10942860" cy="5582169"/>
          </a:xfrm>
          <a:prstGeom prst="rect">
            <a:avLst/>
          </a:prstGeom>
          <a:solidFill>
            <a:srgbClr val="89E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80" y="1"/>
            <a:ext cx="12177877" cy="1234654"/>
          </a:xfrm>
          <a:prstGeom prst="rect">
            <a:avLst/>
          </a:prstGeom>
          <a:solidFill>
            <a:srgbClr val="89E9FF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-2380" y="1281700"/>
            <a:ext cx="1203216" cy="562608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3083" y="37144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2207" y="37144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72803" y="-1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D6BDF7E-D7CC-418D-ACF1-E06D8AEBFFD9}"/>
              </a:ext>
            </a:extLst>
          </p:cNvPr>
          <p:cNvGrpSpPr/>
          <p:nvPr/>
        </p:nvGrpSpPr>
        <p:grpSpPr>
          <a:xfrm>
            <a:off x="1447562" y="4570024"/>
            <a:ext cx="10494412" cy="2128620"/>
            <a:chOff x="268908" y="3468643"/>
            <a:chExt cx="10494412" cy="212862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E759995-DB7F-45B6-8F11-C9413ED5DB24}"/>
                </a:ext>
              </a:extLst>
            </p:cNvPr>
            <p:cNvGrpSpPr/>
            <p:nvPr/>
          </p:nvGrpSpPr>
          <p:grpSpPr>
            <a:xfrm>
              <a:off x="268908" y="3468643"/>
              <a:ext cx="10494412" cy="2128620"/>
              <a:chOff x="348042" y="2408681"/>
              <a:chExt cx="10494412" cy="2128620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524FCFCA-600B-4D81-A2B6-5C3D82ACB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095" y="2408681"/>
                <a:ext cx="2182910" cy="1453844"/>
              </a:xfrm>
              <a:prstGeom prst="rect">
                <a:avLst/>
              </a:prstGeom>
            </p:spPr>
          </p:pic>
          <p:sp>
            <p:nvSpPr>
              <p:cNvPr id="35" name="TextBox 1">
                <a:extLst>
                  <a:ext uri="{FF2B5EF4-FFF2-40B4-BE49-F238E27FC236}">
                    <a16:creationId xmlns:a16="http://schemas.microsoft.com/office/drawing/2014/main" id="{5FAAAE73-5C29-4A4B-9353-FA1F18D52EF9}"/>
                  </a:ext>
                </a:extLst>
              </p:cNvPr>
              <p:cNvSpPr txBox="1"/>
              <p:nvPr/>
            </p:nvSpPr>
            <p:spPr>
              <a:xfrm>
                <a:off x="6701005" y="2942578"/>
                <a:ext cx="1813560" cy="62037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0" rIns="0" rtlCol="0" anchor="ctr"/>
              <a:lstStyle>
                <a:defPPr>
                  <a:defRPr lang="ru-RU"/>
                </a:defPPr>
                <a:lvl1pPr indent="0">
                  <a:lnSpc>
                    <a:spcPct val="107000"/>
                  </a:lnSpc>
                  <a:spcAft>
                    <a:spcPts val="800"/>
                  </a:spcAft>
                  <a:defRPr sz="24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algn="ctr"/>
                <a:r>
                  <a:rPr lang="uk-UA" dirty="0">
                    <a:solidFill>
                      <a:schemeClr val="tx1"/>
                    </a:solidFill>
                    <a:effectLst/>
                  </a:rPr>
                  <a:t>Брокер</a:t>
                </a:r>
                <a:endParaRPr lang="ru-RU" dirty="0"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47A67F5B-FEC9-4F0A-873B-CD5EBCCD9E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85962" y="3252765"/>
                <a:ext cx="571535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">
                <a:extLst>
                  <a:ext uri="{FF2B5EF4-FFF2-40B4-BE49-F238E27FC236}">
                    <a16:creationId xmlns:a16="http://schemas.microsoft.com/office/drawing/2014/main" id="{2A3A4137-079B-40B8-8E29-9640D0954E6C}"/>
                  </a:ext>
                </a:extLst>
              </p:cNvPr>
              <p:cNvSpPr txBox="1"/>
              <p:nvPr/>
            </p:nvSpPr>
            <p:spPr>
              <a:xfrm>
                <a:off x="2704534" y="2942578"/>
                <a:ext cx="1813560" cy="62037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0" rIns="0" rtlCol="0" anchor="ctr"/>
              <a:lstStyle>
                <a:defPPr>
                  <a:defRPr lang="ru-RU"/>
                </a:defPPr>
                <a:lvl1pPr indent="0">
                  <a:lnSpc>
                    <a:spcPct val="107000"/>
                  </a:lnSpc>
                  <a:spcAft>
                    <a:spcPts val="800"/>
                  </a:spcAft>
                  <a:defRPr sz="24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algn="ctr"/>
                <a:r>
                  <a:rPr lang="uk-UA" dirty="0">
                    <a:solidFill>
                      <a:schemeClr val="tx1"/>
                    </a:solidFill>
                    <a:effectLst/>
                  </a:rPr>
                  <a:t>Брокер</a:t>
                </a:r>
                <a:endParaRPr lang="ru-RU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67504EEA-2EFB-491D-AA1B-50E863F161A5}"/>
                  </a:ext>
                </a:extLst>
              </p:cNvPr>
              <p:cNvSpPr txBox="1"/>
              <p:nvPr/>
            </p:nvSpPr>
            <p:spPr>
              <a:xfrm>
                <a:off x="9028894" y="2942578"/>
                <a:ext cx="1813560" cy="62037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252000" rIns="0" rtlCol="0" anchor="ctr"/>
              <a:lstStyle>
                <a:defPPr>
                  <a:defRPr lang="ru-RU"/>
                </a:defPPr>
                <a:lvl1pPr indent="0">
                  <a:lnSpc>
                    <a:spcPct val="107000"/>
                  </a:lnSpc>
                  <a:spcAft>
                    <a:spcPts val="800"/>
                  </a:spcAft>
                  <a:defRPr sz="24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uk-UA" dirty="0">
                    <a:solidFill>
                      <a:schemeClr val="tx1"/>
                    </a:solidFill>
                    <a:effectLst/>
                  </a:rPr>
                  <a:t>Покупець</a:t>
                </a:r>
                <a:endParaRPr lang="ru-RU" dirty="0"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9591019B-AB18-4C06-B90C-4E7DD7B5D0EE}"/>
                  </a:ext>
                </a:extLst>
              </p:cNvPr>
              <p:cNvCxnSpPr/>
              <p:nvPr/>
            </p:nvCxnSpPr>
            <p:spPr>
              <a:xfrm>
                <a:off x="2132999" y="3252765"/>
                <a:ext cx="571535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B5896C-E9E5-4D11-A917-8A9DEC81AFDC}"/>
                  </a:ext>
                </a:extLst>
              </p:cNvPr>
              <p:cNvSpPr txBox="1"/>
              <p:nvPr/>
            </p:nvSpPr>
            <p:spPr>
              <a:xfrm>
                <a:off x="3426760" y="3706304"/>
                <a:ext cx="47396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Клірингова палата біржі – гарант ф’ючерсної угоди</a:t>
                </a:r>
                <a:endPara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">
                <a:extLst>
                  <a:ext uri="{FF2B5EF4-FFF2-40B4-BE49-F238E27FC236}">
                    <a16:creationId xmlns:a16="http://schemas.microsoft.com/office/drawing/2014/main" id="{BD60B508-973B-411E-906A-DC9932DED53B}"/>
                  </a:ext>
                </a:extLst>
              </p:cNvPr>
              <p:cNvSpPr txBox="1"/>
              <p:nvPr/>
            </p:nvSpPr>
            <p:spPr>
              <a:xfrm>
                <a:off x="348042" y="2942578"/>
                <a:ext cx="1813560" cy="62037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216000" rIns="0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Продавець</a:t>
                </a:r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0A4CA212-1499-41C6-9E71-EEA591275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783" y="4312727"/>
              <a:ext cx="57153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1B50597D-70A6-4372-B811-3A50F150E3EB}"/>
                </a:ext>
              </a:extLst>
            </p:cNvPr>
            <p:cNvCxnSpPr/>
            <p:nvPr/>
          </p:nvCxnSpPr>
          <p:spPr>
            <a:xfrm>
              <a:off x="4438960" y="4301787"/>
              <a:ext cx="57153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46EAD1-E172-402D-A661-5D810A7D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" y="196335"/>
            <a:ext cx="1247721" cy="830997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33C8E2E-E187-4229-8AFD-E41CED89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9" y="56426"/>
            <a:ext cx="10905258" cy="11273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ючерси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06ABB-7788-42B4-B533-CF59DDC479E0}"/>
              </a:ext>
            </a:extLst>
          </p:cNvPr>
          <p:cNvSpPr txBox="1"/>
          <p:nvPr/>
        </p:nvSpPr>
        <p:spPr>
          <a:xfrm>
            <a:off x="1447562" y="2305523"/>
            <a:ext cx="10494412" cy="1938992"/>
          </a:xfrm>
          <a:prstGeom prst="rect">
            <a:avLst/>
          </a:prstGeom>
          <a:solidFill>
            <a:srgbClr val="56CE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Ф’ючерс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(«майбутнє» від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future») –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угода між продавцем та покупцем про майбутню купівлю-продаж певної кількості активів за ціною, яка зафіксована в момент укладання угоди. Такі активи застосовуються тільки на біржах, другою стороною контракту завжди є клірингова палата біржі, що виконує роль гаранта усіх контрактів 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85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 consejos para digitalizar correctamente tus documentos">
            <a:extLst>
              <a:ext uri="{FF2B5EF4-FFF2-40B4-BE49-F238E27FC236}">
                <a16:creationId xmlns:a16="http://schemas.microsoft.com/office/drawing/2014/main" id="{024CF124-C782-471B-B998-E0E5EBC4F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5"/>
          <a:stretch/>
        </p:blipFill>
        <p:spPr bwMode="auto">
          <a:xfrm>
            <a:off x="14934" y="1242899"/>
            <a:ext cx="12190982" cy="56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14934" y="1253889"/>
            <a:ext cx="12177066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7" y="12645"/>
            <a:ext cx="10988412" cy="121102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чому полягає різниця між ф’ючерсами і форвардами?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1186595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1A3DD9-E23B-4BE9-9E47-BA6CF39C43D3}"/>
              </a:ext>
            </a:extLst>
          </p:cNvPr>
          <p:cNvSpPr txBox="1"/>
          <p:nvPr/>
        </p:nvSpPr>
        <p:spPr>
          <a:xfrm>
            <a:off x="230127" y="1547940"/>
            <a:ext cx="11634940" cy="5035903"/>
          </a:xfrm>
          <a:prstGeom prst="rect">
            <a:avLst/>
          </a:prstGeom>
          <a:solidFill>
            <a:srgbClr val="00FF99">
              <a:alpha val="67000"/>
            </a:srgbClr>
          </a:solidFill>
        </p:spPr>
        <p:txBody>
          <a:bodyPr wrap="square" lIns="360000" tIns="360000" rIns="360000" bIns="360000">
            <a:spAutoFit/>
          </a:bodyPr>
          <a:lstStyle/>
          <a:p>
            <a:pPr indent="457200"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45E74-6380-4EBC-AD32-112225A5C3C1}"/>
              </a:ext>
            </a:extLst>
          </p:cNvPr>
          <p:cNvSpPr txBox="1"/>
          <p:nvPr/>
        </p:nvSpPr>
        <p:spPr>
          <a:xfrm>
            <a:off x="11031939" y="-157673"/>
            <a:ext cx="1173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AFCCB5-CA5F-4C13-9BF8-A0C76479D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95257"/>
              </p:ext>
            </p:extLst>
          </p:nvPr>
        </p:nvGraphicFramePr>
        <p:xfrm>
          <a:off x="1079791" y="1736945"/>
          <a:ext cx="10061268" cy="4607776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353756">
                  <a:extLst>
                    <a:ext uri="{9D8B030D-6E8A-4147-A177-3AD203B41FA5}">
                      <a16:colId xmlns:a16="http://schemas.microsoft.com/office/drawing/2014/main" val="253249988"/>
                    </a:ext>
                  </a:extLst>
                </a:gridCol>
                <a:gridCol w="3353756">
                  <a:extLst>
                    <a:ext uri="{9D8B030D-6E8A-4147-A177-3AD203B41FA5}">
                      <a16:colId xmlns:a16="http://schemas.microsoft.com/office/drawing/2014/main" val="811984871"/>
                    </a:ext>
                  </a:extLst>
                </a:gridCol>
                <a:gridCol w="3353756">
                  <a:extLst>
                    <a:ext uri="{9D8B030D-6E8A-4147-A177-3AD203B41FA5}">
                      <a16:colId xmlns:a16="http://schemas.microsoft.com/office/drawing/2014/main" val="371107268"/>
                    </a:ext>
                  </a:extLst>
                </a:gridCol>
              </a:tblGrid>
              <a:tr h="319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Форвард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Ф’ючерс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41546"/>
                  </a:ext>
                </a:extLst>
              </a:tr>
              <a:tr h="1349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Сторони договору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конкретних господарських контракти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Розрахункова палата – загальний покупець і продавець, контрагенти в контракті безособові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14087"/>
                  </a:ext>
                </a:extLst>
              </a:tr>
              <a:tr h="319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Емітент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Розрахункова палата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357125"/>
                  </a:ext>
                </a:extLst>
              </a:tr>
              <a:tr h="662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базового активу за контрактом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Змінна в залежності від потреб покупця або продавця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Встановлюється біржою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371818"/>
                  </a:ext>
                </a:extLst>
              </a:tr>
              <a:tr h="662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поставки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Обумовлюється сторонами контракту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Встановлюється біржою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29664"/>
                  </a:ext>
                </a:extLst>
              </a:tr>
              <a:tr h="662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Гарантія виконання вимог контракту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Ризикована угода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Біржа – гарант виконання вимог контракту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1352"/>
                  </a:ext>
                </a:extLst>
              </a:tr>
              <a:tr h="61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Публікація інформації по угодам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обов’язкова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Обов’язкова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25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6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FE2C3897-626C-4D86-8CA0-735D34F19311}"/>
              </a:ext>
            </a:extLst>
          </p:cNvPr>
          <p:cNvSpPr txBox="1"/>
          <p:nvPr/>
        </p:nvSpPr>
        <p:spPr>
          <a:xfrm>
            <a:off x="1237224" y="1223666"/>
            <a:ext cx="10942860" cy="5616981"/>
          </a:xfrm>
          <a:prstGeom prst="rect">
            <a:avLst/>
          </a:prstGeom>
          <a:solidFill>
            <a:srgbClr val="89E9FF">
              <a:alpha val="1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80" y="1"/>
            <a:ext cx="12177877" cy="1234654"/>
          </a:xfrm>
          <a:prstGeom prst="rect">
            <a:avLst/>
          </a:prstGeom>
          <a:solidFill>
            <a:srgbClr val="89E9FF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-2380" y="1281700"/>
            <a:ext cx="1203216" cy="562608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3083" y="37144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2207" y="37144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72803" y="-1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33C8E2E-E187-4229-8AFD-E41CED89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9" y="56426"/>
            <a:ext cx="10905258" cy="1127344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Опціон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06ABB-7788-42B4-B533-CF59DDC479E0}"/>
              </a:ext>
            </a:extLst>
          </p:cNvPr>
          <p:cNvSpPr txBox="1"/>
          <p:nvPr/>
        </p:nvSpPr>
        <p:spPr>
          <a:xfrm>
            <a:off x="1412894" y="1606137"/>
            <a:ext cx="10494412" cy="2573691"/>
          </a:xfrm>
          <a:prstGeom prst="rect">
            <a:avLst/>
          </a:prstGeom>
          <a:solidFill>
            <a:srgbClr val="56CEB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360000" bIns="360000" rtlCol="0">
            <a:spAutoFit/>
          </a:bodyPr>
          <a:lstStyle/>
          <a:p>
            <a:pPr indent="457200" algn="just"/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Опціон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(«вибір» від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option») </a:t>
            </a: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за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опціону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 за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опціону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/продажу 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996310-C383-428F-B0A7-46437064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4" y="4179828"/>
            <a:ext cx="2727960" cy="27279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96CDEA-EBBE-4475-987A-8F326C06D6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" y="106366"/>
            <a:ext cx="1127345" cy="1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 consejos para digitalizar correctamente tus documentos">
            <a:extLst>
              <a:ext uri="{FF2B5EF4-FFF2-40B4-BE49-F238E27FC236}">
                <a16:creationId xmlns:a16="http://schemas.microsoft.com/office/drawing/2014/main" id="{024CF124-C782-471B-B998-E0E5EBC4F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0"/>
          <a:stretch/>
        </p:blipFill>
        <p:spPr bwMode="auto">
          <a:xfrm>
            <a:off x="14934" y="1242899"/>
            <a:ext cx="12190982" cy="55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14934" y="1253889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4945" y="1262796"/>
            <a:ext cx="1203216" cy="5626088"/>
          </a:xfrm>
          <a:prstGeom prst="rect">
            <a:avLst/>
          </a:prstGeom>
          <a:solidFill>
            <a:srgbClr val="92D050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2616EA1-ED87-4337-AF14-96C87A800565}"/>
              </a:ext>
            </a:extLst>
          </p:cNvPr>
          <p:cNvSpPr/>
          <p:nvPr/>
        </p:nvSpPr>
        <p:spPr>
          <a:xfrm>
            <a:off x="10987461" y="1205420"/>
            <a:ext cx="1189010" cy="56525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Верх греческой колонны Иконка">
            <a:extLst>
              <a:ext uri="{FF2B5EF4-FFF2-40B4-BE49-F238E27FC236}">
                <a16:creationId xmlns:a16="http://schemas.microsoft.com/office/drawing/2014/main" id="{22F87F6E-3D10-4B33-9C08-FA7A3EAD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588" y="184526"/>
            <a:ext cx="963930" cy="9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9E37ED-5236-4CF8-A9B7-43ECEA5F92A1}"/>
              </a:ext>
            </a:extLst>
          </p:cNvPr>
          <p:cNvSpPr txBox="1"/>
          <p:nvPr/>
        </p:nvSpPr>
        <p:spPr>
          <a:xfrm>
            <a:off x="714567" y="3040800"/>
            <a:ext cx="9938193" cy="2019693"/>
          </a:xfrm>
          <a:prstGeom prst="rect">
            <a:avLst/>
          </a:prstGeom>
          <a:solidFill>
            <a:schemeClr val="bg2">
              <a:lumMod val="10000"/>
              <a:alpha val="82000"/>
            </a:schemeClr>
          </a:solidFill>
        </p:spPr>
        <p:txBody>
          <a:bodyPr wrap="square" tIns="360000" bIns="360000">
            <a:spAutoFit/>
          </a:bodyPr>
          <a:lstStyle/>
          <a:p>
            <a:pPr indent="457200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Банк –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 фінансово-кредитна установа, що обслуговує рух грошей і капіталів. В Україні банківська система є дворівневою і об’єднує сукупність комерційних банків і Центральний банк 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60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B050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29967" y="1242783"/>
            <a:ext cx="10972732" cy="560257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bIns="0" rtlCol="0" anchor="t"/>
          <a:lstStyle/>
          <a:p>
            <a:pPr indent="457200"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акумулюють (приймають та зберігають) фінансові засоби фізичних та юридичних осіб та надають їх у позику клієнтам під проценти. </a:t>
            </a:r>
          </a:p>
          <a:p>
            <a:pPr indent="457200"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 банку: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кредитні, розрахункові, грошові операції та обслуговування клієнтів.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– це фінансово-кредитні установи</a:t>
            </a:r>
            <a:endParaRPr lang="ru-RU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AEE625-55C7-43B3-8A02-3CC92A6D2E80}"/>
              </a:ext>
            </a:extLst>
          </p:cNvPr>
          <p:cNvCxnSpPr>
            <a:cxnSpLocks/>
          </p:cNvCxnSpPr>
          <p:nvPr/>
        </p:nvCxnSpPr>
        <p:spPr>
          <a:xfrm>
            <a:off x="29678" y="3020101"/>
            <a:ext cx="110027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2F489-49AD-4C3E-8183-858B94AF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" y="4081739"/>
            <a:ext cx="2159327" cy="2159327"/>
          </a:xfrm>
          <a:prstGeom prst="rect">
            <a:avLst/>
          </a:prstGeom>
        </p:spPr>
      </p:pic>
      <p:pic>
        <p:nvPicPr>
          <p:cNvPr id="24" name="Picture 2" descr="Верх греческой колонны Иконка">
            <a:extLst>
              <a:ext uri="{FF2B5EF4-FFF2-40B4-BE49-F238E27FC236}">
                <a16:creationId xmlns:a16="http://schemas.microsoft.com/office/drawing/2014/main" id="{5376E8C8-FB12-41AD-8926-2B4BDDC0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588" y="184526"/>
            <a:ext cx="963930" cy="9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5C7A89A-98FF-45BA-9DE1-0614702E31DA}"/>
              </a:ext>
            </a:extLst>
          </p:cNvPr>
          <p:cNvCxnSpPr>
            <a:cxnSpLocks/>
          </p:cNvCxnSpPr>
          <p:nvPr/>
        </p:nvCxnSpPr>
        <p:spPr>
          <a:xfrm flipV="1">
            <a:off x="2002566" y="3919877"/>
            <a:ext cx="920736" cy="13064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E4CD6B0-0BD0-484C-9689-56320C7F3354}"/>
              </a:ext>
            </a:extLst>
          </p:cNvPr>
          <p:cNvCxnSpPr>
            <a:cxnSpLocks/>
          </p:cNvCxnSpPr>
          <p:nvPr/>
        </p:nvCxnSpPr>
        <p:spPr>
          <a:xfrm flipH="1" flipV="1">
            <a:off x="2002566" y="5245481"/>
            <a:ext cx="919672" cy="10505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9721D1A0-754B-4576-8A05-9750F19BC8D6}"/>
              </a:ext>
            </a:extLst>
          </p:cNvPr>
          <p:cNvSpPr txBox="1">
            <a:spLocks/>
          </p:cNvSpPr>
          <p:nvPr/>
        </p:nvSpPr>
        <p:spPr>
          <a:xfrm>
            <a:off x="2736863" y="3691087"/>
            <a:ext cx="7898295" cy="1193509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45720" rIns="360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суму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383C00AC-0013-4BCE-A611-16566E675E1E}"/>
              </a:ext>
            </a:extLst>
          </p:cNvPr>
          <p:cNvSpPr txBox="1">
            <a:spLocks/>
          </p:cNvSpPr>
          <p:nvPr/>
        </p:nvSpPr>
        <p:spPr>
          <a:xfrm>
            <a:off x="2736863" y="5311976"/>
            <a:ext cx="7946636" cy="1193510"/>
          </a:xfrm>
          <a:prstGeom prst="rect">
            <a:avLst/>
          </a:prstGeom>
          <a:solidFill>
            <a:srgbClr val="00CC99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216000" rIns="32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8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FE2C3897-626C-4D86-8CA0-735D34F19311}"/>
              </a:ext>
            </a:extLst>
          </p:cNvPr>
          <p:cNvSpPr txBox="1"/>
          <p:nvPr/>
        </p:nvSpPr>
        <p:spPr>
          <a:xfrm>
            <a:off x="1237224" y="1223666"/>
            <a:ext cx="10942860" cy="5616981"/>
          </a:xfrm>
          <a:prstGeom prst="rect">
            <a:avLst/>
          </a:prstGeom>
          <a:solidFill>
            <a:srgbClr val="89E9FF">
              <a:alpha val="1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216000" rIns="0" rtlCol="0" anchor="ctr"/>
          <a:lstStyle>
            <a:defPPr>
              <a:defRPr lang="ru-RU"/>
            </a:defPPr>
            <a:lvl1pPr indent="0">
              <a:lnSpc>
                <a:spcPct val="107000"/>
              </a:lnSpc>
              <a:spcAft>
                <a:spcPts val="800"/>
              </a:spcAft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  <a:p>
            <a:pPr indent="457200"/>
            <a:endParaRPr lang="uk-UA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80" y="1"/>
            <a:ext cx="12177877" cy="1234654"/>
          </a:xfrm>
          <a:prstGeom prst="rect">
            <a:avLst/>
          </a:prstGeom>
          <a:solidFill>
            <a:srgbClr val="89E9FF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-2380" y="1281700"/>
            <a:ext cx="1203216" cy="562608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3083" y="37144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2207" y="37144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72803" y="-1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33C8E2E-E187-4229-8AFD-E41CED89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9" y="56426"/>
            <a:ext cx="10905258" cy="1127344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 України – НБУ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06ABB-7788-42B4-B533-CF59DDC479E0}"/>
              </a:ext>
            </a:extLst>
          </p:cNvPr>
          <p:cNvSpPr txBox="1"/>
          <p:nvPr/>
        </p:nvSpPr>
        <p:spPr>
          <a:xfrm>
            <a:off x="1337307" y="2765731"/>
            <a:ext cx="10595613" cy="2658026"/>
          </a:xfrm>
          <a:prstGeom prst="rect">
            <a:avLst/>
          </a:prstGeom>
          <a:solidFill>
            <a:srgbClr val="56CEB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376000" tIns="36000" bIns="36000" rtlCol="0">
            <a:spAutoFit/>
          </a:bodyPr>
          <a:lstStyle/>
          <a:p>
            <a:pPr indent="457200" algn="just"/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 України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некомерційною установою, яка виконує особливі функції:</a:t>
            </a:r>
          </a:p>
          <a:p>
            <a:pPr indent="457200" algn="just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емісія грошей;</a:t>
            </a:r>
          </a:p>
          <a:p>
            <a:pPr indent="457200" algn="just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контроль за пропозицією грошей.</a:t>
            </a:r>
          </a:p>
          <a:p>
            <a:pPr indent="457200" algn="just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 України контролює та регулює діяльність комерційних банків за допомогою видавання інструкцій. </a:t>
            </a:r>
          </a:p>
        </p:txBody>
      </p:sp>
      <p:pic>
        <p:nvPicPr>
          <p:cNvPr id="13" name="Picture 2" descr="Верх греческой колонны Иконка">
            <a:extLst>
              <a:ext uri="{FF2B5EF4-FFF2-40B4-BE49-F238E27FC236}">
                <a16:creationId xmlns:a16="http://schemas.microsoft.com/office/drawing/2014/main" id="{53A42143-19D0-4FE6-A787-0D2E07CDE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" y="212104"/>
            <a:ext cx="963930" cy="9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chitecture greek temple icon Royalty Free Vector Image">
            <a:extLst>
              <a:ext uri="{FF2B5EF4-FFF2-40B4-BE49-F238E27FC236}">
                <a16:creationId xmlns:a16="http://schemas.microsoft.com/office/drawing/2014/main" id="{06C122CF-E2EF-4FA7-9DB0-0A93C51FD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1110" b="20001"/>
          <a:stretch/>
        </p:blipFill>
        <p:spPr bwMode="auto">
          <a:xfrm>
            <a:off x="1116574" y="3214784"/>
            <a:ext cx="2797535" cy="17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5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Крадущаяся экономика, затаившиеся инвестиции">
            <a:extLst>
              <a:ext uri="{FF2B5EF4-FFF2-40B4-BE49-F238E27FC236}">
                <a16:creationId xmlns:a16="http://schemas.microsoft.com/office/drawing/2014/main" id="{CFF6C9C4-266C-41E8-9CAF-0F0688ADF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0953"/>
          <a:stretch/>
        </p:blipFill>
        <p:spPr bwMode="auto">
          <a:xfrm>
            <a:off x="0" y="-45719"/>
            <a:ext cx="12163142" cy="6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39472" y="-45720"/>
            <a:ext cx="8604979" cy="6934197"/>
          </a:xfrm>
          <a:prstGeom prst="rect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1005840"/>
            <a:ext cx="939011" cy="5852160"/>
          </a:xfrm>
          <a:prstGeom prst="rect">
            <a:avLst/>
          </a:prstGeom>
          <a:solidFill>
            <a:schemeClr val="accent3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92D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20" y="30480"/>
            <a:ext cx="944880" cy="944880"/>
          </a:xfrm>
          <a:prstGeom prst="rect">
            <a:avLst/>
          </a:prstGeom>
          <a:solidFill>
            <a:srgbClr val="FF66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Тема_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72630" y="30480"/>
            <a:ext cx="0" cy="679704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10704" y="60959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7536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596312" y="60959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3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utterstock">
            <a:extLst>
              <a:ext uri="{FF2B5EF4-FFF2-40B4-BE49-F238E27FC236}">
                <a16:creationId xmlns:a16="http://schemas.microsoft.com/office/drawing/2014/main" id="{6F94C447-F681-46FA-BD92-5BB1A467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273403" cy="69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57101" y="-4881153"/>
            <a:ext cx="1139991" cy="1096912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95329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ринок?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  <a:ln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Ринок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механізм, який забезпечує купівлю і продаж товарів і послуг та ціноутворення. 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39319" y="1219604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1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80" y="1"/>
            <a:ext cx="12177877" cy="1234654"/>
          </a:xfrm>
          <a:prstGeom prst="rect">
            <a:avLst/>
          </a:prstGeom>
          <a:solidFill>
            <a:srgbClr val="89E9FF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-2380" y="1281700"/>
            <a:ext cx="1203216" cy="5626088"/>
          </a:xfrm>
          <a:prstGeom prst="rect">
            <a:avLst/>
          </a:prstGeom>
          <a:solidFill>
            <a:srgbClr val="C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3083" y="37144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2207" y="37144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72803" y="-1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33C8E2E-E187-4229-8AFD-E41CED89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9" y="56426"/>
            <a:ext cx="10937945" cy="11273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Попит. Крива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06ABB-7788-42B4-B533-CF59DDC479E0}"/>
              </a:ext>
            </a:extLst>
          </p:cNvPr>
          <p:cNvSpPr txBox="1"/>
          <p:nvPr/>
        </p:nvSpPr>
        <p:spPr>
          <a:xfrm>
            <a:off x="1412894" y="1606137"/>
            <a:ext cx="10494412" cy="1835027"/>
          </a:xfrm>
          <a:prstGeom prst="rect">
            <a:avLst/>
          </a:prstGeom>
          <a:solidFill>
            <a:srgbClr val="C1FFF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360000" bIns="360000" rtlCol="0">
            <a:spAutoFit/>
          </a:bodyPr>
          <a:lstStyle/>
          <a:p>
            <a:pPr indent="457200" algn="just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за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Попит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грошей.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130C6A2-60E4-44B5-B4ED-720D7A53345D}"/>
              </a:ext>
            </a:extLst>
          </p:cNvPr>
          <p:cNvGrpSpPr/>
          <p:nvPr/>
        </p:nvGrpSpPr>
        <p:grpSpPr>
          <a:xfrm>
            <a:off x="5655213" y="3770142"/>
            <a:ext cx="2464190" cy="2152356"/>
            <a:chOff x="5655213" y="3770142"/>
            <a:chExt cx="2464190" cy="2152356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CD2D401B-BE31-4BF1-BB96-6F42677CA41D}"/>
                </a:ext>
              </a:extLst>
            </p:cNvPr>
            <p:cNvCxnSpPr/>
            <p:nvPr/>
          </p:nvCxnSpPr>
          <p:spPr>
            <a:xfrm flipV="1">
              <a:off x="5655213" y="3770142"/>
              <a:ext cx="0" cy="2152356"/>
            </a:xfrm>
            <a:prstGeom prst="straightConnector1">
              <a:avLst/>
            </a:prstGeom>
            <a:ln w="5715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ACEC474F-803F-4C03-A1AB-9DB31DB5BA24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13" y="5922498"/>
              <a:ext cx="2464190" cy="0"/>
            </a:xfrm>
            <a:prstGeom prst="straightConnector1">
              <a:avLst/>
            </a:prstGeom>
            <a:ln w="5715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Дуга 14">
            <a:extLst>
              <a:ext uri="{FF2B5EF4-FFF2-40B4-BE49-F238E27FC236}">
                <a16:creationId xmlns:a16="http://schemas.microsoft.com/office/drawing/2014/main" id="{D925C12B-7EFF-4E07-8898-90941523715E}"/>
              </a:ext>
            </a:extLst>
          </p:cNvPr>
          <p:cNvSpPr/>
          <p:nvPr/>
        </p:nvSpPr>
        <p:spPr>
          <a:xfrm rot="10557896">
            <a:off x="5955295" y="1773037"/>
            <a:ext cx="3723275" cy="3858674"/>
          </a:xfrm>
          <a:prstGeom prst="arc">
            <a:avLst/>
          </a:prstGeom>
          <a:ln w="28575">
            <a:solidFill>
              <a:srgbClr val="56C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A8CDD-0EF0-40AD-AD8B-1398C890E07C}"/>
              </a:ext>
            </a:extLst>
          </p:cNvPr>
          <p:cNvSpPr txBox="1"/>
          <p:nvPr/>
        </p:nvSpPr>
        <p:spPr>
          <a:xfrm>
            <a:off x="5113485" y="3702374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168B1-6CEA-4AC8-866A-C23524EE2BA5}"/>
              </a:ext>
            </a:extLst>
          </p:cNvPr>
          <p:cNvSpPr txBox="1"/>
          <p:nvPr/>
        </p:nvSpPr>
        <p:spPr>
          <a:xfrm>
            <a:off x="7746610" y="5922498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A405C-46EA-4C62-940A-31F2F63B24F9}"/>
              </a:ext>
            </a:extLst>
          </p:cNvPr>
          <p:cNvSpPr txBox="1"/>
          <p:nvPr/>
        </p:nvSpPr>
        <p:spPr>
          <a:xfrm>
            <a:off x="6524714" y="4584710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DCB684-EC32-4115-B4AC-C17656CBF174}"/>
              </a:ext>
            </a:extLst>
          </p:cNvPr>
          <p:cNvSpPr txBox="1"/>
          <p:nvPr/>
        </p:nvSpPr>
        <p:spPr>
          <a:xfrm>
            <a:off x="5357840" y="5883261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06F8C2-546F-495B-83C8-327AB7FB3EF0}"/>
              </a:ext>
            </a:extLst>
          </p:cNvPr>
          <p:cNvSpPr txBox="1"/>
          <p:nvPr/>
        </p:nvSpPr>
        <p:spPr>
          <a:xfrm>
            <a:off x="8862645" y="4584710"/>
            <a:ext cx="30446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 товару;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503A3D-77C5-4DA3-AE94-900D5A1B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" y="106366"/>
            <a:ext cx="1127345" cy="1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ъект 2">
            <a:extLst>
              <a:ext uri="{FF2B5EF4-FFF2-40B4-BE49-F238E27FC236}">
                <a16:creationId xmlns:a16="http://schemas.microsoft.com/office/drawing/2014/main" id="{4A8111B7-2AA9-425A-A9E8-75B4E57988FF}"/>
              </a:ext>
            </a:extLst>
          </p:cNvPr>
          <p:cNvSpPr txBox="1">
            <a:spLocks/>
          </p:cNvSpPr>
          <p:nvPr/>
        </p:nvSpPr>
        <p:spPr>
          <a:xfrm>
            <a:off x="-53507" y="1233775"/>
            <a:ext cx="12222479" cy="5646198"/>
          </a:xfrm>
          <a:prstGeom prst="rect">
            <a:avLst/>
          </a:prstGeom>
          <a:solidFill>
            <a:srgbClr val="56CEB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00FFCC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06" y="-10990"/>
            <a:ext cx="11085736" cy="12346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впливу на попит: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298932" y="1585467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доходів споживача;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298932" y="2567352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ціни на інші товари-субститути;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314532" y="3557773"/>
            <a:ext cx="98294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мода, смак, вподобання;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283404" y="1579664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14243" y="3547664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275905" y="2539260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8EC2C47-3DD6-4469-B87B-A5B4DB8A5C1F}"/>
              </a:ext>
            </a:extLst>
          </p:cNvPr>
          <p:cNvSpPr txBox="1">
            <a:spLocks/>
          </p:cNvSpPr>
          <p:nvPr/>
        </p:nvSpPr>
        <p:spPr>
          <a:xfrm>
            <a:off x="298932" y="4526903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очікування споживача щодо зміни ціни товару;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DEC387-EDB7-437E-B696-DCF41CFADB1C}"/>
              </a:ext>
            </a:extLst>
          </p:cNvPr>
          <p:cNvSpPr/>
          <p:nvPr/>
        </p:nvSpPr>
        <p:spPr>
          <a:xfrm>
            <a:off x="298643" y="4529797"/>
            <a:ext cx="579847" cy="562272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0FF4782-5573-41FC-B381-7AFCA478BEC5}"/>
              </a:ext>
            </a:extLst>
          </p:cNvPr>
          <p:cNvSpPr txBox="1">
            <a:spLocks/>
          </p:cNvSpPr>
          <p:nvPr/>
        </p:nvSpPr>
        <p:spPr>
          <a:xfrm>
            <a:off x="298932" y="5554950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покупців товару.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8F5A836-E074-424C-91AC-CD0A218AA829}"/>
              </a:ext>
            </a:extLst>
          </p:cNvPr>
          <p:cNvSpPr/>
          <p:nvPr/>
        </p:nvSpPr>
        <p:spPr>
          <a:xfrm>
            <a:off x="298643" y="5554950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BDC363-B320-4080-A8F4-AA7101D1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55" y="-113267"/>
            <a:ext cx="1151506" cy="11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80" y="1"/>
            <a:ext cx="12177877" cy="1234654"/>
          </a:xfrm>
          <a:prstGeom prst="rect">
            <a:avLst/>
          </a:prstGeom>
          <a:solidFill>
            <a:srgbClr val="89E9FF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-2380" y="1281700"/>
            <a:ext cx="1203216" cy="5626088"/>
          </a:xfrm>
          <a:prstGeom prst="rect">
            <a:avLst/>
          </a:prstGeom>
          <a:solidFill>
            <a:srgbClr val="C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3083" y="37144"/>
            <a:ext cx="1189010" cy="11975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2207" y="37144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72803" y="-1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33C8E2E-E187-4229-8AFD-E41CED89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9" y="56426"/>
            <a:ext cx="10937945" cy="1127344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06ABB-7788-42B4-B533-CF59DDC479E0}"/>
              </a:ext>
            </a:extLst>
          </p:cNvPr>
          <p:cNvSpPr txBox="1"/>
          <p:nvPr/>
        </p:nvSpPr>
        <p:spPr>
          <a:xfrm>
            <a:off x="1412894" y="1606137"/>
            <a:ext cx="10494412" cy="1465695"/>
          </a:xfrm>
          <a:prstGeom prst="rect">
            <a:avLst/>
          </a:prstGeom>
          <a:solidFill>
            <a:srgbClr val="C1FFF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360000" bIns="360000" rtlCol="0">
            <a:spAutoFit/>
          </a:bodyPr>
          <a:lstStyle/>
          <a:p>
            <a:pPr indent="457200" algn="just"/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прямою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8708BF1-43BC-49B2-91B3-0B47AA437A3C}"/>
              </a:ext>
            </a:extLst>
          </p:cNvPr>
          <p:cNvGrpSpPr/>
          <p:nvPr/>
        </p:nvGrpSpPr>
        <p:grpSpPr>
          <a:xfrm>
            <a:off x="4215232" y="2797766"/>
            <a:ext cx="3904171" cy="3124732"/>
            <a:chOff x="4215232" y="2797766"/>
            <a:chExt cx="3904171" cy="312473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7130C6A2-60E4-44B5-B4ED-720D7A53345D}"/>
                </a:ext>
              </a:extLst>
            </p:cNvPr>
            <p:cNvGrpSpPr/>
            <p:nvPr/>
          </p:nvGrpSpPr>
          <p:grpSpPr>
            <a:xfrm>
              <a:off x="5655213" y="3770142"/>
              <a:ext cx="2464190" cy="2152356"/>
              <a:chOff x="5655213" y="3770142"/>
              <a:chExt cx="2464190" cy="2152356"/>
            </a:xfrm>
          </p:grpSpPr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CD2D401B-BE31-4BF1-BB96-6F42677CA41D}"/>
                  </a:ext>
                </a:extLst>
              </p:cNvPr>
              <p:cNvCxnSpPr/>
              <p:nvPr/>
            </p:nvCxnSpPr>
            <p:spPr>
              <a:xfrm flipV="1">
                <a:off x="5655213" y="3770142"/>
                <a:ext cx="0" cy="2152356"/>
              </a:xfrm>
              <a:prstGeom prst="straightConnector1">
                <a:avLst/>
              </a:prstGeom>
              <a:ln w="57150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ACEC474F-803F-4C03-A1AB-9DB31DB5B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213" y="5922498"/>
                <a:ext cx="2464190" cy="0"/>
              </a:xfrm>
              <a:prstGeom prst="straightConnector1">
                <a:avLst/>
              </a:prstGeom>
              <a:ln w="57150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D925C12B-7EFF-4E07-8898-90941523715E}"/>
                </a:ext>
              </a:extLst>
            </p:cNvPr>
            <p:cNvSpPr/>
            <p:nvPr/>
          </p:nvSpPr>
          <p:spPr>
            <a:xfrm rot="5028246">
              <a:off x="4268407" y="2744591"/>
              <a:ext cx="2924454" cy="3030803"/>
            </a:xfrm>
            <a:prstGeom prst="arc">
              <a:avLst/>
            </a:prstGeom>
            <a:ln w="28575">
              <a:solidFill>
                <a:srgbClr val="56CE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0A8CDD-0EF0-40AD-AD8B-1398C890E07C}"/>
              </a:ext>
            </a:extLst>
          </p:cNvPr>
          <p:cNvSpPr txBox="1"/>
          <p:nvPr/>
        </p:nvSpPr>
        <p:spPr>
          <a:xfrm>
            <a:off x="5113485" y="3702374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168B1-6CEA-4AC8-866A-C23524EE2BA5}"/>
              </a:ext>
            </a:extLst>
          </p:cNvPr>
          <p:cNvSpPr txBox="1"/>
          <p:nvPr/>
        </p:nvSpPr>
        <p:spPr>
          <a:xfrm>
            <a:off x="7746610" y="5922498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A405C-46EA-4C62-940A-31F2F63B24F9}"/>
              </a:ext>
            </a:extLst>
          </p:cNvPr>
          <p:cNvSpPr txBox="1"/>
          <p:nvPr/>
        </p:nvSpPr>
        <p:spPr>
          <a:xfrm>
            <a:off x="6473703" y="4728643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DCB684-EC32-4115-B4AC-C17656CBF174}"/>
              </a:ext>
            </a:extLst>
          </p:cNvPr>
          <p:cNvSpPr txBox="1"/>
          <p:nvPr/>
        </p:nvSpPr>
        <p:spPr>
          <a:xfrm>
            <a:off x="5357840" y="5883261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06F8C2-546F-495B-83C8-327AB7FB3EF0}"/>
              </a:ext>
            </a:extLst>
          </p:cNvPr>
          <p:cNvSpPr txBox="1"/>
          <p:nvPr/>
        </p:nvSpPr>
        <p:spPr>
          <a:xfrm>
            <a:off x="8862645" y="4584710"/>
            <a:ext cx="30446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 товару;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AE29AB-6E4A-46A5-A00A-E7CD4AE6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" y="106366"/>
            <a:ext cx="1127345" cy="1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B050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7585" y="1218448"/>
            <a:ext cx="10972732" cy="560257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bIns="0" rtlCol="0" anchor="t"/>
          <a:lstStyle/>
          <a:p>
            <a:pPr indent="457200" algn="just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B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рівновага. Дефіцит та профіцит товарів.</a:t>
            </a:r>
            <a:endParaRPr lang="ru-RU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9721D1A0-754B-4576-8A05-9750F19BC8D6}"/>
              </a:ext>
            </a:extLst>
          </p:cNvPr>
          <p:cNvSpPr txBox="1">
            <a:spLocks/>
          </p:cNvSpPr>
          <p:nvPr/>
        </p:nvSpPr>
        <p:spPr>
          <a:xfrm>
            <a:off x="336505" y="1712214"/>
            <a:ext cx="10241379" cy="1884426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1548000" tIns="45720" rIns="36000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Ринкова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обсяг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товар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 descr="The Scales Icon. Weigher Symbol. Flat. Vector Illustration Клипарты,  векторы, и Набор Иллюстраций Без Оплаты Отчислений. Image 39038917.">
            <a:extLst>
              <a:ext uri="{FF2B5EF4-FFF2-40B4-BE49-F238E27FC236}">
                <a16:creationId xmlns:a16="http://schemas.microsoft.com/office/drawing/2014/main" id="{B16CF787-5FC7-46D6-BC64-C78CECFA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5" y="1818239"/>
            <a:ext cx="1672376" cy="16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5EEE58-E323-4263-A9B1-DFAB560B3631}"/>
              </a:ext>
            </a:extLst>
          </p:cNvPr>
          <p:cNvGrpSpPr/>
          <p:nvPr/>
        </p:nvGrpSpPr>
        <p:grpSpPr>
          <a:xfrm>
            <a:off x="4636127" y="4066933"/>
            <a:ext cx="2933579" cy="2562346"/>
            <a:chOff x="5655213" y="3770142"/>
            <a:chExt cx="2464190" cy="2152356"/>
          </a:xfrm>
        </p:grpSpPr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B2A53ADF-A6BF-4F98-94EA-391998A6A9CE}"/>
                </a:ext>
              </a:extLst>
            </p:cNvPr>
            <p:cNvCxnSpPr/>
            <p:nvPr/>
          </p:nvCxnSpPr>
          <p:spPr>
            <a:xfrm flipV="1">
              <a:off x="5655213" y="3770142"/>
              <a:ext cx="0" cy="2152356"/>
            </a:xfrm>
            <a:prstGeom prst="straightConnector1">
              <a:avLst/>
            </a:prstGeom>
            <a:ln w="5715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642F975A-125D-4F62-9AE1-C88DAEF7CEEE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13" y="5922498"/>
              <a:ext cx="2464190" cy="0"/>
            </a:xfrm>
            <a:prstGeom prst="straightConnector1">
              <a:avLst/>
            </a:prstGeom>
            <a:ln w="5715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Дуга 5">
            <a:extLst>
              <a:ext uri="{FF2B5EF4-FFF2-40B4-BE49-F238E27FC236}">
                <a16:creationId xmlns:a16="http://schemas.microsoft.com/office/drawing/2014/main" id="{25345804-DAFB-4C39-835C-D0135C499DC3}"/>
              </a:ext>
            </a:extLst>
          </p:cNvPr>
          <p:cNvSpPr/>
          <p:nvPr/>
        </p:nvSpPr>
        <p:spPr>
          <a:xfrm rot="10800000">
            <a:off x="5316831" y="1806407"/>
            <a:ext cx="4450080" cy="4450080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3006DFDF-8065-4F05-A76E-F1417447B79E}"/>
              </a:ext>
            </a:extLst>
          </p:cNvPr>
          <p:cNvSpPr/>
          <p:nvPr/>
        </p:nvSpPr>
        <p:spPr>
          <a:xfrm rot="10800000" flipH="1">
            <a:off x="2497141" y="1817395"/>
            <a:ext cx="4450080" cy="4450080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9A4755C8-CB45-474F-ABB7-6FEAB1F5F39D}"/>
              </a:ext>
            </a:extLst>
          </p:cNvPr>
          <p:cNvSpPr/>
          <p:nvPr/>
        </p:nvSpPr>
        <p:spPr>
          <a:xfrm rot="5400000">
            <a:off x="5936630" y="4373560"/>
            <a:ext cx="374018" cy="1105835"/>
          </a:xfrm>
          <a:prstGeom prst="lef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C812A5-F5FF-4EBF-B997-65A1F3830208}"/>
              </a:ext>
            </a:extLst>
          </p:cNvPr>
          <p:cNvSpPr txBox="1"/>
          <p:nvPr/>
        </p:nvSpPr>
        <p:spPr>
          <a:xfrm>
            <a:off x="4215981" y="3711986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C8CADC-9175-40D2-B82D-A2A2FBFE8DD6}"/>
              </a:ext>
            </a:extLst>
          </p:cNvPr>
          <p:cNvSpPr txBox="1"/>
          <p:nvPr/>
        </p:nvSpPr>
        <p:spPr>
          <a:xfrm>
            <a:off x="7627560" y="6380084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8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090C399-DD24-4EA7-9E1D-9464C7B5D8E5}"/>
              </a:ext>
            </a:extLst>
          </p:cNvPr>
          <p:cNvSpPr/>
          <p:nvPr/>
        </p:nvSpPr>
        <p:spPr>
          <a:xfrm>
            <a:off x="5845828" y="4155681"/>
            <a:ext cx="491705" cy="4917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B5D22D-5E3F-42EF-A7BF-B7CF17377FF7}"/>
              </a:ext>
            </a:extLst>
          </p:cNvPr>
          <p:cNvSpPr txBox="1"/>
          <p:nvPr/>
        </p:nvSpPr>
        <p:spPr>
          <a:xfrm>
            <a:off x="5916520" y="4124166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4328B23-70AB-48EC-91F5-E1D19AD96DAC}"/>
              </a:ext>
            </a:extLst>
          </p:cNvPr>
          <p:cNvSpPr/>
          <p:nvPr/>
        </p:nvSpPr>
        <p:spPr>
          <a:xfrm>
            <a:off x="5857064" y="5970923"/>
            <a:ext cx="491705" cy="4917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E35034-4C2D-434C-B5E4-F61E2DD0D22F}"/>
              </a:ext>
            </a:extLst>
          </p:cNvPr>
          <p:cNvSpPr txBox="1"/>
          <p:nvPr/>
        </p:nvSpPr>
        <p:spPr>
          <a:xfrm>
            <a:off x="5945447" y="5939408"/>
            <a:ext cx="37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1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ъект 2">
            <a:extLst>
              <a:ext uri="{FF2B5EF4-FFF2-40B4-BE49-F238E27FC236}">
                <a16:creationId xmlns:a16="http://schemas.microsoft.com/office/drawing/2014/main" id="{4A8111B7-2AA9-425A-A9E8-75B4E57988FF}"/>
              </a:ext>
            </a:extLst>
          </p:cNvPr>
          <p:cNvSpPr txBox="1">
            <a:spLocks/>
          </p:cNvSpPr>
          <p:nvPr/>
        </p:nvSpPr>
        <p:spPr>
          <a:xfrm>
            <a:off x="-53507" y="1233775"/>
            <a:ext cx="12222479" cy="5646198"/>
          </a:xfrm>
          <a:prstGeom prst="rect">
            <a:avLst/>
          </a:prstGeom>
          <a:solidFill>
            <a:srgbClr val="56CEB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45720" rIns="91440" bIns="2880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Міру чутливості попиту та пропозиції щодо зміни ціни товару характеризує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еластичність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попиту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пропозиції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00FFCC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06" y="-10990"/>
            <a:ext cx="11085736" cy="12346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 попиту. Класифікація.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573327" y="1481210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ціною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585544" y="2229567"/>
            <a:ext cx="98450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доходом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604166" y="3018699"/>
            <a:ext cx="9829436" cy="559631"/>
          </a:xfrm>
          <a:prstGeom prst="rect">
            <a:avLst/>
          </a:prstGeom>
          <a:solidFill>
            <a:srgbClr val="00FFC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Перехресна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542800" y="1473199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555017" y="2998483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555017" y="2219458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B9B3ED0-DC9E-4565-84AD-3FF796AD4E39}"/>
              </a:ext>
            </a:extLst>
          </p:cNvPr>
          <p:cNvCxnSpPr>
            <a:cxnSpLocks/>
          </p:cNvCxnSpPr>
          <p:nvPr/>
        </p:nvCxnSpPr>
        <p:spPr>
          <a:xfrm>
            <a:off x="-7500" y="5634334"/>
            <a:ext cx="1218397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Performance measurement icon logo Royalty Free Vector Image">
            <a:extLst>
              <a:ext uri="{FF2B5EF4-FFF2-40B4-BE49-F238E27FC236}">
                <a16:creationId xmlns:a16="http://schemas.microsoft.com/office/drawing/2014/main" id="{79ED640D-AB77-4B9C-AE59-6B21F046D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 bwMode="auto">
          <a:xfrm>
            <a:off x="3100473" y="2287397"/>
            <a:ext cx="4726508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B050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29967" y="1242783"/>
            <a:ext cx="10972732" cy="560257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0" rtlCol="0" anchor="t"/>
          <a:lstStyle/>
          <a:p>
            <a:pPr algn="ctr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з лат. «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зіштовхуватися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–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найвигідніші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та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та її види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89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AEE625-55C7-43B3-8A02-3CC92A6D2E80}"/>
              </a:ext>
            </a:extLst>
          </p:cNvPr>
          <p:cNvCxnSpPr>
            <a:cxnSpLocks/>
          </p:cNvCxnSpPr>
          <p:nvPr/>
        </p:nvCxnSpPr>
        <p:spPr>
          <a:xfrm>
            <a:off x="-6417" y="2151185"/>
            <a:ext cx="110027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6F292C-E9EE-48C9-A685-104857BEA230}"/>
              </a:ext>
            </a:extLst>
          </p:cNvPr>
          <p:cNvGrpSpPr/>
          <p:nvPr/>
        </p:nvGrpSpPr>
        <p:grpSpPr>
          <a:xfrm>
            <a:off x="297230" y="4577823"/>
            <a:ext cx="10462270" cy="2074787"/>
            <a:chOff x="289859" y="3901655"/>
            <a:chExt cx="10462270" cy="2526893"/>
          </a:xfrm>
        </p:grpSpPr>
        <p:sp>
          <p:nvSpPr>
            <p:cNvPr id="39" name="Объект 2">
              <a:extLst>
                <a:ext uri="{FF2B5EF4-FFF2-40B4-BE49-F238E27FC236}">
                  <a16:creationId xmlns:a16="http://schemas.microsoft.com/office/drawing/2014/main" id="{383C00AC-0013-4BCE-A611-16566E675E1E}"/>
                </a:ext>
              </a:extLst>
            </p:cNvPr>
            <p:cNvSpPr txBox="1">
              <a:spLocks/>
            </p:cNvSpPr>
            <p:nvPr/>
          </p:nvSpPr>
          <p:spPr>
            <a:xfrm>
              <a:off x="289859" y="4480401"/>
              <a:ext cx="3259604" cy="1948147"/>
            </a:xfrm>
            <a:prstGeom prst="rect">
              <a:avLst/>
            </a:prstGeom>
            <a:solidFill>
              <a:srgbClr val="00CC99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216000" rIns="32400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958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Внутрішньогалузева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міжгалузева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Объект 2">
              <a:extLst>
                <a:ext uri="{FF2B5EF4-FFF2-40B4-BE49-F238E27FC236}">
                  <a16:creationId xmlns:a16="http://schemas.microsoft.com/office/drawing/2014/main" id="{9721D1A0-754B-4576-8A05-9750F19BC8D6}"/>
                </a:ext>
              </a:extLst>
            </p:cNvPr>
            <p:cNvSpPr txBox="1">
              <a:spLocks/>
            </p:cNvSpPr>
            <p:nvPr/>
          </p:nvSpPr>
          <p:spPr>
            <a:xfrm>
              <a:off x="297623" y="3901655"/>
              <a:ext cx="3259604" cy="559631"/>
            </a:xfrm>
            <a:prstGeom prst="rect">
              <a:avLst/>
            </a:prstGeom>
            <a:solidFill>
              <a:srgbClr val="92D050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45720" rIns="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галузевою ознакою</a:t>
              </a:r>
              <a:endParaRPr lang="ru-RU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Объект 2">
              <a:extLst>
                <a:ext uri="{FF2B5EF4-FFF2-40B4-BE49-F238E27FC236}">
                  <a16:creationId xmlns:a16="http://schemas.microsoft.com/office/drawing/2014/main" id="{7BAE67F5-3055-4A79-ACB0-9695DEDDD04D}"/>
                </a:ext>
              </a:extLst>
            </p:cNvPr>
            <p:cNvSpPr txBox="1">
              <a:spLocks/>
            </p:cNvSpPr>
            <p:nvPr/>
          </p:nvSpPr>
          <p:spPr>
            <a:xfrm>
              <a:off x="3975933" y="4445178"/>
              <a:ext cx="3259604" cy="1948147"/>
            </a:xfrm>
            <a:prstGeom prst="rect">
              <a:avLst/>
            </a:prstGeom>
            <a:solidFill>
              <a:srgbClr val="00CC99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0" rIns="32400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958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Цінова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нецінова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добросовісна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недобросовісна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Объект 2">
              <a:extLst>
                <a:ext uri="{FF2B5EF4-FFF2-40B4-BE49-F238E27FC236}">
                  <a16:creationId xmlns:a16="http://schemas.microsoft.com/office/drawing/2014/main" id="{083CB4FE-1CF4-4A52-98A3-CB9A8E2C3A6D}"/>
                </a:ext>
              </a:extLst>
            </p:cNvPr>
            <p:cNvSpPr txBox="1">
              <a:spLocks/>
            </p:cNvSpPr>
            <p:nvPr/>
          </p:nvSpPr>
          <p:spPr>
            <a:xfrm>
              <a:off x="7486108" y="4461286"/>
              <a:ext cx="3259604" cy="1948147"/>
            </a:xfrm>
            <a:prstGeom prst="rect">
              <a:avLst/>
            </a:prstGeom>
            <a:solidFill>
              <a:srgbClr val="00CC99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0" rIns="32400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958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Вільна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досконала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та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недосконала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монополістична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олігополістична</a:t>
              </a:r>
              <a:r>
                <a:rPr 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Объект 2">
              <a:extLst>
                <a:ext uri="{FF2B5EF4-FFF2-40B4-BE49-F238E27FC236}">
                  <a16:creationId xmlns:a16="http://schemas.microsoft.com/office/drawing/2014/main" id="{7ECEA624-BAF1-40AE-ABCF-9A69516AAECE}"/>
                </a:ext>
              </a:extLst>
            </p:cNvPr>
            <p:cNvSpPr txBox="1">
              <a:spLocks/>
            </p:cNvSpPr>
            <p:nvPr/>
          </p:nvSpPr>
          <p:spPr>
            <a:xfrm>
              <a:off x="3975644" y="3901655"/>
              <a:ext cx="3259604" cy="559631"/>
            </a:xfrm>
            <a:prstGeom prst="rect">
              <a:avLst/>
            </a:prstGeom>
            <a:solidFill>
              <a:srgbClr val="92D050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45720" rIns="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методами</a:t>
              </a:r>
              <a:endParaRPr lang="ru-RU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Объект 2">
              <a:extLst>
                <a:ext uri="{FF2B5EF4-FFF2-40B4-BE49-F238E27FC236}">
                  <a16:creationId xmlns:a16="http://schemas.microsoft.com/office/drawing/2014/main" id="{6E77BD56-0EE8-45A3-A567-D7E5BEF07141}"/>
                </a:ext>
              </a:extLst>
            </p:cNvPr>
            <p:cNvSpPr txBox="1">
              <a:spLocks/>
            </p:cNvSpPr>
            <p:nvPr/>
          </p:nvSpPr>
          <p:spPr>
            <a:xfrm>
              <a:off x="7492525" y="3927596"/>
              <a:ext cx="3259604" cy="559631"/>
            </a:xfrm>
            <a:prstGeom prst="rect">
              <a:avLst/>
            </a:prstGeom>
            <a:solidFill>
              <a:srgbClr val="92D050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0" tIns="45720" rIns="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кількістю суб’єктів</a:t>
              </a:r>
              <a:endParaRPr lang="ru-RU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40" name="Picture 16" descr="честность скачать бесплатно - Целостность Честность Корпорация Бизнес -  честность">
            <a:extLst>
              <a:ext uri="{FF2B5EF4-FFF2-40B4-BE49-F238E27FC236}">
                <a16:creationId xmlns:a16="http://schemas.microsoft.com/office/drawing/2014/main" id="{239DE5BB-8A9F-41B6-ABB4-3E34043B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694" y="111360"/>
            <a:ext cx="1011936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Шахматные фигуры: стоковые векторные изображения, иллюстрации |  Depositphotos">
            <a:extLst>
              <a:ext uri="{FF2B5EF4-FFF2-40B4-BE49-F238E27FC236}">
                <a16:creationId xmlns:a16="http://schemas.microsoft.com/office/drawing/2014/main" id="{50E5E22F-6D45-4A2F-864C-25C1F0BDF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2"/>
          <a:stretch/>
        </p:blipFill>
        <p:spPr bwMode="auto">
          <a:xfrm>
            <a:off x="2621473" y="2458320"/>
            <a:ext cx="6251523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0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Крадущаяся экономика, затаившиеся инвестиции">
            <a:extLst>
              <a:ext uri="{FF2B5EF4-FFF2-40B4-BE49-F238E27FC236}">
                <a16:creationId xmlns:a16="http://schemas.microsoft.com/office/drawing/2014/main" id="{CFF6C9C4-266C-41E8-9CAF-0F0688ADF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0953"/>
          <a:stretch/>
        </p:blipFill>
        <p:spPr bwMode="auto">
          <a:xfrm>
            <a:off x="0" y="-45719"/>
            <a:ext cx="12163142" cy="69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B42BBA-004C-49D9-9473-45CCDF0FB3E2}"/>
              </a:ext>
            </a:extLst>
          </p:cNvPr>
          <p:cNvSpPr/>
          <p:nvPr/>
        </p:nvSpPr>
        <p:spPr>
          <a:xfrm>
            <a:off x="3539472" y="-45720"/>
            <a:ext cx="8604979" cy="6934197"/>
          </a:xfrm>
          <a:prstGeom prst="rect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54F37-94FE-46C2-A7E6-9F0DFC96EE4C}"/>
              </a:ext>
            </a:extLst>
          </p:cNvPr>
          <p:cNvSpPr/>
          <p:nvPr/>
        </p:nvSpPr>
        <p:spPr>
          <a:xfrm>
            <a:off x="2633620" y="1005840"/>
            <a:ext cx="939011" cy="5852160"/>
          </a:xfrm>
          <a:prstGeom prst="rect">
            <a:avLst/>
          </a:prstGeom>
          <a:solidFill>
            <a:schemeClr val="accent3">
              <a:lumMod val="50000"/>
              <a:alpha val="8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383777-BCC0-44F4-8397-07557C2396DC}"/>
              </a:ext>
            </a:extLst>
          </p:cNvPr>
          <p:cNvSpPr/>
          <p:nvPr/>
        </p:nvSpPr>
        <p:spPr>
          <a:xfrm>
            <a:off x="2619227" y="5897880"/>
            <a:ext cx="944880" cy="944880"/>
          </a:xfrm>
          <a:prstGeom prst="rect">
            <a:avLst/>
          </a:prstGeom>
          <a:solidFill>
            <a:srgbClr val="92D05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ECBE8-1CF3-4017-8A62-B7783D80ACE0}"/>
              </a:ext>
            </a:extLst>
          </p:cNvPr>
          <p:cNvSpPr/>
          <p:nvPr/>
        </p:nvSpPr>
        <p:spPr>
          <a:xfrm>
            <a:off x="2633620" y="30480"/>
            <a:ext cx="944880" cy="944880"/>
          </a:xfrm>
          <a:prstGeom prst="rect">
            <a:avLst/>
          </a:prstGeom>
          <a:solidFill>
            <a:srgbClr val="FF66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F734-E0AB-443A-8E2E-493E02D3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740" y="2484120"/>
            <a:ext cx="8625223" cy="1889757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rmAutofit/>
          </a:bodyPr>
          <a:lstStyle/>
          <a:p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01522F-F33C-46A9-9FCA-DBA52E92A0C5}"/>
              </a:ext>
            </a:extLst>
          </p:cNvPr>
          <p:cNvCxnSpPr>
            <a:cxnSpLocks/>
          </p:cNvCxnSpPr>
          <p:nvPr/>
        </p:nvCxnSpPr>
        <p:spPr>
          <a:xfrm>
            <a:off x="3572630" y="30480"/>
            <a:ext cx="0" cy="679704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DAD6887-E32C-473C-B1E2-3EC30D5E22ED}"/>
              </a:ext>
            </a:extLst>
          </p:cNvPr>
          <p:cNvCxnSpPr>
            <a:cxnSpLocks/>
          </p:cNvCxnSpPr>
          <p:nvPr/>
        </p:nvCxnSpPr>
        <p:spPr>
          <a:xfrm>
            <a:off x="2610704" y="60959"/>
            <a:ext cx="0" cy="682751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9D7E73-778D-4853-A190-B3C8E2F932F1}"/>
              </a:ext>
            </a:extLst>
          </p:cNvPr>
          <p:cNvCxnSpPr/>
          <p:nvPr/>
        </p:nvCxnSpPr>
        <p:spPr>
          <a:xfrm>
            <a:off x="2633619" y="97536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A968DE-ADE4-40B9-ADB7-8794806D5C57}"/>
              </a:ext>
            </a:extLst>
          </p:cNvPr>
          <p:cNvCxnSpPr>
            <a:cxnSpLocks/>
          </p:cNvCxnSpPr>
          <p:nvPr/>
        </p:nvCxnSpPr>
        <p:spPr>
          <a:xfrm>
            <a:off x="2596312" y="60959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A46C799-D4FE-4E45-83AF-F8CC9E1C53EE}"/>
              </a:ext>
            </a:extLst>
          </p:cNvPr>
          <p:cNvCxnSpPr>
            <a:cxnSpLocks/>
          </p:cNvCxnSpPr>
          <p:nvPr/>
        </p:nvCxnSpPr>
        <p:spPr>
          <a:xfrm>
            <a:off x="2633619" y="5897878"/>
            <a:ext cx="96192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27B593A-78DB-4CA4-A6FE-99327F17E5AE}"/>
              </a:ext>
            </a:extLst>
          </p:cNvPr>
          <p:cNvCxnSpPr/>
          <p:nvPr/>
        </p:nvCxnSpPr>
        <p:spPr>
          <a:xfrm>
            <a:off x="2619227" y="6827520"/>
            <a:ext cx="939011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6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64340-A983-401A-B329-8D45C6B0DE00}"/>
              </a:ext>
            </a:extLst>
          </p:cNvPr>
          <p:cNvSpPr/>
          <p:nvPr/>
        </p:nvSpPr>
        <p:spPr>
          <a:xfrm>
            <a:off x="11002411" y="1247767"/>
            <a:ext cx="1189010" cy="558415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Головна сторінка - Наукова бібліотека">
            <a:extLst>
              <a:ext uri="{FF2B5EF4-FFF2-40B4-BE49-F238E27FC236}">
                <a16:creationId xmlns:a16="http://schemas.microsoft.com/office/drawing/2014/main" id="{FA8DB3D8-0D34-456F-81C5-8D5F77A8F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b="6606"/>
          <a:stretch/>
        </p:blipFill>
        <p:spPr bwMode="auto">
          <a:xfrm>
            <a:off x="-30768" y="24103"/>
            <a:ext cx="11017940" cy="68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00CC99">
              <a:alpha val="7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404"/>
            <a:ext cx="11032229" cy="123907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ринку: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626080" y="1424789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цін на товари та послуги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626080" y="2108215"/>
            <a:ext cx="98450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641680" y="3468507"/>
            <a:ext cx="98294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624981" y="1414680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616968" y="2086419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5E4A271-0CBA-40D5-AE25-BCE655C8F74F}"/>
              </a:ext>
            </a:extLst>
          </p:cNvPr>
          <p:cNvSpPr txBox="1">
            <a:spLocks/>
          </p:cNvSpPr>
          <p:nvPr/>
        </p:nvSpPr>
        <p:spPr>
          <a:xfrm>
            <a:off x="641680" y="4813997"/>
            <a:ext cx="98294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сануюча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функція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995FDB76-5E45-4E6F-8EB6-EB6F93186741}"/>
              </a:ext>
            </a:extLst>
          </p:cNvPr>
          <p:cNvSpPr txBox="1">
            <a:spLocks/>
          </p:cNvSpPr>
          <p:nvPr/>
        </p:nvSpPr>
        <p:spPr>
          <a:xfrm>
            <a:off x="626080" y="2789247"/>
            <a:ext cx="98294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регулювання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B8406D54-1522-4405-821B-036506845F48}"/>
              </a:ext>
            </a:extLst>
          </p:cNvPr>
          <p:cNvSpPr txBox="1">
            <a:spLocks/>
          </p:cNvSpPr>
          <p:nvPr/>
        </p:nvSpPr>
        <p:spPr>
          <a:xfrm>
            <a:off x="641680" y="4147767"/>
            <a:ext cx="98294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стимулювання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80CDF5EB-9453-42CF-9417-0BCA44CF9E38}"/>
              </a:ext>
            </a:extLst>
          </p:cNvPr>
          <p:cNvSpPr txBox="1">
            <a:spLocks/>
          </p:cNvSpPr>
          <p:nvPr/>
        </p:nvSpPr>
        <p:spPr>
          <a:xfrm>
            <a:off x="641680" y="5480227"/>
            <a:ext cx="98294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розподільча функція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616969" y="2797962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0DA725B-02AF-42FC-B372-5F70FFE92662}"/>
              </a:ext>
            </a:extLst>
          </p:cNvPr>
          <p:cNvSpPr txBox="1">
            <a:spLocks/>
          </p:cNvSpPr>
          <p:nvPr/>
        </p:nvSpPr>
        <p:spPr>
          <a:xfrm>
            <a:off x="633880" y="6185502"/>
            <a:ext cx="9829436" cy="559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74B861C-7862-4775-B20B-6822A1F8F59C}"/>
              </a:ext>
            </a:extLst>
          </p:cNvPr>
          <p:cNvSpPr/>
          <p:nvPr/>
        </p:nvSpPr>
        <p:spPr>
          <a:xfrm>
            <a:off x="625250" y="3470985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9C61245-50B0-4B5D-AA1A-C4A88D3960F7}"/>
              </a:ext>
            </a:extLst>
          </p:cNvPr>
          <p:cNvSpPr/>
          <p:nvPr/>
        </p:nvSpPr>
        <p:spPr>
          <a:xfrm>
            <a:off x="624981" y="4130164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CC2C5A2-298A-442A-B5FD-78ADD29A3C25}"/>
              </a:ext>
            </a:extLst>
          </p:cNvPr>
          <p:cNvSpPr/>
          <p:nvPr/>
        </p:nvSpPr>
        <p:spPr>
          <a:xfrm>
            <a:off x="609452" y="5463031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06EF3EF-6717-4741-BE0A-52B6158595B1}"/>
              </a:ext>
            </a:extLst>
          </p:cNvPr>
          <p:cNvSpPr/>
          <p:nvPr/>
        </p:nvSpPr>
        <p:spPr>
          <a:xfrm>
            <a:off x="604352" y="6146457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273E7D1-BE00-4CFB-9380-B7636EE9C7CA}"/>
              </a:ext>
            </a:extLst>
          </p:cNvPr>
          <p:cNvSpPr/>
          <p:nvPr/>
        </p:nvSpPr>
        <p:spPr>
          <a:xfrm>
            <a:off x="609452" y="4803888"/>
            <a:ext cx="579847" cy="579847"/>
          </a:xfrm>
          <a:prstGeom prst="rect">
            <a:avLst/>
          </a:prstGeom>
          <a:solidFill>
            <a:srgbClr val="00CC9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ъект 2">
            <a:extLst>
              <a:ext uri="{FF2B5EF4-FFF2-40B4-BE49-F238E27FC236}">
                <a16:creationId xmlns:a16="http://schemas.microsoft.com/office/drawing/2014/main" id="{4A8111B7-2AA9-425A-A9E8-75B4E57988FF}"/>
              </a:ext>
            </a:extLst>
          </p:cNvPr>
          <p:cNvSpPr txBox="1">
            <a:spLocks/>
          </p:cNvSpPr>
          <p:nvPr/>
        </p:nvSpPr>
        <p:spPr>
          <a:xfrm>
            <a:off x="-53507" y="1233775"/>
            <a:ext cx="12222479" cy="5646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600000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06" y="-10990"/>
            <a:ext cx="11085736" cy="12346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ринку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298932" y="1585467"/>
            <a:ext cx="9845036" cy="5596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 свобода.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298932" y="2567352"/>
            <a:ext cx="9845036" cy="5596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Конкуренція.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314532" y="3557773"/>
            <a:ext cx="9829436" cy="5596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Мобільність ресурсів.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283404" y="1579664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14243" y="3547664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275905" y="2539260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8EC2C47-3DD6-4469-B87B-A5B4DB8A5C1F}"/>
              </a:ext>
            </a:extLst>
          </p:cNvPr>
          <p:cNvSpPr txBox="1">
            <a:spLocks/>
          </p:cNvSpPr>
          <p:nvPr/>
        </p:nvSpPr>
        <p:spPr>
          <a:xfrm>
            <a:off x="298932" y="4526903"/>
            <a:ext cx="9845036" cy="5596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Автономність дій учасників.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DEC387-EDB7-437E-B696-DCF41CFADB1C}"/>
              </a:ext>
            </a:extLst>
          </p:cNvPr>
          <p:cNvSpPr/>
          <p:nvPr/>
        </p:nvSpPr>
        <p:spPr>
          <a:xfrm>
            <a:off x="298643" y="4529797"/>
            <a:ext cx="579847" cy="562272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0FF4782-5573-41FC-B381-7AFCA478BEC5}"/>
              </a:ext>
            </a:extLst>
          </p:cNvPr>
          <p:cNvSpPr txBox="1">
            <a:spLocks/>
          </p:cNvSpPr>
          <p:nvPr/>
        </p:nvSpPr>
        <p:spPr>
          <a:xfrm>
            <a:off x="298932" y="5554950"/>
            <a:ext cx="9845036" cy="5596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Поінформованість учасників та глобалізація.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8F5A836-E074-424C-91AC-CD0A218AA829}"/>
              </a:ext>
            </a:extLst>
          </p:cNvPr>
          <p:cNvSpPr/>
          <p:nvPr/>
        </p:nvSpPr>
        <p:spPr>
          <a:xfrm>
            <a:off x="298643" y="5554950"/>
            <a:ext cx="579847" cy="57984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BDC363-B320-4080-A8F4-AA7101D1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55" y="-113267"/>
            <a:ext cx="1151506" cy="11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B050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29967" y="1242783"/>
            <a:ext cx="10972732" cy="560257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0" rtlCol="0" anchor="t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ознакою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призначення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 купівлі-продажу ринки поділяють на: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ринків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AEE625-55C7-43B3-8A02-3CC92A6D2E80}"/>
              </a:ext>
            </a:extLst>
          </p:cNvPr>
          <p:cNvCxnSpPr>
            <a:cxnSpLocks/>
          </p:cNvCxnSpPr>
          <p:nvPr/>
        </p:nvCxnSpPr>
        <p:spPr>
          <a:xfrm>
            <a:off x="0" y="2105465"/>
            <a:ext cx="110027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2">
            <a:extLst>
              <a:ext uri="{FF2B5EF4-FFF2-40B4-BE49-F238E27FC236}">
                <a16:creationId xmlns:a16="http://schemas.microsoft.com/office/drawing/2014/main" id="{383C00AC-0013-4BCE-A611-16566E675E1E}"/>
              </a:ext>
            </a:extLst>
          </p:cNvPr>
          <p:cNvSpPr txBox="1">
            <a:spLocks/>
          </p:cNvSpPr>
          <p:nvPr/>
        </p:nvSpPr>
        <p:spPr>
          <a:xfrm>
            <a:off x="289859" y="4480401"/>
            <a:ext cx="3259604" cy="1948147"/>
          </a:xfrm>
          <a:prstGeom prst="rect">
            <a:avLst/>
          </a:prstGeom>
          <a:solidFill>
            <a:srgbClr val="00CC99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216000" rIns="32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2F489-49AD-4C3E-8183-858B94AF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5" y="2065185"/>
            <a:ext cx="1841998" cy="1841998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964741D0-56CE-4316-8EB5-07EA36B3967E}"/>
              </a:ext>
            </a:extLst>
          </p:cNvPr>
          <p:cNvSpPr/>
          <p:nvPr/>
        </p:nvSpPr>
        <p:spPr>
          <a:xfrm>
            <a:off x="4955624" y="2261327"/>
            <a:ext cx="1476055" cy="1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93AED8-F0CA-45E0-B69E-CC0CDEB79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2" t="17364" b="20064"/>
          <a:stretch/>
        </p:blipFill>
        <p:spPr>
          <a:xfrm>
            <a:off x="5251874" y="2390372"/>
            <a:ext cx="851043" cy="11333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8B3BE8-C3AF-40BC-A63C-D16DE36A1E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5" y="2173759"/>
            <a:ext cx="2060080" cy="1683236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9721D1A0-754B-4576-8A05-9750F19BC8D6}"/>
              </a:ext>
            </a:extLst>
          </p:cNvPr>
          <p:cNvSpPr txBox="1">
            <a:spLocks/>
          </p:cNvSpPr>
          <p:nvPr/>
        </p:nvSpPr>
        <p:spPr>
          <a:xfrm>
            <a:off x="297623" y="3901655"/>
            <a:ext cx="3259604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45720" rIns="360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і послуг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7BAE67F5-3055-4A79-ACB0-9695DEDDD04D}"/>
              </a:ext>
            </a:extLst>
          </p:cNvPr>
          <p:cNvSpPr txBox="1">
            <a:spLocks/>
          </p:cNvSpPr>
          <p:nvPr/>
        </p:nvSpPr>
        <p:spPr>
          <a:xfrm>
            <a:off x="3975933" y="4445178"/>
            <a:ext cx="3259604" cy="1948147"/>
          </a:xfrm>
          <a:prstGeom prst="rect">
            <a:avLst/>
          </a:prstGeom>
          <a:solidFill>
            <a:srgbClr val="00CC99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0" rIns="32400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3F252B97-D130-43D6-9AB1-5768F20937D1}"/>
              </a:ext>
            </a:extLst>
          </p:cNvPr>
          <p:cNvSpPr txBox="1">
            <a:spLocks/>
          </p:cNvSpPr>
          <p:nvPr/>
        </p:nvSpPr>
        <p:spPr>
          <a:xfrm>
            <a:off x="3975933" y="3856994"/>
            <a:ext cx="3259604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45720" rIns="360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ресурсів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083CB4FE-1CF4-4A52-98A3-CB9A8E2C3A6D}"/>
              </a:ext>
            </a:extLst>
          </p:cNvPr>
          <p:cNvSpPr txBox="1">
            <a:spLocks/>
          </p:cNvSpPr>
          <p:nvPr/>
        </p:nvSpPr>
        <p:spPr>
          <a:xfrm>
            <a:off x="7486108" y="4461286"/>
            <a:ext cx="3259604" cy="1948147"/>
          </a:xfrm>
          <a:prstGeom prst="rect">
            <a:avLst/>
          </a:prstGeom>
          <a:solidFill>
            <a:srgbClr val="00CC99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0" rIns="32400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BB9B6A4F-97A0-407F-96E7-9CEC780B9EA6}"/>
              </a:ext>
            </a:extLst>
          </p:cNvPr>
          <p:cNvSpPr txBox="1">
            <a:spLocks/>
          </p:cNvSpPr>
          <p:nvPr/>
        </p:nvSpPr>
        <p:spPr>
          <a:xfrm>
            <a:off x="7486108" y="3856995"/>
            <a:ext cx="3259604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tIns="45720" rIns="360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ринок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3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ловая презентация: 44 строгих фона и 15 шаблона в PowerPoint |  Бизнес-шаблоны">
            <a:extLst>
              <a:ext uri="{FF2B5EF4-FFF2-40B4-BE49-F238E27FC236}">
                <a16:creationId xmlns:a16="http://schemas.microsoft.com/office/drawing/2014/main" id="{F9E86F5B-68AB-4CD4-9556-7AE73AC3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" y="-16553"/>
            <a:ext cx="13978036" cy="69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47271" y="-4871324"/>
            <a:ext cx="1139991" cy="10949465"/>
          </a:xfrm>
          <a:prstGeom prst="rect">
            <a:avLst/>
          </a:prstGeom>
          <a:solidFill>
            <a:srgbClr val="00FF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цінних паперів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73481" y="1236740"/>
            <a:ext cx="10923253" cy="5636006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999711" y="1683395"/>
            <a:ext cx="9523827" cy="4826393"/>
          </a:xfrm>
          <a:prstGeom prst="rect">
            <a:avLst/>
          </a:prstGeom>
          <a:solidFill>
            <a:schemeClr val="accent1">
              <a:lumMod val="40000"/>
              <a:lumOff val="60000"/>
              <a:alpha val="77647"/>
            </a:schemeClr>
          </a:solidFill>
          <a:ln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засвідчує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статутного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вкладеного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акціонерного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 на участь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майна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ліквідації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дивіденд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власникові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номінальну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повернути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вкладені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разом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процентом,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продажу.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rgbClr val="4C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437F6D-E5B7-4C8F-A375-60E5AA84A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90" y="-26408"/>
            <a:ext cx="1231062" cy="123106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0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 consejos para digitalizar correctamente tus documentos">
            <a:extLst>
              <a:ext uri="{FF2B5EF4-FFF2-40B4-BE49-F238E27FC236}">
                <a16:creationId xmlns:a16="http://schemas.microsoft.com/office/drawing/2014/main" id="{02C6FC5B-9182-4D5F-BF37-96023418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" y="1245644"/>
            <a:ext cx="12137916" cy="80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0989"/>
            <a:ext cx="10988412" cy="1223665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6283" y="1253889"/>
            <a:ext cx="1203216" cy="5626088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06" y="-10990"/>
            <a:ext cx="11085736" cy="12346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між акціями та облігаціями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3A592AA-960E-498C-9B63-C928447983EF}"/>
              </a:ext>
            </a:extLst>
          </p:cNvPr>
          <p:cNvSpPr txBox="1">
            <a:spLocks/>
          </p:cNvSpPr>
          <p:nvPr/>
        </p:nvSpPr>
        <p:spPr>
          <a:xfrm>
            <a:off x="298932" y="1585467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власника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4A4317E-B137-43F0-82F6-D24EEB49B2F2}"/>
              </a:ext>
            </a:extLst>
          </p:cNvPr>
          <p:cNvSpPr txBox="1">
            <a:spLocks/>
          </p:cNvSpPr>
          <p:nvPr/>
        </p:nvSpPr>
        <p:spPr>
          <a:xfrm>
            <a:off x="298932" y="2567352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термінованість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BAE409-C24F-4B02-90B9-4F5181670ECE}"/>
              </a:ext>
            </a:extLst>
          </p:cNvPr>
          <p:cNvSpPr txBox="1">
            <a:spLocks/>
          </p:cNvSpPr>
          <p:nvPr/>
        </p:nvSpPr>
        <p:spPr>
          <a:xfrm>
            <a:off x="314532" y="3557773"/>
            <a:ext cx="98294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дохідність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AC8B9C-D7F6-403E-90A4-49078AD22367}"/>
              </a:ext>
            </a:extLst>
          </p:cNvPr>
          <p:cNvSpPr/>
          <p:nvPr/>
        </p:nvSpPr>
        <p:spPr>
          <a:xfrm>
            <a:off x="283404" y="1579664"/>
            <a:ext cx="579847" cy="579847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97534E-CE17-4582-8770-744A07655F73}"/>
              </a:ext>
            </a:extLst>
          </p:cNvPr>
          <p:cNvSpPr/>
          <p:nvPr/>
        </p:nvSpPr>
        <p:spPr>
          <a:xfrm>
            <a:off x="314243" y="3547664"/>
            <a:ext cx="579847" cy="579847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BEE1CB-1996-48DC-BA34-9CDC178DE606}"/>
              </a:ext>
            </a:extLst>
          </p:cNvPr>
          <p:cNvSpPr/>
          <p:nvPr/>
        </p:nvSpPr>
        <p:spPr>
          <a:xfrm>
            <a:off x="275905" y="2539260"/>
            <a:ext cx="579847" cy="579847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8EC2C47-3DD6-4469-B87B-A5B4DB8A5C1F}"/>
              </a:ext>
            </a:extLst>
          </p:cNvPr>
          <p:cNvSpPr txBox="1">
            <a:spLocks/>
          </p:cNvSpPr>
          <p:nvPr/>
        </p:nvSpPr>
        <p:spPr>
          <a:xfrm>
            <a:off x="298932" y="4526903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порядок сплати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DEC387-EDB7-437E-B696-DCF41CFADB1C}"/>
              </a:ext>
            </a:extLst>
          </p:cNvPr>
          <p:cNvSpPr/>
          <p:nvPr/>
        </p:nvSpPr>
        <p:spPr>
          <a:xfrm>
            <a:off x="298643" y="4529797"/>
            <a:ext cx="579847" cy="562272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0FF4782-5573-41FC-B381-7AFCA478BEC5}"/>
              </a:ext>
            </a:extLst>
          </p:cNvPr>
          <p:cNvSpPr txBox="1">
            <a:spLocks/>
          </p:cNvSpPr>
          <p:nvPr/>
        </p:nvSpPr>
        <p:spPr>
          <a:xfrm>
            <a:off x="298932" y="5554950"/>
            <a:ext cx="9845036" cy="5596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576000" tIns="45720" rIns="91440" bIns="45720" rtlCol="0">
            <a:noAutofit/>
          </a:bodyPr>
          <a:lstStyle>
            <a:defPPr>
              <a:defRPr lang="ru-RU"/>
            </a:defPPr>
            <a:lvl1pPr marL="449580" indent="0" algn="just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/>
              <a:t>право на участь в управлінні організацією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8F5A836-E074-424C-91AC-CD0A218AA829}"/>
              </a:ext>
            </a:extLst>
          </p:cNvPr>
          <p:cNvSpPr/>
          <p:nvPr/>
        </p:nvSpPr>
        <p:spPr>
          <a:xfrm>
            <a:off x="298643" y="5554950"/>
            <a:ext cx="579847" cy="579847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883387-4B82-4A34-AD7E-06CA4BC881D2}"/>
              </a:ext>
            </a:extLst>
          </p:cNvPr>
          <p:cNvSpPr txBox="1"/>
          <p:nvPr/>
        </p:nvSpPr>
        <p:spPr>
          <a:xfrm>
            <a:off x="11031939" y="-157673"/>
            <a:ext cx="1173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796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 consejos para digitalizar correctamente tus documentos">
            <a:extLst>
              <a:ext uri="{FF2B5EF4-FFF2-40B4-BE49-F238E27FC236}">
                <a16:creationId xmlns:a16="http://schemas.microsoft.com/office/drawing/2014/main" id="{024CF124-C782-471B-B998-E0E5EBC4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" y="1242898"/>
            <a:ext cx="12190982" cy="80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B98093-8FFA-420D-A2E4-5C174FE855E9}"/>
              </a:ext>
            </a:extLst>
          </p:cNvPr>
          <p:cNvSpPr/>
          <p:nvPr/>
        </p:nvSpPr>
        <p:spPr>
          <a:xfrm>
            <a:off x="-30479" y="1"/>
            <a:ext cx="10988412" cy="1234654"/>
          </a:xfrm>
          <a:prstGeom prst="rect">
            <a:avLst/>
          </a:prstGeom>
          <a:solidFill>
            <a:srgbClr val="00CC99">
              <a:alpha val="5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6A982E-DFA0-4C75-A2F4-FB1AFA0AC173}"/>
              </a:ext>
            </a:extLst>
          </p:cNvPr>
          <p:cNvSpPr/>
          <p:nvPr/>
        </p:nvSpPr>
        <p:spPr>
          <a:xfrm>
            <a:off x="14934" y="1253889"/>
            <a:ext cx="11001972" cy="5586527"/>
          </a:xfrm>
          <a:prstGeom prst="rect">
            <a:avLst/>
          </a:prstGeom>
          <a:solidFill>
            <a:srgbClr val="00CC99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03C725-921F-4EDE-ACB6-195F0A0C045B}"/>
              </a:ext>
            </a:extLst>
          </p:cNvPr>
          <p:cNvSpPr/>
          <p:nvPr/>
        </p:nvSpPr>
        <p:spPr>
          <a:xfrm>
            <a:off x="10994945" y="1262796"/>
            <a:ext cx="1203216" cy="5626088"/>
          </a:xfrm>
          <a:prstGeom prst="rect">
            <a:avLst/>
          </a:prstGeom>
          <a:solidFill>
            <a:srgbClr val="92D050">
              <a:alpha val="1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45"/>
            <a:ext cx="11032229" cy="12110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розрахувати ціну акції?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E9C66-A5DC-4FB0-BF84-55B5C3FC36D0}"/>
              </a:ext>
            </a:extLst>
          </p:cNvPr>
          <p:cNvSpPr/>
          <p:nvPr/>
        </p:nvSpPr>
        <p:spPr>
          <a:xfrm>
            <a:off x="11002990" y="2"/>
            <a:ext cx="1189010" cy="119758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63CA0-7B29-456C-9F97-08249FBBE187}"/>
              </a:ext>
            </a:extLst>
          </p:cNvPr>
          <p:cNvSpPr/>
          <p:nvPr/>
        </p:nvSpPr>
        <p:spPr>
          <a:xfrm>
            <a:off x="11002990" y="24103"/>
            <a:ext cx="1173481" cy="11734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4269AF-8674-466C-82EE-684730C460C2}"/>
              </a:ext>
            </a:extLst>
          </p:cNvPr>
          <p:cNvCxnSpPr>
            <a:cxnSpLocks/>
          </p:cNvCxnSpPr>
          <p:nvPr/>
        </p:nvCxnSpPr>
        <p:spPr>
          <a:xfrm>
            <a:off x="11002700" y="10989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4CF35E-C44B-4128-9E82-77F9686B98C5}"/>
              </a:ext>
            </a:extLst>
          </p:cNvPr>
          <p:cNvCxnSpPr>
            <a:cxnSpLocks/>
          </p:cNvCxnSpPr>
          <p:nvPr/>
        </p:nvCxnSpPr>
        <p:spPr>
          <a:xfrm>
            <a:off x="-30479" y="1223666"/>
            <a:ext cx="1226679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5591305-D5BF-430E-86CC-28E5A847FDA8}"/>
              </a:ext>
            </a:extLst>
          </p:cNvPr>
          <p:cNvCxnSpPr>
            <a:cxnSpLocks/>
          </p:cNvCxnSpPr>
          <p:nvPr/>
        </p:nvCxnSpPr>
        <p:spPr>
          <a:xfrm>
            <a:off x="12176471" y="-6521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95C93B6-BAAF-4421-9EAA-01C995506D87}"/>
              </a:ext>
            </a:extLst>
          </p:cNvPr>
          <p:cNvCxnSpPr>
            <a:cxnSpLocks/>
          </p:cNvCxnSpPr>
          <p:nvPr/>
        </p:nvCxnSpPr>
        <p:spPr>
          <a:xfrm>
            <a:off x="11002700" y="6831919"/>
            <a:ext cx="11893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992DD8D0-DB5C-4670-8557-DCA5F1B3DD7B}"/>
                  </a:ext>
                </a:extLst>
              </p:cNvPr>
              <p:cNvSpPr/>
              <p:nvPr/>
            </p:nvSpPr>
            <p:spPr>
              <a:xfrm>
                <a:off x="357154" y="2393921"/>
                <a:ext cx="10213145" cy="3291840"/>
              </a:xfrm>
              <a:prstGeom prst="rect">
                <a:avLst/>
              </a:prstGeom>
              <a:solidFill>
                <a:srgbClr val="00FF99">
                  <a:alpha val="66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116000" bIns="0" rtlCol="0" anchor="ctr"/>
              <a:lstStyle/>
              <a:p>
                <a:pPr indent="450000" algn="ctr"/>
                <a:r>
                  <a:rPr lang="uk-UA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uk-UA" sz="36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uk-UA" sz="36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×100%</m:t>
                    </m:r>
                    <m:r>
                      <a:rPr lang="uk-UA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uk-UA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/>
                <a:endParaRPr lang="uk-UA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/>
                <a:r>
                  <a:rPr lang="uk-UA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КА – курсова ціна акції;</a:t>
                </a:r>
              </a:p>
              <a:p>
                <a:pPr indent="450000"/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– </a:t>
                </a:r>
                <a:r>
                  <a:rPr lang="uk-UA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банківський відсоток, %;</a:t>
                </a:r>
              </a:p>
              <a:p>
                <a:pPr indent="450000"/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– </a:t>
                </a:r>
                <a:r>
                  <a:rPr lang="uk-UA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розмір дивідендів, грн.</a:t>
                </a:r>
              </a:p>
              <a:p>
                <a:pPr indent="450000"/>
                <a:endParaRPr lang="uk-UA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ctr"/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992DD8D0-DB5C-4670-8557-DCA5F1B3D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4" y="2393921"/>
                <a:ext cx="10213145" cy="3291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76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фис размытый фон картинки, стоковые фото Офис размытый фон | Depositphotos">
            <a:extLst>
              <a:ext uri="{FF2B5EF4-FFF2-40B4-BE49-F238E27FC236}">
                <a16:creationId xmlns:a16="http://schemas.microsoft.com/office/drawing/2014/main" id="{963D85EF-A92D-47F1-9AB2-D0353355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" y="14314"/>
            <a:ext cx="12172340" cy="81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BD4C94-3CC0-45CD-8D23-E95198B1BC7F}"/>
              </a:ext>
            </a:extLst>
          </p:cNvPr>
          <p:cNvSpPr/>
          <p:nvPr/>
        </p:nvSpPr>
        <p:spPr>
          <a:xfrm rot="5400000">
            <a:off x="6157101" y="-4881153"/>
            <a:ext cx="1139991" cy="10969123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8383-F7CD-4D3C-B822-18E87EB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52" y="31022"/>
            <a:ext cx="10923247" cy="113999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Деревативи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75BAA-03FA-4561-BDDD-1969ACAC384E}"/>
              </a:ext>
            </a:extLst>
          </p:cNvPr>
          <p:cNvSpPr/>
          <p:nvPr/>
        </p:nvSpPr>
        <p:spPr>
          <a:xfrm>
            <a:off x="1134161" y="1249097"/>
            <a:ext cx="11038179" cy="5636006"/>
          </a:xfrm>
          <a:prstGeom prst="rect">
            <a:avLst/>
          </a:prstGeom>
          <a:solidFill>
            <a:schemeClr val="bg2">
              <a:lumMod val="10000"/>
              <a:alpha val="3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5D471D-18EB-4D2F-B749-859E57499555}"/>
              </a:ext>
            </a:extLst>
          </p:cNvPr>
          <p:cNvSpPr/>
          <p:nvPr/>
        </p:nvSpPr>
        <p:spPr>
          <a:xfrm>
            <a:off x="1899137" y="2715067"/>
            <a:ext cx="9523827" cy="2461846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532DB0-F37B-4C3A-ACA7-16195941D145}"/>
              </a:ext>
            </a:extLst>
          </p:cNvPr>
          <p:cNvSpPr txBox="1"/>
          <p:nvPr/>
        </p:nvSpPr>
        <p:spPr>
          <a:xfrm>
            <a:off x="1899138" y="2715066"/>
            <a:ext cx="9523827" cy="246184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Деревативи</a:t>
            </a:r>
            <a:r>
              <a:rPr lang="uk-UA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являють собою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двома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учасниками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торгів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біржі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заснований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майбутній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ціні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базового активу (товару,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цінних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паперів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8CF7B1F-25D4-46DF-BDBF-DBBEC58F4373}"/>
              </a:ext>
            </a:extLst>
          </p:cNvPr>
          <p:cNvSpPr/>
          <p:nvPr/>
        </p:nvSpPr>
        <p:spPr>
          <a:xfrm>
            <a:off x="39319" y="1219604"/>
            <a:ext cx="1203216" cy="566549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7E769-F01B-4B06-A008-2C85D3E91E99}"/>
              </a:ext>
            </a:extLst>
          </p:cNvPr>
          <p:cNvSpPr/>
          <p:nvPr/>
        </p:nvSpPr>
        <p:spPr>
          <a:xfrm>
            <a:off x="1" y="1"/>
            <a:ext cx="1173480" cy="11734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E54E6-A2B1-4824-8E82-1F87E1886FFD}"/>
              </a:ext>
            </a:extLst>
          </p:cNvPr>
          <p:cNvCxnSpPr>
            <a:cxnSpLocks/>
          </p:cNvCxnSpPr>
          <p:nvPr/>
        </p:nvCxnSpPr>
        <p:spPr>
          <a:xfrm>
            <a:off x="1190111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F59741-4726-43EA-97A7-76A7943EC87F}"/>
              </a:ext>
            </a:extLst>
          </p:cNvPr>
          <p:cNvCxnSpPr>
            <a:cxnSpLocks/>
          </p:cNvCxnSpPr>
          <p:nvPr/>
        </p:nvCxnSpPr>
        <p:spPr>
          <a:xfrm>
            <a:off x="1310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718A5B-C3FD-4F7B-8702-EEF8C48CC83E}"/>
              </a:ext>
            </a:extLst>
          </p:cNvPr>
          <p:cNvSpPr/>
          <p:nvPr/>
        </p:nvSpPr>
        <p:spPr>
          <a:xfrm>
            <a:off x="0" y="0"/>
            <a:ext cx="1190111" cy="11901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213729-AA81-4E06-8C3F-07A5A7A3928F}"/>
              </a:ext>
            </a:extLst>
          </p:cNvPr>
          <p:cNvCxnSpPr/>
          <p:nvPr/>
        </p:nvCxnSpPr>
        <p:spPr>
          <a:xfrm>
            <a:off x="-13107" y="119011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29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984</Words>
  <Application>Microsoft Office PowerPoint</Application>
  <PresentationFormat>Широкоэкранный</PresentationFormat>
  <Paragraphs>212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Тема Office</vt:lpstr>
      <vt:lpstr>Ринкова економіка</vt:lpstr>
      <vt:lpstr>Що таке ринок?</vt:lpstr>
      <vt:lpstr>Функції ринку:</vt:lpstr>
      <vt:lpstr>Характеристики ринку</vt:lpstr>
      <vt:lpstr>Типологія ринків</vt:lpstr>
      <vt:lpstr>Ринок цінних паперів</vt:lpstr>
      <vt:lpstr>Відмінності між акціями та облігаціями</vt:lpstr>
      <vt:lpstr>Як розрахувати ціну акції?</vt:lpstr>
      <vt:lpstr>Деревативи</vt:lpstr>
      <vt:lpstr>Біржа</vt:lpstr>
      <vt:lpstr>Тема_#5 (частина 2)</vt:lpstr>
      <vt:lpstr>Форварди</vt:lpstr>
      <vt:lpstr>Ф’ючерси</vt:lpstr>
      <vt:lpstr>В чому полягає різниця між ф’ючерсами і форвардами?</vt:lpstr>
      <vt:lpstr>Опціон</vt:lpstr>
      <vt:lpstr>Банк</vt:lpstr>
      <vt:lpstr>Комерційні банки – це фінансово-кредитні установи</vt:lpstr>
      <vt:lpstr>Центральний банк України – НБУ</vt:lpstr>
      <vt:lpstr>Тема_#5 (частина 3)</vt:lpstr>
      <vt:lpstr>Попит. Крива попиту.</vt:lpstr>
      <vt:lpstr>Фактори впливу на попит:</vt:lpstr>
      <vt:lpstr>Пропозиція. Закон пропозиції.</vt:lpstr>
      <vt:lpstr>Ринкова рівновага. Дефіцит та профіцит товарів.</vt:lpstr>
      <vt:lpstr>Еластичність попиту. Класифікація.</vt:lpstr>
      <vt:lpstr>Конкуренція та її види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Рентна плата</dc:title>
  <dc:creator>Владимир Зеленский</dc:creator>
  <cp:lastModifiedBy>Владимир Зеленский</cp:lastModifiedBy>
  <cp:revision>560</cp:revision>
  <dcterms:created xsi:type="dcterms:W3CDTF">2021-04-20T11:18:08Z</dcterms:created>
  <dcterms:modified xsi:type="dcterms:W3CDTF">2021-11-09T07:12:53Z</dcterms:modified>
</cp:coreProperties>
</file>