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E4F"/>
    <a:srgbClr val="00B0F0"/>
    <a:srgbClr val="4A8522"/>
    <a:srgbClr val="4472C4"/>
    <a:srgbClr val="A9D18E"/>
    <a:srgbClr val="9DC3E6"/>
    <a:srgbClr val="6D9D4D"/>
    <a:srgbClr val="FB7314"/>
    <a:srgbClr val="C5FFFF"/>
    <a:srgbClr val="3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изнес тренды 2021: прибыльный бизнес за границей │ InternationalWealth.info">
            <a:extLst>
              <a:ext uri="{FF2B5EF4-FFF2-40B4-BE49-F238E27FC236}">
                <a16:creationId xmlns:a16="http://schemas.microsoft.com/office/drawing/2014/main" id="{6C3C9978-6EA6-4FD3-9E05-CE52D72F0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-32"/>
          <a:stretch/>
        </p:blipFill>
        <p:spPr bwMode="auto">
          <a:xfrm>
            <a:off x="0" y="0"/>
            <a:ext cx="1256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845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та підприємництво.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Тема_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8471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товариств.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7F04969-21E2-4029-B411-ECB57ADFE495}"/>
              </a:ext>
            </a:extLst>
          </p:cNvPr>
          <p:cNvSpPr txBox="1">
            <a:spLocks/>
          </p:cNvSpPr>
          <p:nvPr/>
        </p:nvSpPr>
        <p:spPr>
          <a:xfrm>
            <a:off x="2343319" y="1692212"/>
            <a:ext cx="2457605" cy="27514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 з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795891"/>
            <a:ext cx="12191999" cy="1062110"/>
          </a:xfrm>
        </p:spPr>
        <p:txBody>
          <a:bodyPr anchor="ctr" anchorCtr="0">
            <a:normAutofit/>
          </a:bodyPr>
          <a:lstStyle/>
          <a:p>
            <a:pPr indent="457200" algn="ctr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2FB9951-D5D8-4513-A26A-3F8D27E21EC2}"/>
              </a:ext>
            </a:extLst>
          </p:cNvPr>
          <p:cNvCxnSpPr>
            <a:cxnSpLocks/>
          </p:cNvCxnSpPr>
          <p:nvPr/>
        </p:nvCxnSpPr>
        <p:spPr>
          <a:xfrm flipH="1">
            <a:off x="-3" y="5795890"/>
            <a:ext cx="121920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D687CA4-824E-4F65-A74C-BED875E28B8A}"/>
              </a:ext>
            </a:extLst>
          </p:cNvPr>
          <p:cNvSpPr txBox="1">
            <a:spLocks/>
          </p:cNvSpPr>
          <p:nvPr/>
        </p:nvSpPr>
        <p:spPr>
          <a:xfrm>
            <a:off x="-83166" y="1638194"/>
            <a:ext cx="2457606" cy="287806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 товариство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085C33A-C95B-42E5-8DF6-4C3ACAF1DD38}"/>
              </a:ext>
            </a:extLst>
          </p:cNvPr>
          <p:cNvSpPr txBox="1">
            <a:spLocks/>
          </p:cNvSpPr>
          <p:nvPr/>
        </p:nvSpPr>
        <p:spPr>
          <a:xfrm>
            <a:off x="4800923" y="1656564"/>
            <a:ext cx="2523879" cy="3135267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 з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додатковою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відповідальністьмайном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B1B6D0B-C11C-4449-B891-FE710A6793D0}"/>
              </a:ext>
            </a:extLst>
          </p:cNvPr>
          <p:cNvSpPr txBox="1">
            <a:spLocks/>
          </p:cNvSpPr>
          <p:nvPr/>
        </p:nvSpPr>
        <p:spPr>
          <a:xfrm>
            <a:off x="7273125" y="1662439"/>
            <a:ext cx="2395358" cy="275146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командитне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товариство</a:t>
            </a: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вкладників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AB47BFE1-F774-41A5-8254-444F916870C0}"/>
              </a:ext>
            </a:extLst>
          </p:cNvPr>
          <p:cNvSpPr txBox="1">
            <a:spLocks/>
          </p:cNvSpPr>
          <p:nvPr/>
        </p:nvSpPr>
        <p:spPr>
          <a:xfrm>
            <a:off x="9591652" y="1656565"/>
            <a:ext cx="2523879" cy="4031826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товариство)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E6C9AF3-B0F1-4327-AF51-A544EEA1D34B}"/>
              </a:ext>
            </a:extLst>
          </p:cNvPr>
          <p:cNvCxnSpPr>
            <a:cxnSpLocks/>
          </p:cNvCxnSpPr>
          <p:nvPr/>
        </p:nvCxnSpPr>
        <p:spPr>
          <a:xfrm>
            <a:off x="2328076" y="1740169"/>
            <a:ext cx="0" cy="8167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9D67E16-9F67-4C83-86A9-7E3C31E8E0FE}"/>
              </a:ext>
            </a:extLst>
          </p:cNvPr>
          <p:cNvCxnSpPr>
            <a:cxnSpLocks/>
          </p:cNvCxnSpPr>
          <p:nvPr/>
        </p:nvCxnSpPr>
        <p:spPr>
          <a:xfrm>
            <a:off x="4918876" y="1785597"/>
            <a:ext cx="0" cy="8167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4326AAD-A3D3-42F1-A5FE-887D90032848}"/>
              </a:ext>
            </a:extLst>
          </p:cNvPr>
          <p:cNvCxnSpPr>
            <a:cxnSpLocks/>
          </p:cNvCxnSpPr>
          <p:nvPr/>
        </p:nvCxnSpPr>
        <p:spPr>
          <a:xfrm>
            <a:off x="7448716" y="1800253"/>
            <a:ext cx="0" cy="8167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816A7A3-A181-4142-8680-DD6DE2745F9E}"/>
              </a:ext>
            </a:extLst>
          </p:cNvPr>
          <p:cNvCxnSpPr>
            <a:cxnSpLocks/>
          </p:cNvCxnSpPr>
          <p:nvPr/>
        </p:nvCxnSpPr>
        <p:spPr>
          <a:xfrm>
            <a:off x="9720167" y="1800253"/>
            <a:ext cx="0" cy="8167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usiness startup icon Royalty Free Vector Image">
            <a:extLst>
              <a:ext uri="{FF2B5EF4-FFF2-40B4-BE49-F238E27FC236}">
                <a16:creationId xmlns:a16="http://schemas.microsoft.com/office/drawing/2014/main" id="{FAFC2007-E289-47AF-AC9A-EC0C7B2AB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7" b="23108"/>
          <a:stretch/>
        </p:blipFill>
        <p:spPr bwMode="auto">
          <a:xfrm>
            <a:off x="381907" y="208457"/>
            <a:ext cx="1527460" cy="10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7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підприємств.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розміром.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89" y="2025751"/>
            <a:ext cx="5481813" cy="457199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250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31573" y="2644726"/>
            <a:ext cx="0" cy="326370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Small Business Icon Png Download - Small Scale Business Icon Transparent  PNG - 600x655 - Free Download on NicePNG">
            <a:extLst>
              <a:ext uri="{FF2B5EF4-FFF2-40B4-BE49-F238E27FC236}">
                <a16:creationId xmlns:a16="http://schemas.microsoft.com/office/drawing/2014/main" id="{C5364D43-1A8B-4413-AAFA-A0A42486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17" y="2025751"/>
            <a:ext cx="4608433" cy="41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Види підприємств.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формою власності.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1589138"/>
            <a:ext cx="6640831" cy="5268862"/>
          </a:xfrm>
        </p:spPr>
        <p:txBody>
          <a:bodyPr anchor="ctr" anchorCtr="0">
            <a:normAutofit/>
          </a:bodyPr>
          <a:lstStyle/>
          <a:p>
            <a:pPr indent="45720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321883" y="2392680"/>
            <a:ext cx="0" cy="37033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ree Vector | Business icons collection">
            <a:extLst>
              <a:ext uri="{FF2B5EF4-FFF2-40B4-BE49-F238E27FC236}">
                <a16:creationId xmlns:a16="http://schemas.microsoft.com/office/drawing/2014/main" id="{DE4B1AAD-A037-4386-B5B6-26FFA211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154372"/>
            <a:ext cx="4138392" cy="413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8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71852"/>
            <a:ext cx="10515600" cy="151286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об’єднання підприємств.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5890"/>
            <a:ext cx="12192000" cy="1062110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5ECB18-DA7F-48D9-A4AB-483DE7FD3E55}"/>
              </a:ext>
            </a:extLst>
          </p:cNvPr>
          <p:cNvCxnSpPr>
            <a:cxnSpLocks/>
          </p:cNvCxnSpPr>
          <p:nvPr/>
        </p:nvCxnSpPr>
        <p:spPr>
          <a:xfrm flipH="1">
            <a:off x="-3" y="5795890"/>
            <a:ext cx="121920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nstitution icon - Citycons">
            <a:extLst>
              <a:ext uri="{FF2B5EF4-FFF2-40B4-BE49-F238E27FC236}">
                <a16:creationId xmlns:a16="http://schemas.microsoft.com/office/drawing/2014/main" id="{C6C1798E-A0DD-4AC8-B362-FC20DFDF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48" y="1584713"/>
            <a:ext cx="4093698" cy="40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b-website-institution-icon - Crookbros.com">
            <a:extLst>
              <a:ext uri="{FF2B5EF4-FFF2-40B4-BE49-F238E27FC236}">
                <a16:creationId xmlns:a16="http://schemas.microsoft.com/office/drawing/2014/main" id="{6C0DCDAE-45FF-4234-B05E-B619960C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5" y="75178"/>
            <a:ext cx="1237603" cy="1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71852"/>
            <a:ext cx="10515600" cy="151286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об’єднання підприємств.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5890"/>
            <a:ext cx="12192000" cy="1062110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5ECB18-DA7F-48D9-A4AB-483DE7FD3E55}"/>
              </a:ext>
            </a:extLst>
          </p:cNvPr>
          <p:cNvCxnSpPr>
            <a:cxnSpLocks/>
          </p:cNvCxnSpPr>
          <p:nvPr/>
        </p:nvCxnSpPr>
        <p:spPr>
          <a:xfrm flipH="1">
            <a:off x="-3" y="5795890"/>
            <a:ext cx="121920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Industrial Development - - Type Of Business Icon Transparent PNG - 800x800  - Free Download on NicePNG">
            <a:extLst>
              <a:ext uri="{FF2B5EF4-FFF2-40B4-BE49-F238E27FC236}">
                <a16:creationId xmlns:a16="http://schemas.microsoft.com/office/drawing/2014/main" id="{A3CAC079-6991-4129-B8ED-3AEA07C7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56" y="1713789"/>
            <a:ext cx="3683081" cy="39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b-website-institution-icon - Crookbros.com">
            <a:extLst>
              <a:ext uri="{FF2B5EF4-FFF2-40B4-BE49-F238E27FC236}">
                <a16:creationId xmlns:a16="http://schemas.microsoft.com/office/drawing/2014/main" id="{219DE732-9F6E-41D9-88A0-F9E099E4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5" y="75178"/>
            <a:ext cx="1237603" cy="1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71852"/>
            <a:ext cx="10515600" cy="151286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об’єднання підприємств.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Франчайзинг.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5890"/>
            <a:ext cx="12192000" cy="1062110"/>
          </a:xfrm>
        </p:spPr>
        <p:txBody>
          <a:bodyPr anchor="ctr" anchorCtr="0">
            <a:normAutofit lnSpcReduction="10000"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Франчайзинг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франчайзер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франчайзі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право на продаж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5ECB18-DA7F-48D9-A4AB-483DE7FD3E55}"/>
              </a:ext>
            </a:extLst>
          </p:cNvPr>
          <p:cNvCxnSpPr>
            <a:cxnSpLocks/>
          </p:cNvCxnSpPr>
          <p:nvPr/>
        </p:nvCxnSpPr>
        <p:spPr>
          <a:xfrm flipH="1">
            <a:off x="-3" y="5795890"/>
            <a:ext cx="121920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cb-website-institution-icon - Crookbros.com">
            <a:extLst>
              <a:ext uri="{FF2B5EF4-FFF2-40B4-BE49-F238E27FC236}">
                <a16:creationId xmlns:a16="http://schemas.microsoft.com/office/drawing/2014/main" id="{3C4A2342-0FD4-4738-907E-83C06073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5" y="75178"/>
            <a:ext cx="1237603" cy="1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cDonald&amp;#39;s rivela il suo nuovo packaging a livello globale - Grafigata!">
            <a:extLst>
              <a:ext uri="{FF2B5EF4-FFF2-40B4-BE49-F238E27FC236}">
                <a16:creationId xmlns:a16="http://schemas.microsoft.com/office/drawing/2014/main" id="{D93BA837-EA69-44EA-B7F9-ADF02E0F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7" y="1772014"/>
            <a:ext cx="6707065" cy="37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0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71852"/>
            <a:ext cx="10515600" cy="151286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об’єднання підприємств.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5890"/>
            <a:ext cx="12192000" cy="1062110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пакетом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5ECB18-DA7F-48D9-A4AB-483DE7FD3E55}"/>
              </a:ext>
            </a:extLst>
          </p:cNvPr>
          <p:cNvCxnSpPr>
            <a:cxnSpLocks/>
          </p:cNvCxnSpPr>
          <p:nvPr/>
        </p:nvCxnSpPr>
        <p:spPr>
          <a:xfrm flipH="1">
            <a:off x="-3" y="5795890"/>
            <a:ext cx="121920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Go Pro Icon - Black Network Icon PNG Image | Transparent PNG Free Download  on SeekPNG">
            <a:extLst>
              <a:ext uri="{FF2B5EF4-FFF2-40B4-BE49-F238E27FC236}">
                <a16:creationId xmlns:a16="http://schemas.microsoft.com/office/drawing/2014/main" id="{9753225E-D140-4AA5-B902-438A624E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12" y="1584713"/>
            <a:ext cx="3406970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b-website-institution-icon - Crookbros.com">
            <a:extLst>
              <a:ext uri="{FF2B5EF4-FFF2-40B4-BE49-F238E27FC236}">
                <a16:creationId xmlns:a16="http://schemas.microsoft.com/office/drawing/2014/main" id="{4D1D8FD1-5E56-4CF2-9FC6-5D3A13A4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5" y="75178"/>
            <a:ext cx="1237603" cy="1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9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59" y="71852"/>
            <a:ext cx="10030777" cy="151286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 підприємства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ругообіг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капіталу.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95890"/>
            <a:ext cx="12192000" cy="1062110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5ECB18-DA7F-48D9-A4AB-483DE7FD3E55}"/>
              </a:ext>
            </a:extLst>
          </p:cNvPr>
          <p:cNvCxnSpPr>
            <a:cxnSpLocks/>
          </p:cNvCxnSpPr>
          <p:nvPr/>
        </p:nvCxnSpPr>
        <p:spPr>
          <a:xfrm flipH="1">
            <a:off x="-3" y="5795890"/>
            <a:ext cx="121920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B10EE4-869D-4432-B93E-7412E0AAB7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52" y="2094859"/>
            <a:ext cx="3453046" cy="2821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229F87-D037-458F-8C65-8E8DAA01A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1" y="2660319"/>
            <a:ext cx="1771837" cy="177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0" name="Picture 6" descr="Circle dots process symbol Royalty Free Vector Image">
            <a:extLst>
              <a:ext uri="{FF2B5EF4-FFF2-40B4-BE49-F238E27FC236}">
                <a16:creationId xmlns:a16="http://schemas.microsoft.com/office/drawing/2014/main" id="{9127550C-C91A-4BCD-938D-EA181C1B6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/>
        </p:blipFill>
        <p:spPr bwMode="auto">
          <a:xfrm>
            <a:off x="3799219" y="1237603"/>
            <a:ext cx="4593555" cy="39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158EC2-A7E7-4A0F-9F7E-7E55E80BE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0" y="-89237"/>
            <a:ext cx="1696453" cy="1696453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022FBB5-0049-41BC-AD14-5C4B5D066C46}"/>
              </a:ext>
            </a:extLst>
          </p:cNvPr>
          <p:cNvCxnSpPr>
            <a:cxnSpLocks/>
          </p:cNvCxnSpPr>
          <p:nvPr/>
        </p:nvCxnSpPr>
        <p:spPr>
          <a:xfrm>
            <a:off x="3207434" y="3505554"/>
            <a:ext cx="1505243" cy="0"/>
          </a:xfrm>
          <a:prstGeom prst="straightConnector1">
            <a:avLst/>
          </a:prstGeom>
          <a:ln w="76200">
            <a:solidFill>
              <a:srgbClr val="709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24D1E47-F979-4FF6-99BB-CF4B2591B41E}"/>
              </a:ext>
            </a:extLst>
          </p:cNvPr>
          <p:cNvCxnSpPr>
            <a:cxnSpLocks/>
          </p:cNvCxnSpPr>
          <p:nvPr/>
        </p:nvCxnSpPr>
        <p:spPr>
          <a:xfrm>
            <a:off x="7523871" y="3546237"/>
            <a:ext cx="1505243" cy="0"/>
          </a:xfrm>
          <a:prstGeom prst="straightConnector1">
            <a:avLst/>
          </a:prstGeom>
          <a:ln w="76200">
            <a:solidFill>
              <a:srgbClr val="709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7C6EA2-D48D-41AD-BE81-ABBD07E582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36199" r="72567" b="41428"/>
          <a:stretch/>
        </p:blipFill>
        <p:spPr>
          <a:xfrm>
            <a:off x="562349" y="2267125"/>
            <a:ext cx="2531439" cy="25582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D5E2BF-4385-4AEE-841F-BE427E4877E8}"/>
              </a:ext>
            </a:extLst>
          </p:cNvPr>
          <p:cNvSpPr txBox="1"/>
          <p:nvPr/>
        </p:nvSpPr>
        <p:spPr>
          <a:xfrm>
            <a:off x="8780217" y="4794580"/>
            <a:ext cx="3370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Продаж готової продукції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2E46E5-8AFF-476B-954F-EB262F3939C2}"/>
              </a:ext>
            </a:extLst>
          </p:cNvPr>
          <p:cNvSpPr txBox="1"/>
          <p:nvPr/>
        </p:nvSpPr>
        <p:spPr>
          <a:xfrm>
            <a:off x="-154921" y="4788963"/>
            <a:ext cx="4149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Закупівля факторів виробництва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DBB84-D2CF-464F-A99B-A145E1DE6717}"/>
              </a:ext>
            </a:extLst>
          </p:cNvPr>
          <p:cNvSpPr txBox="1"/>
          <p:nvPr/>
        </p:nvSpPr>
        <p:spPr>
          <a:xfrm>
            <a:off x="3023704" y="4966840"/>
            <a:ext cx="6224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uk-UA" dirty="0"/>
              <a:t>Виробництво товарів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7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Витрати підприємства.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витрат.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1589138"/>
            <a:ext cx="6640831" cy="5268862"/>
          </a:xfrm>
        </p:spPr>
        <p:txBody>
          <a:bodyPr anchor="ctr" anchorCtr="0">
            <a:normAutofit/>
          </a:bodyPr>
          <a:lstStyle/>
          <a:p>
            <a:pPr indent="45720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прикладами таких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кредитах,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321883" y="2208628"/>
            <a:ext cx="0" cy="40092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988BFC-57CC-4076-BF0A-76C2A110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2200419"/>
            <a:ext cx="3994055" cy="39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9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Дохід та прибуток підприємства.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90" y="2025751"/>
            <a:ext cx="5158258" cy="4571996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підприємцем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31573" y="2279550"/>
            <a:ext cx="0" cy="399405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Business Startup Icon Start New Business Stock Illustration - Download  Image Now - iStock">
            <a:extLst>
              <a:ext uri="{FF2B5EF4-FFF2-40B4-BE49-F238E27FC236}">
                <a16:creationId xmlns:a16="http://schemas.microsoft.com/office/drawing/2014/main" id="{19E02E9A-09A4-4EA0-B68F-70D80C7B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99" y="2230314"/>
            <a:ext cx="3897923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1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підприємництво?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448"/>
            <a:ext cx="10515600" cy="132556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ризикована,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Названы самые бизнес-активные регионы России — Российская газета">
            <a:extLst>
              <a:ext uri="{FF2B5EF4-FFF2-40B4-BE49-F238E27FC236}">
                <a16:creationId xmlns:a16="http://schemas.microsoft.com/office/drawing/2014/main" id="{42E45AC8-B6E6-4DF9-AFC6-BD8792427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4"/>
          <a:stretch/>
        </p:blipFill>
        <p:spPr bwMode="auto">
          <a:xfrm>
            <a:off x="2500239" y="3038021"/>
            <a:ext cx="7191521" cy="36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3007360"/>
            <a:ext cx="6629400" cy="84328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Енотокафе, воздух в контейнерах и леденцы без сахара: подборка  нестандартных бизнес- идей - Городской репортер">
            <a:extLst>
              <a:ext uri="{FF2B5EF4-FFF2-40B4-BE49-F238E27FC236}">
                <a16:creationId xmlns:a16="http://schemas.microsoft.com/office/drawing/2014/main" id="{E354C2C1-C127-4286-8CB1-AC6ACB75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r="6942"/>
          <a:stretch/>
        </p:blipFill>
        <p:spPr bwMode="auto">
          <a:xfrm>
            <a:off x="182880" y="178752"/>
            <a:ext cx="5379720" cy="65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FDFB98-DA83-46DD-AA46-37002D4A39D1}"/>
              </a:ext>
            </a:extLst>
          </p:cNvPr>
          <p:cNvCxnSpPr>
            <a:cxnSpLocks/>
          </p:cNvCxnSpPr>
          <p:nvPr/>
        </p:nvCxnSpPr>
        <p:spPr>
          <a:xfrm>
            <a:off x="5886453" y="178752"/>
            <a:ext cx="0" cy="65004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0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Мета. Об’єкт та суб’єкт.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90" y="2025751"/>
            <a:ext cx="6120826" cy="457199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межах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доходу. </a:t>
            </a:r>
          </a:p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 flipH="1">
            <a:off x="1131573" y="2190959"/>
            <a:ext cx="1" cy="41452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40A2B2-9F42-4322-B81A-CF3C1E69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26" y="2394579"/>
            <a:ext cx="3465126" cy="34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B7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 підприємництва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1589138"/>
            <a:ext cx="6915149" cy="52688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 flipH="1">
            <a:off x="5321883" y="2461849"/>
            <a:ext cx="1" cy="343033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Architecture greek temple icon Royalty Free Vector Image">
            <a:extLst>
              <a:ext uri="{FF2B5EF4-FFF2-40B4-BE49-F238E27FC236}">
                <a16:creationId xmlns:a16="http://schemas.microsoft.com/office/drawing/2014/main" id="{4C752226-38A2-47EF-978F-F2D72AB63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1110" b="20001"/>
          <a:stretch/>
        </p:blipFill>
        <p:spPr bwMode="auto">
          <a:xfrm>
            <a:off x="291734" y="2555551"/>
            <a:ext cx="4693382" cy="29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7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підприємництва.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Виробниче підприємництво.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90" y="2025751"/>
            <a:ext cx="6120826" cy="457199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31573" y="3812345"/>
            <a:ext cx="0" cy="95660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0555A0-9F43-43A1-AE34-72E99D8F8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83" y="2753274"/>
            <a:ext cx="3074744" cy="307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88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B7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 підприємництва.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 підприємництво.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1589138"/>
            <a:ext cx="6640831" cy="52688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перепродажу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 flipH="1">
            <a:off x="5321883" y="2461849"/>
            <a:ext cx="1" cy="343033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1DB4AE-F645-475C-9474-CAB99D417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5" y="2173758"/>
            <a:ext cx="4157578" cy="33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підприємництва.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Посередницьке підприємництво.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90" y="2025751"/>
            <a:ext cx="5158258" cy="457199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Посередницькі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31573" y="2644726"/>
            <a:ext cx="0" cy="326370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честность скачать бесплатно - Целостность Честность Корпорация Бизнес -  честность">
            <a:extLst>
              <a:ext uri="{FF2B5EF4-FFF2-40B4-BE49-F238E27FC236}">
                <a16:creationId xmlns:a16="http://schemas.microsoft.com/office/drawing/2014/main" id="{8D0E5797-72AA-4B4F-9327-AF376A49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77" y="2457456"/>
            <a:ext cx="3708586" cy="37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5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 підприємництва.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 підприємництво.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0" y="1589138"/>
            <a:ext cx="6640831" cy="52688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валюта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321883" y="3429000"/>
            <a:ext cx="0" cy="15368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28666E-0907-4F5B-90BE-A952B96F1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2200419"/>
            <a:ext cx="3994055" cy="39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7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підприємництва.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Страхове підприємництво.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489" y="2025751"/>
            <a:ext cx="5481813" cy="457199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1131573" y="2644726"/>
            <a:ext cx="0" cy="326370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reen shield guard lock logo icon Royalty Free Vector Image">
            <a:extLst>
              <a:ext uri="{FF2B5EF4-FFF2-40B4-BE49-F238E27FC236}">
                <a16:creationId xmlns:a16="http://schemas.microsoft.com/office/drawing/2014/main" id="{D3CD7C66-FB91-4161-B46B-E0A5A728A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 bwMode="auto">
          <a:xfrm>
            <a:off x="7031195" y="2349305"/>
            <a:ext cx="5295879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07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656</Words>
  <Application>Microsoft Office PowerPoint</Application>
  <PresentationFormat>Широкоэкранный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Підприємство та підприємництво. Тема_#6</vt:lpstr>
      <vt:lpstr>Що таке підприємництво?</vt:lpstr>
      <vt:lpstr>Підприємництво.  Мета. Об’єкт та суб’єкт.</vt:lpstr>
      <vt:lpstr> Типи підприємництва</vt:lpstr>
      <vt:lpstr>Типи підприємництва.  Виробниче підприємництво.</vt:lpstr>
      <vt:lpstr> Типи підприємництва.  Комерційне підприємництво.</vt:lpstr>
      <vt:lpstr>Типи підприємництва.  Посередницьке підприємництво.</vt:lpstr>
      <vt:lpstr> Типи підприємництва.  Фінансове підприємництво.</vt:lpstr>
      <vt:lpstr>Типи підприємництва.  Страхове підприємництво.</vt:lpstr>
      <vt:lpstr>Фірма.  Види товариств.</vt:lpstr>
      <vt:lpstr>Види підприємств.  За розміром.</vt:lpstr>
      <vt:lpstr> Види підприємств.  За формою власності.</vt:lpstr>
      <vt:lpstr>Структурні об’єднання підприємств. Асоціації.</vt:lpstr>
      <vt:lpstr>Структурні об’єднання підприємств. Корпорація.</vt:lpstr>
      <vt:lpstr>Структурні об’єднання підприємств. Франчайзинг.</vt:lpstr>
      <vt:lpstr>Структурні об’єднання підприємств. Холдинг.</vt:lpstr>
      <vt:lpstr>Капітал підприємства. Кругообіг капіталу.</vt:lpstr>
      <vt:lpstr> Витрати підприємства.  Класифікація витрат.</vt:lpstr>
      <vt:lpstr>Дохід та прибуток підприємства.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Владимир Зеленский</cp:lastModifiedBy>
  <cp:revision>251</cp:revision>
  <dcterms:created xsi:type="dcterms:W3CDTF">2021-11-07T15:54:35Z</dcterms:created>
  <dcterms:modified xsi:type="dcterms:W3CDTF">2021-11-15T18:58:07Z</dcterms:modified>
</cp:coreProperties>
</file>