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67"/>
  </p:notesMasterIdLst>
  <p:handoutMasterIdLst>
    <p:handoutMasterId r:id="rId68"/>
  </p:handout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8" r:id="rId9"/>
    <p:sldId id="336" r:id="rId10"/>
    <p:sldId id="337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65" r:id="rId28"/>
    <p:sldId id="36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6" r:id="rId58"/>
    <p:sldId id="385" r:id="rId59"/>
    <p:sldId id="387" r:id="rId60"/>
    <p:sldId id="388" r:id="rId61"/>
    <p:sldId id="389" r:id="rId62"/>
    <p:sldId id="390" r:id="rId63"/>
    <p:sldId id="391" r:id="rId64"/>
    <p:sldId id="393" r:id="rId65"/>
    <p:sldId id="392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yr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 Cyr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 Cyr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 Cyr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 Cyr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  <a:srgbClr val="C2FEE7"/>
    <a:srgbClr val="FF66CC"/>
    <a:srgbClr val="99FF66"/>
    <a:srgbClr val="008000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7" autoAdjust="0"/>
    <p:restoredTop sz="90929" autoAdjust="0"/>
  </p:normalViewPr>
  <p:slideViewPr>
    <p:cSldViewPr>
      <p:cViewPr varScale="1">
        <p:scale>
          <a:sx n="113" d="100"/>
          <a:sy n="113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kin.TOMD\Desktop\&#1053;&#1086;&#1074;&#1099;&#1077;%20&#1082;&#1091;&#1088;&#1089;&#1099;\&#1052;&#1086;&#1076;&#1077;&#1083;&#1080;&#1088;&#1086;&#1074;&#1072;&#1085;&#1080;&#1077;%20&#1089;&#1080;&#1089;&#1090;&#1077;&#1084;\&#1055;&#1088;&#1072;&#1082;&#1090;&#1080;&#1095;&#1077;&#1089;&#1082;&#1080;&#1077;%20&#1079;&#1072;&#1085;&#1103;&#1090;&#1080;&#1103;\&#1044;&#1080;&#1089;&#1087;&#1077;&#1088;&#1089;&#1080;&#1086;&#1085;&#1085;&#1099;&#1081;%20&#1072;&#1085;&#1072;&#1083;&#1080;&#107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kin.TOMD\Desktop\&#1053;&#1086;&#1074;&#1099;&#1077;%20&#1082;&#1091;&#1088;&#1089;&#1099;\&#1052;&#1086;&#1076;&#1077;&#1083;&#1080;&#1088;&#1086;&#1074;&#1072;&#1085;&#1080;&#1077;%20&#1089;&#1080;&#1089;&#1090;&#1077;&#1084;\&#1055;&#1088;&#1072;&#1082;&#1090;&#1080;&#1095;&#1077;&#1089;&#1082;&#1080;&#1077;%20&#1079;&#1072;&#1085;&#1103;&#1090;&#1080;&#1103;\&#1044;&#1080;&#1089;&#1087;&#1077;&#1088;&#1089;&#1080;&#1086;&#1085;&#1085;&#1099;&#1081;%20&#1072;&#1085;&#1072;&#1083;&#1080;&#10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accent1">
                  <a:lumMod val="50000"/>
                </a:schemeClr>
              </a:solidFill>
            </a:ln>
          </c:spPr>
          <c:xVal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5.2</c:v>
                </c:pt>
                <c:pt idx="1">
                  <c:v>6.3</c:v>
                </c:pt>
                <c:pt idx="2">
                  <c:v>7.1</c:v>
                </c:pt>
                <c:pt idx="3">
                  <c:v>8.5</c:v>
                </c:pt>
                <c:pt idx="4">
                  <c:v>9.2000000000000011</c:v>
                </c:pt>
                <c:pt idx="5">
                  <c:v>10</c:v>
                </c:pt>
              </c:numCache>
            </c:numRef>
          </c:yVal>
          <c:smooth val="1"/>
        </c:ser>
        <c:ser>
          <c:idx val="2"/>
          <c:order val="1"/>
          <c:xVal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Лист1!$C$2:$C$7</c:f>
              <c:numCache>
                <c:formatCode>General</c:formatCode>
                <c:ptCount val="6"/>
                <c:pt idx="0">
                  <c:v>5.2810000000000024</c:v>
                </c:pt>
                <c:pt idx="1">
                  <c:v>6.2553000000000001</c:v>
                </c:pt>
                <c:pt idx="2">
                  <c:v>7.2296000000000014</c:v>
                </c:pt>
                <c:pt idx="3">
                  <c:v>8.2039000000000009</c:v>
                </c:pt>
                <c:pt idx="4">
                  <c:v>9.1781999999999986</c:v>
                </c:pt>
                <c:pt idx="5">
                  <c:v>10.152500000000005</c:v>
                </c:pt>
              </c:numCache>
            </c:numRef>
          </c:yVal>
          <c:smooth val="1"/>
        </c:ser>
        <c:ser>
          <c:idx val="3"/>
          <c:order val="2"/>
          <c:xVal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Лист1!$C$2:$C$7</c:f>
              <c:numCache>
                <c:formatCode>General</c:formatCode>
                <c:ptCount val="6"/>
                <c:pt idx="0">
                  <c:v>5.2810000000000024</c:v>
                </c:pt>
                <c:pt idx="1">
                  <c:v>6.2553000000000001</c:v>
                </c:pt>
                <c:pt idx="2">
                  <c:v>7.2296000000000014</c:v>
                </c:pt>
                <c:pt idx="3">
                  <c:v>8.2039000000000009</c:v>
                </c:pt>
                <c:pt idx="4">
                  <c:v>9.1781999999999986</c:v>
                </c:pt>
                <c:pt idx="5">
                  <c:v>10.152500000000005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69120"/>
        <c:axId val="83270656"/>
      </c:scatterChart>
      <c:valAx>
        <c:axId val="832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270656"/>
        <c:crosses val="autoZero"/>
        <c:crossBetween val="midCat"/>
      </c:valAx>
      <c:valAx>
        <c:axId val="83270656"/>
        <c:scaling>
          <c:orientation val="minMax"/>
          <c:max val="11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chemeClr val="accent6">
              <a:lumMod val="20000"/>
              <a:lumOff val="80000"/>
            </a:schemeClr>
          </a:solidFill>
        </c:spPr>
        <c:crossAx val="83269120"/>
        <c:crosses val="autoZero"/>
        <c:crossBetween val="midCat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xVal>
            <c:numRef>
              <c:f>Рототабельный!$G$77:$G$101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Рототабельный!$W$77:$W$101</c:f>
              <c:numCache>
                <c:formatCode>General</c:formatCode>
                <c:ptCount val="25"/>
                <c:pt idx="0">
                  <c:v>21.5</c:v>
                </c:pt>
                <c:pt idx="1">
                  <c:v>32.800000000000011</c:v>
                </c:pt>
                <c:pt idx="2">
                  <c:v>16.7</c:v>
                </c:pt>
                <c:pt idx="3">
                  <c:v>26.4</c:v>
                </c:pt>
                <c:pt idx="4">
                  <c:v>29.3</c:v>
                </c:pt>
                <c:pt idx="5">
                  <c:v>9</c:v>
                </c:pt>
                <c:pt idx="6">
                  <c:v>42.2</c:v>
                </c:pt>
                <c:pt idx="7">
                  <c:v>20.2</c:v>
                </c:pt>
                <c:pt idx="8">
                  <c:v>17.7</c:v>
                </c:pt>
                <c:pt idx="9">
                  <c:v>40.200000000000003</c:v>
                </c:pt>
                <c:pt idx="10">
                  <c:v>13.8</c:v>
                </c:pt>
                <c:pt idx="11">
                  <c:v>34.6</c:v>
                </c:pt>
                <c:pt idx="12">
                  <c:v>10.200000000000001</c:v>
                </c:pt>
                <c:pt idx="13">
                  <c:v>1.2</c:v>
                </c:pt>
                <c:pt idx="14">
                  <c:v>24</c:v>
                </c:pt>
                <c:pt idx="15">
                  <c:v>13</c:v>
                </c:pt>
                <c:pt idx="16">
                  <c:v>12.5</c:v>
                </c:pt>
                <c:pt idx="17">
                  <c:v>29.4</c:v>
                </c:pt>
                <c:pt idx="18">
                  <c:v>18.3</c:v>
                </c:pt>
                <c:pt idx="19">
                  <c:v>19.3</c:v>
                </c:pt>
                <c:pt idx="20">
                  <c:v>5.7</c:v>
                </c:pt>
                <c:pt idx="21">
                  <c:v>27.7</c:v>
                </c:pt>
                <c:pt idx="22">
                  <c:v>34.9</c:v>
                </c:pt>
                <c:pt idx="23">
                  <c:v>12.3</c:v>
                </c:pt>
                <c:pt idx="24">
                  <c:v>12.7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xVal>
            <c:numRef>
              <c:f>Рототабельный!$G$77:$G$101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Рототабельный!$X$77:$X$101</c:f>
              <c:numCache>
                <c:formatCode>General</c:formatCode>
                <c:ptCount val="25"/>
                <c:pt idx="0">
                  <c:v>20.779166666666654</c:v>
                </c:pt>
                <c:pt idx="1">
                  <c:v>32.15416666666664</c:v>
                </c:pt>
                <c:pt idx="2">
                  <c:v>16.079166666666662</c:v>
                </c:pt>
                <c:pt idx="3">
                  <c:v>25.704166666666655</c:v>
                </c:pt>
                <c:pt idx="4">
                  <c:v>28.629166666666656</c:v>
                </c:pt>
                <c:pt idx="5">
                  <c:v>8.3541666666666554</c:v>
                </c:pt>
                <c:pt idx="6">
                  <c:v>41.529166666666647</c:v>
                </c:pt>
                <c:pt idx="7">
                  <c:v>19.504166666666659</c:v>
                </c:pt>
                <c:pt idx="8">
                  <c:v>17.029166666666654</c:v>
                </c:pt>
                <c:pt idx="9">
                  <c:v>39.554166666666639</c:v>
                </c:pt>
                <c:pt idx="10">
                  <c:v>13.129166666666652</c:v>
                </c:pt>
                <c:pt idx="11">
                  <c:v>33.90416666666664</c:v>
                </c:pt>
                <c:pt idx="12">
                  <c:v>9.5791666666666568</c:v>
                </c:pt>
                <c:pt idx="13">
                  <c:v>0.45416666666665867</c:v>
                </c:pt>
                <c:pt idx="14">
                  <c:v>23.279166666666658</c:v>
                </c:pt>
                <c:pt idx="15">
                  <c:v>12.404166666666661</c:v>
                </c:pt>
                <c:pt idx="16">
                  <c:v>12.499999999999931</c:v>
                </c:pt>
                <c:pt idx="17">
                  <c:v>30.616666666666706</c:v>
                </c:pt>
                <c:pt idx="18">
                  <c:v>19.766666666666705</c:v>
                </c:pt>
                <c:pt idx="19">
                  <c:v>20.666666666666625</c:v>
                </c:pt>
                <c:pt idx="20">
                  <c:v>7.0166666666666275</c:v>
                </c:pt>
                <c:pt idx="21">
                  <c:v>29.016666666666694</c:v>
                </c:pt>
                <c:pt idx="22">
                  <c:v>36.266666666666687</c:v>
                </c:pt>
                <c:pt idx="23">
                  <c:v>13.591666666666599</c:v>
                </c:pt>
                <c:pt idx="24">
                  <c:v>14.091666666666599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41440"/>
        <c:axId val="84542976"/>
      </c:scatterChart>
      <c:valAx>
        <c:axId val="8454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542976"/>
        <c:crosses val="autoZero"/>
        <c:crossBetween val="midCat"/>
      </c:valAx>
      <c:valAx>
        <c:axId val="8454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541440"/>
        <c:crosses val="autoZero"/>
        <c:crossBetween val="midCat"/>
      </c:valAx>
      <c:spPr>
        <a:solidFill>
          <a:schemeClr val="accent5"/>
        </a:solidFill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accent4">
        <a:lumMod val="10000"/>
        <a:lumOff val="9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tx2">
                  <a:lumMod val="90000"/>
                  <a:lumOff val="10000"/>
                </a:schemeClr>
              </a:solidFill>
            </a:ln>
          </c:spPr>
          <c:xVal>
            <c:numRef>
              <c:f>Рототабельный!$G$77:$G$101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Рототабельный!$W$77:$W$101</c:f>
              <c:numCache>
                <c:formatCode>General</c:formatCode>
                <c:ptCount val="25"/>
                <c:pt idx="0">
                  <c:v>21.5</c:v>
                </c:pt>
                <c:pt idx="1">
                  <c:v>32.800000000000011</c:v>
                </c:pt>
                <c:pt idx="2">
                  <c:v>16.7</c:v>
                </c:pt>
                <c:pt idx="3">
                  <c:v>26.4</c:v>
                </c:pt>
                <c:pt idx="4">
                  <c:v>29.3</c:v>
                </c:pt>
                <c:pt idx="5">
                  <c:v>9</c:v>
                </c:pt>
                <c:pt idx="6">
                  <c:v>42.2</c:v>
                </c:pt>
                <c:pt idx="7">
                  <c:v>20.2</c:v>
                </c:pt>
                <c:pt idx="8">
                  <c:v>17.7</c:v>
                </c:pt>
                <c:pt idx="9">
                  <c:v>40.200000000000003</c:v>
                </c:pt>
                <c:pt idx="10">
                  <c:v>13.8</c:v>
                </c:pt>
                <c:pt idx="11">
                  <c:v>34.6</c:v>
                </c:pt>
                <c:pt idx="12">
                  <c:v>10.200000000000001</c:v>
                </c:pt>
                <c:pt idx="13">
                  <c:v>1.2</c:v>
                </c:pt>
                <c:pt idx="14">
                  <c:v>24</c:v>
                </c:pt>
                <c:pt idx="15">
                  <c:v>13</c:v>
                </c:pt>
                <c:pt idx="16">
                  <c:v>12.5</c:v>
                </c:pt>
                <c:pt idx="17">
                  <c:v>29.4</c:v>
                </c:pt>
                <c:pt idx="18">
                  <c:v>18.3</c:v>
                </c:pt>
                <c:pt idx="19">
                  <c:v>19.3</c:v>
                </c:pt>
                <c:pt idx="20">
                  <c:v>5.7</c:v>
                </c:pt>
                <c:pt idx="21">
                  <c:v>27.7</c:v>
                </c:pt>
                <c:pt idx="22">
                  <c:v>34.9</c:v>
                </c:pt>
                <c:pt idx="23">
                  <c:v>12.3</c:v>
                </c:pt>
                <c:pt idx="24">
                  <c:v>12.7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chemeClr val="accent5">
                  <a:lumMod val="50000"/>
                </a:schemeClr>
              </a:solidFill>
            </a:ln>
          </c:spPr>
          <c:xVal>
            <c:numRef>
              <c:f>Рототабельный!$G$77:$G$101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Рототабельный!$X$77:$X$101</c:f>
              <c:numCache>
                <c:formatCode>General</c:formatCode>
                <c:ptCount val="25"/>
                <c:pt idx="0">
                  <c:v>20.779166666666654</c:v>
                </c:pt>
                <c:pt idx="1">
                  <c:v>32.15416666666664</c:v>
                </c:pt>
                <c:pt idx="2">
                  <c:v>16.079166666666662</c:v>
                </c:pt>
                <c:pt idx="3">
                  <c:v>25.704166666666655</c:v>
                </c:pt>
                <c:pt idx="4">
                  <c:v>28.629166666666656</c:v>
                </c:pt>
                <c:pt idx="5">
                  <c:v>8.3541666666666554</c:v>
                </c:pt>
                <c:pt idx="6">
                  <c:v>41.529166666666647</c:v>
                </c:pt>
                <c:pt idx="7">
                  <c:v>19.504166666666659</c:v>
                </c:pt>
                <c:pt idx="8">
                  <c:v>17.029166666666654</c:v>
                </c:pt>
                <c:pt idx="9">
                  <c:v>39.554166666666639</c:v>
                </c:pt>
                <c:pt idx="10">
                  <c:v>13.129166666666652</c:v>
                </c:pt>
                <c:pt idx="11">
                  <c:v>33.90416666666664</c:v>
                </c:pt>
                <c:pt idx="12">
                  <c:v>9.5791666666666568</c:v>
                </c:pt>
                <c:pt idx="13">
                  <c:v>0.45416666666665867</c:v>
                </c:pt>
                <c:pt idx="14">
                  <c:v>23.279166666666658</c:v>
                </c:pt>
                <c:pt idx="15">
                  <c:v>12.404166666666661</c:v>
                </c:pt>
                <c:pt idx="16">
                  <c:v>12.499999999999931</c:v>
                </c:pt>
                <c:pt idx="17">
                  <c:v>30.616666666666706</c:v>
                </c:pt>
                <c:pt idx="18">
                  <c:v>19.766666666666705</c:v>
                </c:pt>
                <c:pt idx="19">
                  <c:v>20.666666666666625</c:v>
                </c:pt>
                <c:pt idx="20">
                  <c:v>7.0166666666666275</c:v>
                </c:pt>
                <c:pt idx="21">
                  <c:v>29.016666666666694</c:v>
                </c:pt>
                <c:pt idx="22">
                  <c:v>36.266666666666687</c:v>
                </c:pt>
                <c:pt idx="23">
                  <c:v>13.591666666666599</c:v>
                </c:pt>
                <c:pt idx="24">
                  <c:v>14.091666666666599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60512"/>
        <c:axId val="84590976"/>
      </c:scatterChart>
      <c:valAx>
        <c:axId val="8456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590976"/>
        <c:crosses val="autoZero"/>
        <c:crossBetween val="midCat"/>
      </c:valAx>
      <c:valAx>
        <c:axId val="8459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560512"/>
        <c:crosses val="autoZero"/>
        <c:crossBetween val="midCat"/>
      </c:valAx>
      <c:spPr>
        <a:solidFill>
          <a:schemeClr val="accent5"/>
        </a:solidFill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accent5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EC97ACC-CC69-475C-861B-E9A6322B7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7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B7CF942-EC9B-4806-802E-2D7BA5AFC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63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365F89-EF3B-472F-9D44-8287FAF0A8DC}" type="slidenum">
              <a:rPr lang="ru-RU" smtClean="0"/>
              <a:pPr>
                <a:defRPr/>
              </a:pPr>
              <a:t>1</a:t>
            </a:fld>
            <a:endParaRPr lang="ru-RU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050"/>
          <p:cNvSpPr>
            <a:spLocks/>
          </p:cNvSpPr>
          <p:nvPr/>
        </p:nvSpPr>
        <p:spPr bwMode="gray">
          <a:xfrm>
            <a:off x="690563" y="3452813"/>
            <a:ext cx="7656512" cy="339725"/>
          </a:xfrm>
          <a:custGeom>
            <a:avLst/>
            <a:gdLst>
              <a:gd name="T0" fmla="*/ 506550579 w 4823"/>
              <a:gd name="T1" fmla="*/ 143649700 h 214"/>
              <a:gd name="T2" fmla="*/ 622477759 w 4823"/>
              <a:gd name="T3" fmla="*/ 136088438 h 214"/>
              <a:gd name="T4" fmla="*/ 874493368 w 4823"/>
              <a:gd name="T5" fmla="*/ 123488450 h 214"/>
              <a:gd name="T6" fmla="*/ 1224795858 w 4823"/>
              <a:gd name="T7" fmla="*/ 108367513 h 214"/>
              <a:gd name="T8" fmla="*/ 1691023940 w 4823"/>
              <a:gd name="T9" fmla="*/ 90725625 h 214"/>
              <a:gd name="T10" fmla="*/ 2147483647 w 4823"/>
              <a:gd name="T11" fmla="*/ 68045013 h 214"/>
              <a:gd name="T12" fmla="*/ 2147483647 w 4823"/>
              <a:gd name="T13" fmla="*/ 47883763 h 214"/>
              <a:gd name="T14" fmla="*/ 2147483647 w 4823"/>
              <a:gd name="T15" fmla="*/ 32762825 h 214"/>
              <a:gd name="T16" fmla="*/ 2147483647 w 4823"/>
              <a:gd name="T17" fmla="*/ 15120938 h 214"/>
              <a:gd name="T18" fmla="*/ 2147483647 w 4823"/>
              <a:gd name="T19" fmla="*/ 5040313 h 214"/>
              <a:gd name="T20" fmla="*/ 2147483647 w 4823"/>
              <a:gd name="T21" fmla="*/ 0 h 214"/>
              <a:gd name="T22" fmla="*/ 2147483647 w 4823"/>
              <a:gd name="T23" fmla="*/ 2520950 h 214"/>
              <a:gd name="T24" fmla="*/ 2147483647 w 4823"/>
              <a:gd name="T25" fmla="*/ 15120938 h 214"/>
              <a:gd name="T26" fmla="*/ 2147483647 w 4823"/>
              <a:gd name="T27" fmla="*/ 35282188 h 214"/>
              <a:gd name="T28" fmla="*/ 2147483647 w 4823"/>
              <a:gd name="T29" fmla="*/ 70564375 h 214"/>
              <a:gd name="T30" fmla="*/ 2147483647 w 4823"/>
              <a:gd name="T31" fmla="*/ 115927188 h 214"/>
              <a:gd name="T32" fmla="*/ 2147483647 w 4823"/>
              <a:gd name="T33" fmla="*/ 146169063 h 214"/>
              <a:gd name="T34" fmla="*/ 2147483647 w 4823"/>
              <a:gd name="T35" fmla="*/ 163810950 h 214"/>
              <a:gd name="T36" fmla="*/ 2147483647 w 4823"/>
              <a:gd name="T37" fmla="*/ 191531875 h 214"/>
              <a:gd name="T38" fmla="*/ 2147483647 w 4823"/>
              <a:gd name="T39" fmla="*/ 234375325 h 214"/>
              <a:gd name="T40" fmla="*/ 2147483647 w 4823"/>
              <a:gd name="T41" fmla="*/ 284778450 h 214"/>
              <a:gd name="T42" fmla="*/ 2147483647 w 4823"/>
              <a:gd name="T43" fmla="*/ 345262200 h 214"/>
              <a:gd name="T44" fmla="*/ 2147483647 w 4823"/>
              <a:gd name="T45" fmla="*/ 443547500 h 214"/>
              <a:gd name="T46" fmla="*/ 2147483647 w 4823"/>
              <a:gd name="T47" fmla="*/ 478829688 h 214"/>
              <a:gd name="T48" fmla="*/ 2147483647 w 4823"/>
              <a:gd name="T49" fmla="*/ 428426563 h 214"/>
              <a:gd name="T50" fmla="*/ 2147483647 w 4823"/>
              <a:gd name="T51" fmla="*/ 393144375 h 214"/>
              <a:gd name="T52" fmla="*/ 2147483647 w 4823"/>
              <a:gd name="T53" fmla="*/ 375504075 h 214"/>
              <a:gd name="T54" fmla="*/ 2147483647 w 4823"/>
              <a:gd name="T55" fmla="*/ 365423450 h 214"/>
              <a:gd name="T56" fmla="*/ 2147483647 w 4823"/>
              <a:gd name="T57" fmla="*/ 367942813 h 214"/>
              <a:gd name="T58" fmla="*/ 2147483647 w 4823"/>
              <a:gd name="T59" fmla="*/ 380544388 h 214"/>
              <a:gd name="T60" fmla="*/ 2147483647 w 4823"/>
              <a:gd name="T61" fmla="*/ 395665325 h 214"/>
              <a:gd name="T62" fmla="*/ 2147483647 w 4823"/>
              <a:gd name="T63" fmla="*/ 430947513 h 214"/>
              <a:gd name="T64" fmla="*/ 2147483647 w 4823"/>
              <a:gd name="T65" fmla="*/ 478829688 h 214"/>
              <a:gd name="T66" fmla="*/ 1711185188 w 4823"/>
              <a:gd name="T67" fmla="*/ 511592513 h 214"/>
              <a:gd name="T68" fmla="*/ 1146670225 w 4823"/>
              <a:gd name="T69" fmla="*/ 526713450 h 214"/>
              <a:gd name="T70" fmla="*/ 642639008 w 4823"/>
              <a:gd name="T71" fmla="*/ 536794075 h 214"/>
              <a:gd name="T72" fmla="*/ 194051225 w 4823"/>
              <a:gd name="T73" fmla="*/ 534273125 h 214"/>
              <a:gd name="T74" fmla="*/ 486389331 w 4823"/>
              <a:gd name="T75" fmla="*/ 143649700 h 2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23" h="214">
                <a:moveTo>
                  <a:pt x="193" y="57"/>
                </a:moveTo>
                <a:lnTo>
                  <a:pt x="201" y="57"/>
                </a:lnTo>
                <a:lnTo>
                  <a:pt x="216" y="56"/>
                </a:lnTo>
                <a:lnTo>
                  <a:pt x="247" y="54"/>
                </a:lnTo>
                <a:lnTo>
                  <a:pt x="293" y="52"/>
                </a:lnTo>
                <a:lnTo>
                  <a:pt x="347" y="49"/>
                </a:lnTo>
                <a:lnTo>
                  <a:pt x="409" y="46"/>
                </a:lnTo>
                <a:lnTo>
                  <a:pt x="486" y="43"/>
                </a:lnTo>
                <a:lnTo>
                  <a:pt x="579" y="39"/>
                </a:lnTo>
                <a:lnTo>
                  <a:pt x="671" y="36"/>
                </a:lnTo>
                <a:lnTo>
                  <a:pt x="779" y="31"/>
                </a:lnTo>
                <a:lnTo>
                  <a:pt x="895" y="27"/>
                </a:lnTo>
                <a:lnTo>
                  <a:pt x="1018" y="23"/>
                </a:lnTo>
                <a:lnTo>
                  <a:pt x="1150" y="19"/>
                </a:lnTo>
                <a:lnTo>
                  <a:pt x="1296" y="16"/>
                </a:lnTo>
                <a:lnTo>
                  <a:pt x="1443" y="13"/>
                </a:lnTo>
                <a:lnTo>
                  <a:pt x="1597" y="9"/>
                </a:lnTo>
                <a:lnTo>
                  <a:pt x="1759" y="6"/>
                </a:lnTo>
                <a:lnTo>
                  <a:pt x="1937" y="4"/>
                </a:lnTo>
                <a:lnTo>
                  <a:pt x="2114" y="2"/>
                </a:lnTo>
                <a:lnTo>
                  <a:pt x="2291" y="1"/>
                </a:lnTo>
                <a:lnTo>
                  <a:pt x="2484" y="0"/>
                </a:lnTo>
                <a:lnTo>
                  <a:pt x="2677" y="0"/>
                </a:lnTo>
                <a:lnTo>
                  <a:pt x="2870" y="1"/>
                </a:lnTo>
                <a:lnTo>
                  <a:pt x="3078" y="3"/>
                </a:lnTo>
                <a:lnTo>
                  <a:pt x="3287" y="6"/>
                </a:lnTo>
                <a:lnTo>
                  <a:pt x="3495" y="10"/>
                </a:lnTo>
                <a:lnTo>
                  <a:pt x="3711" y="14"/>
                </a:lnTo>
                <a:lnTo>
                  <a:pt x="3927" y="20"/>
                </a:lnTo>
                <a:lnTo>
                  <a:pt x="4151" y="28"/>
                </a:lnTo>
                <a:lnTo>
                  <a:pt x="4375" y="36"/>
                </a:lnTo>
                <a:lnTo>
                  <a:pt x="4598" y="46"/>
                </a:lnTo>
                <a:lnTo>
                  <a:pt x="4822" y="57"/>
                </a:lnTo>
                <a:lnTo>
                  <a:pt x="4822" y="58"/>
                </a:lnTo>
                <a:lnTo>
                  <a:pt x="4822" y="61"/>
                </a:lnTo>
                <a:lnTo>
                  <a:pt x="4822" y="65"/>
                </a:lnTo>
                <a:lnTo>
                  <a:pt x="4822" y="69"/>
                </a:lnTo>
                <a:lnTo>
                  <a:pt x="4822" y="76"/>
                </a:lnTo>
                <a:lnTo>
                  <a:pt x="4822" y="84"/>
                </a:lnTo>
                <a:lnTo>
                  <a:pt x="4822" y="93"/>
                </a:lnTo>
                <a:lnTo>
                  <a:pt x="4822" y="103"/>
                </a:lnTo>
                <a:lnTo>
                  <a:pt x="4822" y="113"/>
                </a:lnTo>
                <a:lnTo>
                  <a:pt x="4822" y="125"/>
                </a:lnTo>
                <a:lnTo>
                  <a:pt x="4822" y="137"/>
                </a:lnTo>
                <a:lnTo>
                  <a:pt x="4822" y="150"/>
                </a:lnTo>
                <a:lnTo>
                  <a:pt x="4822" y="176"/>
                </a:lnTo>
                <a:lnTo>
                  <a:pt x="4822" y="203"/>
                </a:lnTo>
                <a:lnTo>
                  <a:pt x="4629" y="190"/>
                </a:lnTo>
                <a:lnTo>
                  <a:pt x="4436" y="180"/>
                </a:lnTo>
                <a:lnTo>
                  <a:pt x="4251" y="170"/>
                </a:lnTo>
                <a:lnTo>
                  <a:pt x="4058" y="162"/>
                </a:lnTo>
                <a:lnTo>
                  <a:pt x="3873" y="156"/>
                </a:lnTo>
                <a:lnTo>
                  <a:pt x="3680" y="152"/>
                </a:lnTo>
                <a:lnTo>
                  <a:pt x="3503" y="149"/>
                </a:lnTo>
                <a:lnTo>
                  <a:pt x="3318" y="146"/>
                </a:lnTo>
                <a:lnTo>
                  <a:pt x="3132" y="145"/>
                </a:lnTo>
                <a:lnTo>
                  <a:pt x="2955" y="145"/>
                </a:lnTo>
                <a:lnTo>
                  <a:pt x="2777" y="146"/>
                </a:lnTo>
                <a:lnTo>
                  <a:pt x="2608" y="148"/>
                </a:lnTo>
                <a:lnTo>
                  <a:pt x="2438" y="151"/>
                </a:lnTo>
                <a:lnTo>
                  <a:pt x="2268" y="153"/>
                </a:lnTo>
                <a:lnTo>
                  <a:pt x="2106" y="157"/>
                </a:lnTo>
                <a:lnTo>
                  <a:pt x="1944" y="161"/>
                </a:lnTo>
                <a:lnTo>
                  <a:pt x="1636" y="171"/>
                </a:lnTo>
                <a:lnTo>
                  <a:pt x="1335" y="180"/>
                </a:lnTo>
                <a:lnTo>
                  <a:pt x="1057" y="190"/>
                </a:lnTo>
                <a:lnTo>
                  <a:pt x="802" y="199"/>
                </a:lnTo>
                <a:lnTo>
                  <a:pt x="679" y="203"/>
                </a:lnTo>
                <a:lnTo>
                  <a:pt x="571" y="207"/>
                </a:lnTo>
                <a:lnTo>
                  <a:pt x="455" y="209"/>
                </a:lnTo>
                <a:lnTo>
                  <a:pt x="355" y="211"/>
                </a:lnTo>
                <a:lnTo>
                  <a:pt x="255" y="213"/>
                </a:lnTo>
                <a:lnTo>
                  <a:pt x="162" y="213"/>
                </a:lnTo>
                <a:lnTo>
                  <a:pt x="77" y="212"/>
                </a:lnTo>
                <a:lnTo>
                  <a:pt x="0" y="211"/>
                </a:lnTo>
                <a:lnTo>
                  <a:pt x="193" y="57"/>
                </a:lnTo>
              </a:path>
            </a:pathLst>
          </a:custGeom>
          <a:solidFill>
            <a:schemeClr val="hlink">
              <a:alpha val="50195"/>
            </a:schemeClr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24931" name="Rectangle 205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Ůĺë÷îę ďđŕâčň îáđŕçĺö çŕăîëîâęŕ</a:t>
            </a:r>
          </a:p>
        </p:txBody>
      </p:sp>
      <p:sp>
        <p:nvSpPr>
          <p:cNvPr id="124932" name="Rectangle 20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ru-RU"/>
              <a:t>Ůĺë÷îę ďđŕâčň îáđŕçĺö ďîäçŕăîëîâęŕ</a:t>
            </a:r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5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C56179CC-EF3E-45FF-A163-83AB6851D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70D29-CECD-4C1A-A728-F549BDE82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9A07-EC16-4AF0-BB67-F10DE0BE0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86AD-B080-486A-85AA-9EF3FA5E6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98EC9-9C5E-440D-BDA1-1CAA16049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FDF95-0E79-4C3A-B7D9-55A4CC39A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68B5-93CB-4C14-BF99-9C39A810B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3225-0CBD-447B-A948-2FF9022F8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2CA10-AFA1-453E-B124-AAFBAD034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5F45-A346-484D-87EE-0DCD06D97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94342-409C-4DB9-8D8C-BF231EC3E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3908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9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10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04D45-BCFD-4C10-9760-F36A01267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2286000"/>
            <a:ext cx="8339137" cy="1752600"/>
          </a:xfrm>
        </p:spPr>
        <p:txBody>
          <a:bodyPr/>
          <a:lstStyle/>
          <a:p>
            <a:pPr algn="ctr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3600" smtClean="0">
                <a:solidFill>
                  <a:schemeClr val="tx1"/>
                </a:solidFill>
              </a:rPr>
              <a:t>Аппроксимация функций </a:t>
            </a:r>
            <a:br>
              <a:rPr lang="ru-RU" altLang="ru-RU" sz="3600" smtClean="0">
                <a:solidFill>
                  <a:schemeClr val="tx1"/>
                </a:solidFill>
              </a:rPr>
            </a:br>
            <a:r>
              <a:rPr lang="ru-RU" altLang="ru-RU" sz="3600" smtClean="0">
                <a:solidFill>
                  <a:schemeClr val="tx1"/>
                </a:solidFill>
              </a:rPr>
              <a:t>Метод наименьших квадратов. Регрессионный анализ.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2875" y="571500"/>
            <a:ext cx="8286750" cy="6028253"/>
          </a:xfrm>
          <a:prstGeom prst="rect">
            <a:avLst/>
          </a:prstGeom>
          <a:blipFill rotWithShape="1">
            <a:blip r:embed="rId2" cstate="print"/>
            <a:stretch>
              <a:fillRect l="-1471" t="-809" b="-141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755576" y="2017098"/>
            <a:ext cx="6696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/>
              <a:t>φ(х) = </a:t>
            </a:r>
            <a:r>
              <a:rPr lang="en-US" altLang="ru-RU" sz="2800" b="1" dirty="0"/>
              <a:t>a</a:t>
            </a:r>
            <a:r>
              <a:rPr lang="en-US" altLang="ru-RU" sz="2800" b="1" baseline="-25000" dirty="0"/>
              <a:t>0</a:t>
            </a:r>
            <a:r>
              <a:rPr lang="en-US" altLang="ru-RU" sz="2800" b="1" dirty="0"/>
              <a:t>+a</a:t>
            </a:r>
            <a:r>
              <a:rPr lang="en-US" altLang="ru-RU" sz="2800" b="1" baseline="-25000" dirty="0"/>
              <a:t>1</a:t>
            </a:r>
            <a:r>
              <a:rPr lang="en-US" altLang="ru-RU" sz="2800" b="1" dirty="0"/>
              <a:t>x</a:t>
            </a:r>
            <a:r>
              <a:rPr lang="ru-RU" altLang="ru-RU" sz="2800" b="1" baseline="-25000" dirty="0"/>
              <a:t>1</a:t>
            </a:r>
            <a:r>
              <a:rPr lang="en-US" altLang="ru-RU" sz="2800" b="1" dirty="0"/>
              <a:t>+a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+...+</a:t>
            </a:r>
            <a:r>
              <a:rPr lang="en-US" altLang="ru-RU" sz="2800" b="1" dirty="0" err="1"/>
              <a:t>a</a:t>
            </a:r>
            <a:r>
              <a:rPr lang="en-US" altLang="ru-RU" sz="2800" b="1" baseline="-25000" dirty="0" err="1"/>
              <a:t>k</a:t>
            </a:r>
            <a:r>
              <a:rPr lang="en-US" altLang="ru-RU" sz="2800" b="1" dirty="0" err="1"/>
              <a:t>x</a:t>
            </a:r>
            <a:r>
              <a:rPr lang="en-US" altLang="ru-RU" sz="2800" b="1" baseline="-25000" dirty="0" err="1"/>
              <a:t>k</a:t>
            </a:r>
            <a:r>
              <a:rPr lang="ru-RU" altLang="ru-RU" sz="2800" b="1" dirty="0"/>
              <a:t>+</a:t>
            </a:r>
            <a:endParaRPr lang="en-US" altLang="ru-RU" sz="2800" b="1" dirty="0"/>
          </a:p>
          <a:p>
            <a:r>
              <a:rPr lang="en-US" altLang="ru-RU" sz="2800" b="1" dirty="0"/>
              <a:t>+a</a:t>
            </a:r>
            <a:r>
              <a:rPr lang="ru-RU" altLang="ru-RU" sz="2800" b="1" baseline="-25000" dirty="0"/>
              <a:t>12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1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+a</a:t>
            </a:r>
            <a:r>
              <a:rPr lang="en-US" altLang="ru-RU" sz="2800" b="1" baseline="-25000" dirty="0"/>
              <a:t>13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1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3</a:t>
            </a:r>
            <a:r>
              <a:rPr lang="en-US" altLang="ru-RU" sz="2800" b="1" dirty="0"/>
              <a:t>+…+a</a:t>
            </a:r>
            <a:r>
              <a:rPr lang="ru-RU" altLang="ru-RU" sz="2800" b="1" baseline="-25000" dirty="0"/>
              <a:t>(</a:t>
            </a:r>
            <a:r>
              <a:rPr lang="en-US" altLang="ru-RU" sz="2800" b="1" baseline="-25000" dirty="0"/>
              <a:t>k-1</a:t>
            </a:r>
            <a:r>
              <a:rPr lang="ru-RU" altLang="ru-RU" sz="2800" b="1" baseline="-25000" dirty="0"/>
              <a:t>)</a:t>
            </a:r>
            <a:r>
              <a:rPr lang="en-US" altLang="ru-RU" sz="2800" b="1" baseline="-25000" dirty="0" smtClean="0"/>
              <a:t>k</a:t>
            </a:r>
            <a:r>
              <a:rPr lang="en-US" altLang="ru-RU" sz="2800" b="1" dirty="0" smtClean="0"/>
              <a:t>x</a:t>
            </a:r>
            <a:r>
              <a:rPr lang="en-US" altLang="ru-RU" sz="2800" b="1" baseline="-25000" dirty="0" smtClean="0"/>
              <a:t>k-1</a:t>
            </a:r>
            <a:r>
              <a:rPr lang="en-US" altLang="ru-RU" sz="2800" b="1" dirty="0" smtClean="0"/>
              <a:t>x</a:t>
            </a:r>
            <a:r>
              <a:rPr lang="en-US" altLang="ru-RU" sz="2800" b="1" baseline="-25000" dirty="0" smtClean="0"/>
              <a:t>k                     </a:t>
            </a:r>
            <a:r>
              <a:rPr lang="en-US" altLang="ru-RU" sz="2800" b="1" baseline="-25000" dirty="0"/>
              <a:t>(10)</a:t>
            </a:r>
            <a:endParaRPr lang="ru-RU" altLang="ru-RU" sz="2800" dirty="0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22628" y="816948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Если необходимо учитывать парные взаимодействия параметров, то, как правило, применяется линейный полином следующего вида: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11188" y="2971205"/>
            <a:ext cx="712946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Введем следующие обозначения:</a:t>
            </a:r>
          </a:p>
          <a:p>
            <a:r>
              <a:rPr lang="ru-RU" altLang="ru-RU" sz="2800" b="1" dirty="0"/>
              <a:t>а</a:t>
            </a:r>
            <a:r>
              <a:rPr lang="ru-RU" altLang="ru-RU" sz="2800" b="1" baseline="-25000" dirty="0"/>
              <a:t>12</a:t>
            </a:r>
            <a:r>
              <a:rPr lang="ru-RU" altLang="ru-RU" sz="2800" b="1" dirty="0"/>
              <a:t> = </a:t>
            </a:r>
            <a:r>
              <a:rPr lang="en-US" altLang="ru-RU" sz="2800" b="1" dirty="0"/>
              <a:t>a</a:t>
            </a:r>
            <a:r>
              <a:rPr lang="en-US" altLang="ru-RU" sz="2800" b="1" baseline="-25000" dirty="0"/>
              <a:t>k+1</a:t>
            </a:r>
            <a:r>
              <a:rPr lang="en-US" altLang="ru-RU" sz="2800" b="1" dirty="0"/>
              <a:t>;  x</a:t>
            </a:r>
            <a:r>
              <a:rPr lang="en-US" altLang="ru-RU" sz="2800" b="1" baseline="-25000" dirty="0"/>
              <a:t>1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 = x</a:t>
            </a:r>
            <a:r>
              <a:rPr lang="en-US" altLang="ru-RU" sz="2800" b="1" baseline="-25000" dirty="0"/>
              <a:t>k+1</a:t>
            </a:r>
            <a:r>
              <a:rPr lang="en-US" altLang="ru-RU" sz="2800" b="1" dirty="0"/>
              <a:t>;</a:t>
            </a:r>
          </a:p>
          <a:p>
            <a:r>
              <a:rPr lang="ru-RU" altLang="ru-RU" sz="2800" b="1" dirty="0"/>
              <a:t>а</a:t>
            </a:r>
            <a:r>
              <a:rPr lang="ru-RU" altLang="ru-RU" sz="2800" b="1" baseline="-25000" dirty="0"/>
              <a:t>1</a:t>
            </a:r>
            <a:r>
              <a:rPr lang="en-US" altLang="ru-RU" sz="2800" b="1" baseline="-25000" dirty="0"/>
              <a:t>3</a:t>
            </a:r>
            <a:r>
              <a:rPr lang="ru-RU" altLang="ru-RU" sz="2800" b="1" dirty="0"/>
              <a:t> = </a:t>
            </a:r>
            <a:r>
              <a:rPr lang="en-US" altLang="ru-RU" sz="2800" b="1" dirty="0"/>
              <a:t>a</a:t>
            </a:r>
            <a:r>
              <a:rPr lang="en-US" altLang="ru-RU" sz="2800" b="1" baseline="-25000" dirty="0"/>
              <a:t>k+2</a:t>
            </a:r>
            <a:r>
              <a:rPr lang="en-US" altLang="ru-RU" sz="2800" b="1" dirty="0"/>
              <a:t>;  x</a:t>
            </a:r>
            <a:r>
              <a:rPr lang="en-US" altLang="ru-RU" sz="2800" b="1" baseline="-25000" dirty="0"/>
              <a:t>1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3</a:t>
            </a:r>
            <a:r>
              <a:rPr lang="en-US" altLang="ru-RU" sz="2800" b="1" dirty="0"/>
              <a:t> = x</a:t>
            </a:r>
            <a:r>
              <a:rPr lang="en-US" altLang="ru-RU" sz="2800" b="1" baseline="-25000" dirty="0"/>
              <a:t>k+2</a:t>
            </a:r>
            <a:r>
              <a:rPr lang="en-US" altLang="ru-RU" sz="2800" b="1" dirty="0"/>
              <a:t>;</a:t>
            </a:r>
          </a:p>
          <a:p>
            <a:r>
              <a:rPr lang="en-US" altLang="ru-RU" sz="2800" b="1" dirty="0"/>
              <a:t>……………………….</a:t>
            </a:r>
          </a:p>
          <a:p>
            <a:r>
              <a:rPr lang="ru-RU" altLang="ru-RU" sz="2800" b="1" dirty="0"/>
              <a:t>а</a:t>
            </a:r>
            <a:r>
              <a:rPr lang="en-US" altLang="ru-RU" sz="2800" b="1" baseline="-25000" dirty="0"/>
              <a:t>p</a:t>
            </a:r>
            <a:r>
              <a:rPr lang="ru-RU" altLang="ru-RU" sz="2800" b="1" dirty="0"/>
              <a:t> = </a:t>
            </a:r>
            <a:r>
              <a:rPr lang="en-US" altLang="ru-RU" sz="2800" b="1" dirty="0"/>
              <a:t>a</a:t>
            </a:r>
            <a:r>
              <a:rPr lang="en-US" altLang="ru-RU" sz="2800" b="1" baseline="-25000" dirty="0"/>
              <a:t>m</a:t>
            </a:r>
            <a:r>
              <a:rPr lang="en-US" altLang="ru-RU" sz="2800" b="1" dirty="0"/>
              <a:t>;  x</a:t>
            </a:r>
            <a:r>
              <a:rPr lang="en-US" altLang="ru-RU" sz="2800" b="1" baseline="-25000" dirty="0"/>
              <a:t>p-1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p</a:t>
            </a:r>
            <a:r>
              <a:rPr lang="en-US" altLang="ru-RU" sz="2800" b="1" dirty="0"/>
              <a:t> = </a:t>
            </a:r>
            <a:r>
              <a:rPr lang="en-US" altLang="ru-RU" sz="2800" b="1" dirty="0" err="1"/>
              <a:t>x</a:t>
            </a:r>
            <a:r>
              <a:rPr lang="en-US" altLang="ru-RU" sz="2800" b="1" baseline="-25000" dirty="0" err="1"/>
              <a:t>m</a:t>
            </a:r>
            <a:endParaRPr lang="ru-RU" altLang="ru-RU" sz="2800" b="1" dirty="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93291" y="5157192"/>
            <a:ext cx="8424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/>
              <a:t>Тогда уравнение (10) можно записать в следующем виде:</a:t>
            </a:r>
          </a:p>
          <a:p>
            <a:r>
              <a:rPr lang="ru-RU" altLang="ru-RU" b="1" dirty="0" smtClean="0"/>
              <a:t>       φ(х</a:t>
            </a:r>
            <a:r>
              <a:rPr lang="ru-RU" altLang="ru-RU" b="1" dirty="0"/>
              <a:t>) </a:t>
            </a:r>
            <a:r>
              <a:rPr lang="en-US" altLang="ru-RU" b="1" dirty="0"/>
              <a:t>= </a:t>
            </a:r>
            <a:r>
              <a:rPr lang="en-US" altLang="ru-RU" b="1" dirty="0" err="1"/>
              <a:t>y</a:t>
            </a:r>
            <a:r>
              <a:rPr lang="en-US" altLang="ru-RU" b="1" baseline="-25000" dirty="0" err="1"/>
              <a:t>p</a:t>
            </a:r>
            <a:r>
              <a:rPr lang="en-US" altLang="ru-RU" b="1" dirty="0"/>
              <a:t> </a:t>
            </a:r>
            <a:r>
              <a:rPr lang="ru-RU" altLang="ru-RU" b="1" dirty="0"/>
              <a:t>= </a:t>
            </a:r>
            <a:r>
              <a:rPr lang="en-US" altLang="ru-RU" b="1" dirty="0"/>
              <a:t>a</a:t>
            </a:r>
            <a:r>
              <a:rPr lang="en-US" altLang="ru-RU" b="1" baseline="-25000" dirty="0"/>
              <a:t>0</a:t>
            </a:r>
            <a:r>
              <a:rPr lang="en-US" altLang="ru-RU" b="1" dirty="0"/>
              <a:t>x</a:t>
            </a:r>
            <a:r>
              <a:rPr lang="en-US" altLang="ru-RU" b="1" baseline="-25000" dirty="0"/>
              <a:t>0</a:t>
            </a:r>
            <a:r>
              <a:rPr lang="en-US" altLang="ru-RU" b="1" dirty="0"/>
              <a:t>+a</a:t>
            </a:r>
            <a:r>
              <a:rPr lang="en-US" altLang="ru-RU" b="1" baseline="-25000" dirty="0"/>
              <a:t>1</a:t>
            </a:r>
            <a:r>
              <a:rPr lang="en-US" altLang="ru-RU" b="1" dirty="0"/>
              <a:t>x</a:t>
            </a:r>
            <a:r>
              <a:rPr lang="ru-RU" altLang="ru-RU" b="1" baseline="-25000" dirty="0"/>
              <a:t>1</a:t>
            </a:r>
            <a:r>
              <a:rPr lang="en-US" altLang="ru-RU" b="1" dirty="0"/>
              <a:t>+a</a:t>
            </a:r>
            <a:r>
              <a:rPr lang="en-US" altLang="ru-RU" b="1" baseline="-25000" dirty="0"/>
              <a:t>2</a:t>
            </a:r>
            <a:r>
              <a:rPr lang="en-US" altLang="ru-RU" b="1" dirty="0"/>
              <a:t>x</a:t>
            </a:r>
            <a:r>
              <a:rPr lang="en-US" altLang="ru-RU" b="1" baseline="-25000" dirty="0"/>
              <a:t>2</a:t>
            </a:r>
            <a:r>
              <a:rPr lang="en-US" altLang="ru-RU" b="1" dirty="0"/>
              <a:t>+...+</a:t>
            </a:r>
            <a:r>
              <a:rPr lang="en-US" altLang="ru-RU" b="1" dirty="0" err="1"/>
              <a:t>a</a:t>
            </a:r>
            <a:r>
              <a:rPr lang="en-US" altLang="ru-RU" b="1" baseline="-25000" dirty="0" err="1"/>
              <a:t>k</a:t>
            </a:r>
            <a:r>
              <a:rPr lang="en-US" altLang="ru-RU" b="1" dirty="0" err="1"/>
              <a:t>x</a:t>
            </a:r>
            <a:r>
              <a:rPr lang="en-US" altLang="ru-RU" b="1" baseline="-25000" dirty="0" err="1"/>
              <a:t>k</a:t>
            </a:r>
            <a:r>
              <a:rPr lang="ru-RU" altLang="ru-RU" b="1" dirty="0"/>
              <a:t>+</a:t>
            </a:r>
            <a:r>
              <a:rPr lang="en-US" altLang="ru-RU" b="1" dirty="0"/>
              <a:t> a</a:t>
            </a:r>
            <a:r>
              <a:rPr lang="en-US" altLang="ru-RU" b="1" baseline="-25000" dirty="0"/>
              <a:t>k+1</a:t>
            </a:r>
            <a:r>
              <a:rPr lang="en-US" altLang="ru-RU" b="1" dirty="0"/>
              <a:t>x</a:t>
            </a:r>
            <a:r>
              <a:rPr lang="en-US" altLang="ru-RU" b="1" baseline="-25000" dirty="0"/>
              <a:t>k+1</a:t>
            </a:r>
            <a:r>
              <a:rPr lang="en-US" altLang="ru-RU" b="1" dirty="0"/>
              <a:t>+…+ </a:t>
            </a:r>
            <a:r>
              <a:rPr lang="en-US" altLang="ru-RU" b="1" dirty="0" err="1"/>
              <a:t>a</a:t>
            </a:r>
            <a:r>
              <a:rPr lang="en-US" altLang="ru-RU" b="1" baseline="-25000" dirty="0" err="1"/>
              <a:t>m</a:t>
            </a:r>
            <a:r>
              <a:rPr lang="en-US" altLang="ru-RU" b="1" dirty="0" err="1"/>
              <a:t>x</a:t>
            </a:r>
            <a:r>
              <a:rPr lang="en-US" altLang="ru-RU" b="1" baseline="-25000" dirty="0" err="1"/>
              <a:t>m</a:t>
            </a:r>
            <a:r>
              <a:rPr lang="en-US" altLang="ru-RU" b="1" dirty="0"/>
              <a:t>=</a:t>
            </a:r>
          </a:p>
          <a:p>
            <a:r>
              <a:rPr lang="ru-RU" altLang="ru-RU" dirty="0" smtClean="0"/>
              <a:t>где </a:t>
            </a:r>
            <a:r>
              <a:rPr lang="ru-RU" altLang="ru-RU" b="1" dirty="0"/>
              <a:t>х</a:t>
            </a:r>
            <a:r>
              <a:rPr lang="ru-RU" altLang="ru-RU" b="1" baseline="-25000" dirty="0"/>
              <a:t>0</a:t>
            </a:r>
            <a:r>
              <a:rPr lang="ru-RU" altLang="ru-RU" dirty="0"/>
              <a:t> – фиктивное переменное, равное 1.</a:t>
            </a:r>
            <a:endParaRPr lang="en-US" altLang="ru-RU" dirty="0"/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71765" y="5157192"/>
            <a:ext cx="1222514" cy="1095108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26064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Многопараметрическая аппроксимация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11188" y="404813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Пусть в каждой узловой точке проведено по одному опыту. Рассмотрим таблицу экспериментальных данных, содержащую </a:t>
            </a:r>
            <a:r>
              <a:rPr lang="en-US" altLang="ru-RU" dirty="0"/>
              <a:t>N</a:t>
            </a:r>
            <a:r>
              <a:rPr lang="ru-RU" altLang="ru-RU" dirty="0"/>
              <a:t> строк: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713" y="1604963"/>
          <a:ext cx="4824414" cy="2832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559"/>
                <a:gridCol w="708171"/>
                <a:gridCol w="708171"/>
                <a:gridCol w="708171"/>
                <a:gridCol w="708171"/>
                <a:gridCol w="708171"/>
              </a:tblGrid>
              <a:tr h="4080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Номер опыта </a:t>
                      </a:r>
                      <a:r>
                        <a:rPr lang="en-US" sz="2400" b="1" u="none" strike="noStrike" dirty="0">
                          <a:effectLst/>
                        </a:rPr>
                        <a:t>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Уровни факторов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76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…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ku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x</a:t>
                      </a:r>
                      <a:r>
                        <a:rPr lang="en-US" sz="2400" b="1" u="none" strike="noStrike" baseline="-25000">
                          <a:effectLst/>
                        </a:rPr>
                        <a:t>11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…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k1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800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x</a:t>
                      </a:r>
                      <a:r>
                        <a:rPr lang="en-US" sz="2400" b="1" u="none" strike="noStrike" baseline="-25000">
                          <a:effectLst/>
                        </a:rPr>
                        <a:t>12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x</a:t>
                      </a:r>
                      <a:r>
                        <a:rPr lang="en-US" sz="2400" b="1" u="none" strike="noStrike" baseline="-25000">
                          <a:effectLst/>
                        </a:rPr>
                        <a:t>22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…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k2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080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…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…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…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…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…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…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80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x</a:t>
                      </a:r>
                      <a:r>
                        <a:rPr lang="en-US" sz="2400" b="1" u="none" strike="noStrike" baseline="-25000">
                          <a:effectLst/>
                        </a:rPr>
                        <a:t>1N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x</a:t>
                      </a:r>
                      <a:r>
                        <a:rPr lang="en-US" sz="2400" b="1" u="none" strike="noStrike" baseline="-25000">
                          <a:effectLst/>
                        </a:rPr>
                        <a:t>2N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…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kN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385" name="TextBox 4"/>
          <p:cNvSpPr txBox="1">
            <a:spLocks noChangeArrowheads="1"/>
          </p:cNvSpPr>
          <p:nvPr/>
        </p:nvSpPr>
        <p:spPr bwMode="auto">
          <a:xfrm>
            <a:off x="201613" y="4508500"/>
            <a:ext cx="88344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где </a:t>
            </a:r>
            <a:r>
              <a:rPr lang="en-US" altLang="ru-RU" b="1" dirty="0"/>
              <a:t>k</a:t>
            </a:r>
            <a:r>
              <a:rPr lang="en-US" altLang="ru-RU" dirty="0"/>
              <a:t> – </a:t>
            </a:r>
            <a:r>
              <a:rPr lang="ru-RU" altLang="ru-RU" dirty="0"/>
              <a:t>счетчик количества входных параметров;</a:t>
            </a:r>
          </a:p>
          <a:p>
            <a:r>
              <a:rPr lang="en-US" altLang="ru-RU" b="1" dirty="0"/>
              <a:t>u</a:t>
            </a:r>
            <a:r>
              <a:rPr lang="en-US" altLang="ru-RU" dirty="0"/>
              <a:t> </a:t>
            </a:r>
            <a:r>
              <a:rPr lang="ru-RU" altLang="ru-RU" dirty="0"/>
              <a:t>– счетчик количества узловых точек эксперимента, </a:t>
            </a:r>
            <a:r>
              <a:rPr lang="en-US" altLang="ru-RU" dirty="0"/>
              <a:t>u=</a:t>
            </a:r>
            <a:r>
              <a:rPr lang="ru-RU" altLang="ru-RU" dirty="0"/>
              <a:t>1, 2,…, </a:t>
            </a:r>
            <a:r>
              <a:rPr lang="en-US" altLang="ru-RU" dirty="0"/>
              <a:t>N</a:t>
            </a:r>
            <a:r>
              <a:rPr lang="ru-RU" altLang="ru-RU" dirty="0"/>
              <a:t>;</a:t>
            </a:r>
          </a:p>
          <a:p>
            <a:r>
              <a:rPr lang="en-US" altLang="ru-RU" b="1" dirty="0"/>
              <a:t>N</a:t>
            </a:r>
            <a:r>
              <a:rPr lang="en-US" altLang="ru-RU" dirty="0"/>
              <a:t> </a:t>
            </a:r>
            <a:r>
              <a:rPr lang="ru-RU" altLang="ru-RU" dirty="0"/>
              <a:t>– число узловых точек, а также число опытов;</a:t>
            </a:r>
          </a:p>
          <a:p>
            <a:r>
              <a:rPr lang="en-US" altLang="ru-RU" dirty="0" err="1"/>
              <a:t>i</a:t>
            </a:r>
            <a:r>
              <a:rPr lang="en-US" altLang="ru-RU" dirty="0"/>
              <a:t> </a:t>
            </a:r>
            <a:r>
              <a:rPr lang="ru-RU" altLang="ru-RU" dirty="0"/>
              <a:t>– счетчик количества членов регрессии, </a:t>
            </a:r>
            <a:r>
              <a:rPr lang="en-US" altLang="ru-RU" dirty="0" err="1"/>
              <a:t>i</a:t>
            </a:r>
            <a:r>
              <a:rPr lang="ru-RU" altLang="ru-RU" dirty="0"/>
              <a:t>=1,2,…, </a:t>
            </a:r>
            <a:r>
              <a:rPr lang="en-US" altLang="ru-RU" dirty="0"/>
              <a:t>m</a:t>
            </a:r>
            <a:r>
              <a:rPr lang="ru-RU" altLang="ru-RU" dirty="0"/>
              <a:t>;</a:t>
            </a:r>
          </a:p>
          <a:p>
            <a:r>
              <a:rPr lang="ru-RU" altLang="ru-RU" dirty="0"/>
              <a:t>Для этих же целей потребуется еще один счетчик – </a:t>
            </a:r>
            <a:r>
              <a:rPr lang="en-US" altLang="ru-RU" dirty="0"/>
              <a:t>j</a:t>
            </a:r>
            <a:r>
              <a:rPr lang="ru-RU" altLang="ru-RU" dirty="0"/>
              <a:t>=1,2,…, </a:t>
            </a:r>
            <a:r>
              <a:rPr lang="en-US" altLang="ru-RU" dirty="0"/>
              <a:t>m.</a:t>
            </a:r>
            <a:endParaRPr lang="ru-RU" alt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84213" y="333375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Для нахождения неизвестных </a:t>
            </a:r>
            <a:r>
              <a:rPr lang="en-US" altLang="ru-RU"/>
              <a:t>a</a:t>
            </a:r>
            <a:r>
              <a:rPr lang="en-US" altLang="ru-RU" baseline="-25000"/>
              <a:t>0</a:t>
            </a:r>
            <a:r>
              <a:rPr lang="en-US" altLang="ru-RU"/>
              <a:t>, a</a:t>
            </a:r>
            <a:r>
              <a:rPr lang="en-US" altLang="ru-RU" baseline="-25000"/>
              <a:t>1</a:t>
            </a:r>
            <a:r>
              <a:rPr lang="en-US" altLang="ru-RU"/>
              <a:t>,…, a</a:t>
            </a:r>
            <a:r>
              <a:rPr lang="en-US" altLang="ru-RU" baseline="-25000"/>
              <a:t>m</a:t>
            </a:r>
            <a:r>
              <a:rPr lang="ru-RU" altLang="ru-RU"/>
              <a:t> нужно определить частные производные суммы квадратов:</a:t>
            </a:r>
          </a:p>
          <a:p>
            <a:endParaRPr lang="ru-RU" altLang="ru-RU"/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1268760"/>
            <a:ext cx="1464888" cy="85677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10034" y="1268760"/>
            <a:ext cx="1464888" cy="856773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4008" y="1268760"/>
            <a:ext cx="1508105" cy="85677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3924300" y="1412875"/>
            <a:ext cx="581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/>
              <a:t>…</a:t>
            </a:r>
            <a:endParaRPr lang="ru-RU" altLang="ru-RU" b="1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50825" y="2349500"/>
            <a:ext cx="87137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 b="1"/>
              <a:t>SS=[(y</a:t>
            </a:r>
            <a:r>
              <a:rPr lang="en-US" altLang="ru-RU" sz="2800" b="1" baseline="-25000"/>
              <a:t>1</a:t>
            </a:r>
            <a:r>
              <a:rPr lang="en-US" altLang="ru-RU" sz="2800" b="1"/>
              <a:t>-a</a:t>
            </a:r>
            <a:r>
              <a:rPr lang="en-US" altLang="ru-RU" sz="2800" b="1" baseline="-25000"/>
              <a:t>0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01</a:t>
            </a:r>
            <a:r>
              <a:rPr lang="en-US" altLang="ru-RU" sz="2800" b="1"/>
              <a:t>-a</a:t>
            </a:r>
            <a:r>
              <a:rPr lang="en-US" altLang="ru-RU" sz="2800" b="1" baseline="-25000"/>
              <a:t>1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11</a:t>
            </a:r>
            <a:r>
              <a:rPr lang="en-US" altLang="ru-RU" sz="2800" b="1"/>
              <a:t>-…-a</a:t>
            </a:r>
            <a:r>
              <a:rPr lang="en-US" altLang="ru-RU" sz="2800" b="1" baseline="-25000"/>
              <a:t>m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m1</a:t>
            </a:r>
            <a:r>
              <a:rPr lang="en-US" altLang="ru-RU" sz="2800" b="1"/>
              <a:t>)</a:t>
            </a:r>
            <a:r>
              <a:rPr lang="en-US" altLang="ru-RU" sz="2800" b="1" baseline="30000"/>
              <a:t>2</a:t>
            </a:r>
            <a:r>
              <a:rPr lang="en-US" altLang="ru-RU" sz="2800" b="1"/>
              <a:t>+   </a:t>
            </a:r>
            <a:r>
              <a:rPr lang="en-US" altLang="ru-RU"/>
              <a:t>(</a:t>
            </a:r>
            <a:r>
              <a:rPr lang="ru-RU" altLang="ru-RU"/>
              <a:t>первая строка таблицы)</a:t>
            </a:r>
            <a:endParaRPr lang="en-US" altLang="ru-RU"/>
          </a:p>
          <a:p>
            <a:r>
              <a:rPr lang="en-US" altLang="ru-RU" sz="2800" b="1"/>
              <a:t>     + (y</a:t>
            </a:r>
            <a:r>
              <a:rPr lang="en-US" altLang="ru-RU" sz="2800" b="1" baseline="-25000"/>
              <a:t>2</a:t>
            </a:r>
            <a:r>
              <a:rPr lang="en-US" altLang="ru-RU" sz="2800" b="1"/>
              <a:t>-a</a:t>
            </a:r>
            <a:r>
              <a:rPr lang="en-US" altLang="ru-RU" sz="2800" b="1" baseline="-25000"/>
              <a:t>0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02</a:t>
            </a:r>
            <a:r>
              <a:rPr lang="en-US" altLang="ru-RU" sz="2800" b="1"/>
              <a:t>-a</a:t>
            </a:r>
            <a:r>
              <a:rPr lang="en-US" altLang="ru-RU" sz="2800" b="1" baseline="-25000"/>
              <a:t>1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12</a:t>
            </a:r>
            <a:r>
              <a:rPr lang="en-US" altLang="ru-RU" sz="2800" b="1"/>
              <a:t>-…-a</a:t>
            </a:r>
            <a:r>
              <a:rPr lang="en-US" altLang="ru-RU" sz="2800" b="1" baseline="-25000"/>
              <a:t>m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m2</a:t>
            </a:r>
            <a:r>
              <a:rPr lang="en-US" altLang="ru-RU" sz="2800" b="1"/>
              <a:t>)</a:t>
            </a:r>
            <a:r>
              <a:rPr lang="en-US" altLang="ru-RU" sz="2800" b="1" baseline="30000"/>
              <a:t>2</a:t>
            </a:r>
            <a:r>
              <a:rPr lang="en-US" altLang="ru-RU" sz="2800" b="1"/>
              <a:t>+</a:t>
            </a:r>
            <a:r>
              <a:rPr lang="ru-RU" altLang="ru-RU" sz="2800" b="1"/>
              <a:t>   </a:t>
            </a:r>
            <a:r>
              <a:rPr lang="en-US" altLang="ru-RU"/>
              <a:t>(</a:t>
            </a:r>
            <a:r>
              <a:rPr lang="ru-RU" altLang="ru-RU"/>
              <a:t>вторая строка таблицы)</a:t>
            </a:r>
            <a:endParaRPr lang="en-US" altLang="ru-RU"/>
          </a:p>
          <a:p>
            <a:r>
              <a:rPr lang="en-US" altLang="ru-RU" sz="2800" b="1"/>
              <a:t>      ……………………………..</a:t>
            </a:r>
          </a:p>
          <a:p>
            <a:r>
              <a:rPr lang="en-US" altLang="ru-RU" sz="2800" b="1"/>
              <a:t>     +(y</a:t>
            </a:r>
            <a:r>
              <a:rPr lang="en-US" altLang="ru-RU" sz="2800" b="1" baseline="-25000"/>
              <a:t>N</a:t>
            </a:r>
            <a:r>
              <a:rPr lang="en-US" altLang="ru-RU" sz="2800" b="1"/>
              <a:t>-a</a:t>
            </a:r>
            <a:r>
              <a:rPr lang="en-US" altLang="ru-RU" sz="2800" b="1" baseline="-25000"/>
              <a:t>0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0N</a:t>
            </a:r>
            <a:r>
              <a:rPr lang="en-US" altLang="ru-RU" sz="2800" b="1"/>
              <a:t>-a</a:t>
            </a:r>
            <a:r>
              <a:rPr lang="en-US" altLang="ru-RU" sz="2800" b="1" baseline="-25000"/>
              <a:t>1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1N</a:t>
            </a:r>
            <a:r>
              <a:rPr lang="en-US" altLang="ru-RU" sz="2800" b="1"/>
              <a:t>-…-a</a:t>
            </a:r>
            <a:r>
              <a:rPr lang="en-US" altLang="ru-RU" sz="2800" b="1" baseline="-25000"/>
              <a:t>m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mN</a:t>
            </a:r>
            <a:r>
              <a:rPr lang="en-US" altLang="ru-RU" sz="2800" b="1"/>
              <a:t>)</a:t>
            </a:r>
            <a:r>
              <a:rPr lang="en-US" altLang="ru-RU" sz="2800" b="1" baseline="30000"/>
              <a:t>2</a:t>
            </a:r>
            <a:r>
              <a:rPr lang="en-US" altLang="ru-RU" sz="2800" b="1"/>
              <a:t>]</a:t>
            </a:r>
            <a:r>
              <a:rPr lang="ru-RU" altLang="ru-RU" sz="2800" b="1"/>
              <a:t>   </a:t>
            </a:r>
            <a:r>
              <a:rPr lang="en-US" altLang="ru-RU"/>
              <a:t>(N</a:t>
            </a:r>
            <a:r>
              <a:rPr lang="ru-RU" altLang="ru-RU"/>
              <a:t>-ая строка таблицы)</a:t>
            </a:r>
            <a:endParaRPr lang="en-US" altLang="ru-RU"/>
          </a:p>
          <a:p>
            <a:endParaRPr lang="ru-RU" altLang="ru-RU" sz="2800" b="1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68313" y="4365625"/>
            <a:ext cx="835183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В качестве примера рассмотрим частную производную по а</a:t>
            </a:r>
            <a:r>
              <a:rPr lang="ru-RU" altLang="ru-RU" baseline="-25000"/>
              <a:t>0</a:t>
            </a:r>
            <a:r>
              <a:rPr lang="ru-RU" altLang="ru-RU"/>
              <a:t> только от первой строки:</a:t>
            </a:r>
          </a:p>
          <a:p>
            <a:endParaRPr lang="en-US" altLang="ru-RU" sz="2800" b="1"/>
          </a:p>
          <a:p>
            <a:r>
              <a:rPr lang="ru-RU" altLang="ru-RU" sz="2800" b="1"/>
              <a:t>2</a:t>
            </a:r>
            <a:r>
              <a:rPr lang="en-US" altLang="ru-RU" sz="2800" b="1"/>
              <a:t>a</a:t>
            </a:r>
            <a:r>
              <a:rPr lang="en-US" altLang="ru-RU" sz="2800" b="1" baseline="-25000"/>
              <a:t>0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01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01</a:t>
            </a:r>
            <a:r>
              <a:rPr lang="en-US" altLang="ru-RU" sz="2800" b="1"/>
              <a:t>+2a</a:t>
            </a:r>
            <a:r>
              <a:rPr lang="en-US" altLang="ru-RU" sz="2800" b="1" baseline="-25000"/>
              <a:t>1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01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11</a:t>
            </a:r>
            <a:r>
              <a:rPr lang="en-US" altLang="ru-RU" sz="2800" b="1"/>
              <a:t>+2a</a:t>
            </a:r>
            <a:r>
              <a:rPr lang="en-US" altLang="ru-RU" sz="2800" b="1" baseline="-25000"/>
              <a:t>2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01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21</a:t>
            </a:r>
            <a:r>
              <a:rPr lang="en-US" altLang="ru-RU" sz="2800" b="1"/>
              <a:t>+…+2a</a:t>
            </a:r>
            <a:r>
              <a:rPr lang="en-US" altLang="ru-RU" sz="2800" b="1" baseline="-25000"/>
              <a:t>m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01</a:t>
            </a:r>
            <a:r>
              <a:rPr lang="en-US" altLang="ru-RU" sz="2800" b="1"/>
              <a:t>x</a:t>
            </a:r>
            <a:r>
              <a:rPr lang="en-US" altLang="ru-RU" sz="2800" b="1" baseline="-25000"/>
              <a:t>m+1</a:t>
            </a:r>
            <a:r>
              <a:rPr lang="en-US" altLang="ru-RU" sz="2800" b="1"/>
              <a:t>-2x</a:t>
            </a:r>
            <a:r>
              <a:rPr lang="en-US" altLang="ru-RU" sz="2800" b="1" baseline="-25000"/>
              <a:t>01</a:t>
            </a:r>
            <a:r>
              <a:rPr lang="en-US" altLang="ru-RU" sz="2800" b="1"/>
              <a:t>y</a:t>
            </a:r>
            <a:r>
              <a:rPr lang="en-US" altLang="ru-RU" sz="2800" b="1" baseline="-25000"/>
              <a:t>1</a:t>
            </a:r>
            <a:endParaRPr lang="ru-RU" altLang="ru-RU" sz="2800" b="1" baseline="-25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84213" y="404813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Проведем суммирование по всем строкам, затем выполним аналогичные действия по другим производным и получим </a:t>
            </a:r>
            <a:r>
              <a:rPr lang="ru-RU" altLang="ru-RU" b="1"/>
              <a:t>систему нормальных уравнений</a:t>
            </a:r>
            <a:r>
              <a:rPr lang="ru-RU" altLang="ru-RU"/>
              <a:t>:</a:t>
            </a:r>
            <a:endParaRPr lang="ru-RU" altLang="ru-RU" b="1"/>
          </a:p>
        </p:txBody>
      </p:sp>
      <p:grpSp>
        <p:nvGrpSpPr>
          <p:cNvPr id="16387" name="Группа 7"/>
          <p:cNvGrpSpPr>
            <a:grpSpLocks/>
          </p:cNvGrpSpPr>
          <p:nvPr/>
        </p:nvGrpSpPr>
        <p:grpSpPr bwMode="auto">
          <a:xfrm>
            <a:off x="93663" y="1619250"/>
            <a:ext cx="8977312" cy="3825875"/>
            <a:chOff x="94172" y="1619311"/>
            <a:chExt cx="8976624" cy="3826107"/>
          </a:xfrm>
        </p:grpSpPr>
        <p:grpSp>
          <p:nvGrpSpPr>
            <p:cNvPr id="16388" name="Группа 6"/>
            <p:cNvGrpSpPr>
              <a:grpSpLocks/>
            </p:cNvGrpSpPr>
            <p:nvPr/>
          </p:nvGrpSpPr>
          <p:grpSpPr bwMode="auto">
            <a:xfrm>
              <a:off x="94172" y="1619311"/>
              <a:ext cx="8976624" cy="3826107"/>
              <a:chOff x="94172" y="1619311"/>
              <a:chExt cx="8976624" cy="3826107"/>
            </a:xfrm>
          </p:grpSpPr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4" y="1619311"/>
                <a:ext cx="8837163" cy="11380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ru-RU">
                    <a:noFill/>
                  </a:rPr>
                  <a:t> </a:t>
                </a:r>
              </a:p>
            </p:txBody>
          </p:sp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4" y="2757315"/>
                <a:ext cx="8837163" cy="11380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ru-RU">
                    <a:noFill/>
                  </a:rPr>
                  <a:t> </a:t>
                </a:r>
              </a:p>
            </p:txBody>
          </p:sp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2" y="4307414"/>
                <a:ext cx="8976624" cy="113800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ru-RU">
                    <a:noFill/>
                  </a:rPr>
                  <a:t> </a:t>
                </a:r>
              </a:p>
            </p:txBody>
          </p:sp>
        </p:grpSp>
        <p:sp>
          <p:nvSpPr>
            <p:cNvPr id="16389" name="TextBox 5"/>
            <p:cNvSpPr txBox="1">
              <a:spLocks noChangeArrowheads="1"/>
            </p:cNvSpPr>
            <p:nvPr/>
          </p:nvSpPr>
          <p:spPr bwMode="auto">
            <a:xfrm>
              <a:off x="683568" y="4005064"/>
              <a:ext cx="77048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/>
                <a:t>……………………………………………………………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84213" y="404813"/>
            <a:ext cx="7920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Для упрощения записи системы нормальных уравнений введем обозначения:</a:t>
            </a:r>
          </a:p>
        </p:txBody>
      </p:sp>
      <p:grpSp>
        <p:nvGrpSpPr>
          <p:cNvPr id="17411" name="Группа 5"/>
          <p:cNvGrpSpPr>
            <a:grpSpLocks/>
          </p:cNvGrpSpPr>
          <p:nvPr/>
        </p:nvGrpSpPr>
        <p:grpSpPr bwMode="auto">
          <a:xfrm>
            <a:off x="971550" y="1235075"/>
            <a:ext cx="4994275" cy="1150938"/>
            <a:chOff x="971600" y="1235661"/>
            <a:chExt cx="4993654" cy="1150027"/>
          </a:xfrm>
        </p:grpSpPr>
        <p:sp>
          <p:nvSpPr>
            <p:cNvPr id="3" name="Прямоугольник 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71600" y="1247684"/>
              <a:ext cx="2196563" cy="1138004"/>
            </a:xfrm>
            <a:prstGeom prst="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>
                  <a:noFill/>
                </a:rPr>
                <a:t> </a:t>
              </a:r>
            </a:p>
          </p:txBody>
        </p:sp>
        <p:sp>
          <p:nvSpPr>
            <p:cNvPr id="4" name="Прямоугольник 3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779912" y="1235661"/>
              <a:ext cx="2185342" cy="1138004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>
                  <a:noFill/>
                </a:rPr>
                <a:t> </a:t>
              </a:r>
            </a:p>
          </p:txBody>
        </p:sp>
        <p:sp>
          <p:nvSpPr>
            <p:cNvPr id="17418" name="TextBox 4"/>
            <p:cNvSpPr txBox="1">
              <a:spLocks noChangeArrowheads="1"/>
            </p:cNvSpPr>
            <p:nvPr/>
          </p:nvSpPr>
          <p:spPr bwMode="auto">
            <a:xfrm>
              <a:off x="3347864" y="1585853"/>
              <a:ext cx="3600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/>
                <a:t>и</a:t>
              </a:r>
            </a:p>
          </p:txBody>
        </p:sp>
      </p:grp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827088" y="2492375"/>
            <a:ext cx="669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Тогда матрицы (</a:t>
            </a:r>
            <a:r>
              <a:rPr lang="en-US" altLang="ru-RU"/>
              <a:t>ij)</a:t>
            </a:r>
            <a:r>
              <a:rPr lang="ru-RU" altLang="ru-RU"/>
              <a:t> и </a:t>
            </a:r>
            <a:r>
              <a:rPr lang="en-US" altLang="ru-RU"/>
              <a:t>(jy</a:t>
            </a:r>
            <a:r>
              <a:rPr lang="ru-RU" altLang="ru-RU"/>
              <a:t>) примут следующий вид:</a:t>
            </a:r>
          </a:p>
        </p:txBody>
      </p:sp>
      <p:sp>
        <p:nvSpPr>
          <p:cNvPr id="9" name="Прямоуголь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12560" y="2954561"/>
            <a:ext cx="2142894" cy="150355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0515" y="3007513"/>
            <a:ext cx="3917419" cy="1471941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468313" y="4868863"/>
            <a:ext cx="85677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где индекс </a:t>
            </a:r>
            <a:r>
              <a:rPr lang="en-US"/>
              <a:t>i </a:t>
            </a:r>
            <a:r>
              <a:rPr lang="ru-RU"/>
              <a:t>определяет номер столбца, а </a:t>
            </a:r>
            <a:r>
              <a:rPr lang="en-US"/>
              <a:t>j</a:t>
            </a:r>
            <a:r>
              <a:rPr lang="ru-RU"/>
              <a:t> – номер строки.</a:t>
            </a:r>
          </a:p>
          <a:p>
            <a:r>
              <a:rPr lang="ru-RU"/>
              <a:t>Матрица </a:t>
            </a:r>
            <a:r>
              <a:rPr lang="ru-RU" altLang="ru-RU" b="1"/>
              <a:t>(</a:t>
            </a:r>
            <a:r>
              <a:rPr lang="en-US" altLang="ru-RU" b="1"/>
              <a:t>ij)</a:t>
            </a:r>
            <a:r>
              <a:rPr lang="ru-RU" altLang="ru-RU" b="1"/>
              <a:t> </a:t>
            </a:r>
            <a:r>
              <a:rPr lang="ru-RU" altLang="ru-RU"/>
              <a:t>называется </a:t>
            </a:r>
            <a:r>
              <a:rPr lang="ru-RU" altLang="ru-RU" b="1"/>
              <a:t>нормальной</a:t>
            </a:r>
            <a:r>
              <a:rPr lang="ru-RU" altLang="ru-RU"/>
              <a:t> или </a:t>
            </a:r>
            <a:r>
              <a:rPr lang="ru-RU" altLang="ru-RU" b="1"/>
              <a:t>информационной</a:t>
            </a:r>
            <a:r>
              <a:rPr lang="ru-RU" altLang="ru-RU"/>
              <a:t>.</a:t>
            </a:r>
            <a:endParaRPr lang="en-US" altLang="ru-RU"/>
          </a:p>
          <a:p>
            <a:r>
              <a:rPr lang="ru-RU" altLang="ru-RU"/>
              <a:t>Она является </a:t>
            </a:r>
            <a:r>
              <a:rPr lang="ru-RU" altLang="ru-RU" b="1"/>
              <a:t>квадратной</a:t>
            </a:r>
            <a:r>
              <a:rPr lang="ru-RU" altLang="ru-RU"/>
              <a:t> и </a:t>
            </a:r>
            <a:r>
              <a:rPr lang="ru-RU" altLang="ru-RU" b="1"/>
              <a:t>симметричной</a:t>
            </a:r>
            <a:r>
              <a:rPr lang="ru-RU" altLang="ru-RU"/>
              <a:t>.</a:t>
            </a:r>
          </a:p>
          <a:p>
            <a:r>
              <a:rPr lang="ru-RU" altLang="ru-RU"/>
              <a:t>(</a:t>
            </a:r>
            <a:r>
              <a:rPr lang="en-US" altLang="ru-RU"/>
              <a:t>jy</a:t>
            </a:r>
            <a:r>
              <a:rPr lang="ru-RU" altLang="ru-RU"/>
              <a:t>) – это столбец свободных членов.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84213" y="333375"/>
            <a:ext cx="8064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После этого </a:t>
            </a:r>
            <a:r>
              <a:rPr lang="ru-RU" altLang="ru-RU" b="1"/>
              <a:t>систему нормальных уравнений </a:t>
            </a:r>
            <a:r>
              <a:rPr lang="ru-RU" altLang="ru-RU"/>
              <a:t>можно записать в матричной форме следующим образом:</a:t>
            </a:r>
          </a:p>
          <a:p>
            <a:endParaRPr lang="ru-RU"/>
          </a:p>
          <a:p>
            <a:pPr algn="ctr"/>
            <a:r>
              <a:rPr lang="ru-RU" sz="2800" b="1"/>
              <a:t>(</a:t>
            </a:r>
            <a:r>
              <a:rPr lang="en-US" sz="2800" b="1"/>
              <a:t>a</a:t>
            </a:r>
            <a:r>
              <a:rPr lang="en-US" sz="2800" b="1" baseline="-25000"/>
              <a:t>i</a:t>
            </a:r>
            <a:r>
              <a:rPr lang="en-US" sz="2800" b="1"/>
              <a:t>)(ij)=(jy)</a:t>
            </a:r>
            <a:r>
              <a:rPr lang="ru-RU" sz="2800" b="1"/>
              <a:t>  </a:t>
            </a:r>
            <a:r>
              <a:rPr lang="ru-RU" sz="2800"/>
              <a:t>,          (11)</a:t>
            </a:r>
            <a:endParaRPr lang="en-US" sz="2800"/>
          </a:p>
          <a:p>
            <a:pPr algn="just"/>
            <a:endParaRPr lang="ru-RU"/>
          </a:p>
          <a:p>
            <a:pPr algn="just"/>
            <a:r>
              <a:rPr lang="ru-RU"/>
              <a:t>где (</a:t>
            </a:r>
            <a:r>
              <a:rPr lang="en-US"/>
              <a:t>a</a:t>
            </a:r>
            <a:r>
              <a:rPr lang="en-US" baseline="-25000"/>
              <a:t>i</a:t>
            </a:r>
            <a:r>
              <a:rPr lang="en-US"/>
              <a:t>)</a:t>
            </a:r>
            <a:r>
              <a:rPr lang="ru-RU"/>
              <a:t> – стока неизвестных (коэффициентов регрессии).</a:t>
            </a:r>
          </a:p>
          <a:p>
            <a:pPr algn="just"/>
            <a:endParaRPr lang="ru-RU" sz="2800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84213" y="2781300"/>
            <a:ext cx="7991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Систему (11) можно решить с помощью обратной матрицы (С</a:t>
            </a:r>
            <a:r>
              <a:rPr lang="en-US"/>
              <a:t>ij)</a:t>
            </a:r>
            <a:r>
              <a:rPr lang="ru-RU"/>
              <a:t>: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3688" y="3284984"/>
            <a:ext cx="4212307" cy="150137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84213" y="5013325"/>
            <a:ext cx="7920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Тогда неизвестные а</a:t>
            </a:r>
            <a:r>
              <a:rPr lang="en-US" baseline="-25000"/>
              <a:t>i</a:t>
            </a:r>
            <a:r>
              <a:rPr lang="ru-RU"/>
              <a:t> можно рассчитать по формуле: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3814" y="5589240"/>
            <a:ext cx="2438616" cy="1146211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22628" y="260648"/>
            <a:ext cx="806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Т.е. для нахождения коэффициента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ru-RU" baseline="-25000" dirty="0"/>
              <a:t> </a:t>
            </a:r>
            <a:r>
              <a:rPr lang="ru-RU" dirty="0"/>
              <a:t>нужно все элементы </a:t>
            </a:r>
            <a:r>
              <a:rPr lang="en-US" dirty="0" err="1"/>
              <a:t>i</a:t>
            </a:r>
            <a:r>
              <a:rPr lang="ru-RU" dirty="0"/>
              <a:t>-того столбца перемножить на </a:t>
            </a:r>
            <a:r>
              <a:rPr lang="ru-RU" dirty="0" smtClean="0"/>
              <a:t>элементы соответствующей строки </a:t>
            </a:r>
            <a:r>
              <a:rPr lang="ru-RU" dirty="0"/>
              <a:t>матрицы (</a:t>
            </a:r>
            <a:r>
              <a:rPr lang="en-US" dirty="0" err="1"/>
              <a:t>ij</a:t>
            </a:r>
            <a:r>
              <a:rPr lang="ru-RU" dirty="0"/>
              <a:t>). Например:</a:t>
            </a:r>
          </a:p>
          <a:p>
            <a:endParaRPr lang="ru-RU" dirty="0"/>
          </a:p>
          <a:p>
            <a:r>
              <a:rPr lang="en-US" sz="2800" b="1" dirty="0"/>
              <a:t>a</a:t>
            </a:r>
            <a:r>
              <a:rPr lang="en-US" sz="2800" b="1" baseline="-25000" dirty="0"/>
              <a:t>1</a:t>
            </a:r>
            <a:r>
              <a:rPr lang="en-US" sz="2800" b="1" dirty="0"/>
              <a:t> = C</a:t>
            </a:r>
            <a:r>
              <a:rPr lang="en-US" sz="2800" b="1" baseline="-25000" dirty="0"/>
              <a:t>01</a:t>
            </a:r>
            <a:r>
              <a:rPr lang="en-US" sz="2800" b="1" dirty="0"/>
              <a:t>(0y) + C</a:t>
            </a:r>
            <a:r>
              <a:rPr lang="en-US" sz="2800" b="1" baseline="-25000" dirty="0"/>
              <a:t>11</a:t>
            </a:r>
            <a:r>
              <a:rPr lang="en-US" sz="2800" b="1" dirty="0"/>
              <a:t>(1y)+ … + C</a:t>
            </a:r>
            <a:r>
              <a:rPr lang="en-US" sz="2800" b="1" baseline="-25000" dirty="0"/>
              <a:t>m1</a:t>
            </a:r>
            <a:r>
              <a:rPr lang="en-US" sz="2800" b="1" dirty="0"/>
              <a:t>(my) =</a:t>
            </a:r>
            <a:endParaRPr lang="ru-RU" dirty="0"/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2337163"/>
            <a:ext cx="8712968" cy="1312347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568952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Рассмотрим пример:</a:t>
            </a:r>
          </a:p>
          <a:p>
            <a:pPr algn="ctr"/>
            <a:r>
              <a:rPr lang="ru-RU" dirty="0" smtClean="0"/>
              <a:t>По экспериментальным данным, представленным в таблице, построить линейную регрессионную модель  следующего вида:</a:t>
            </a:r>
            <a:r>
              <a:rPr lang="en-US" dirty="0" smtClean="0"/>
              <a:t>  </a:t>
            </a:r>
            <a:r>
              <a:rPr lang="ru-RU" dirty="0" smtClean="0"/>
              <a:t>     </a:t>
            </a:r>
            <a:r>
              <a:rPr lang="en-US" dirty="0" smtClean="0"/>
              <a:t>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 = a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a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x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+ a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x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+ a</a:t>
            </a:r>
            <a:r>
              <a:rPr lang="en-US" sz="2800" b="1" baseline="-25000" dirty="0" smtClean="0"/>
              <a:t>12</a:t>
            </a:r>
            <a:r>
              <a:rPr lang="en-US" sz="2800" b="1" dirty="0" smtClean="0"/>
              <a:t>x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x</a:t>
            </a:r>
            <a:r>
              <a:rPr lang="en-US" sz="2800" b="1" baseline="-25000" dirty="0" smtClean="0"/>
              <a:t>2</a:t>
            </a:r>
            <a:endParaRPr lang="ru-RU" sz="2800" b="1" baseline="-25000" dirty="0" smtClean="0"/>
          </a:p>
          <a:p>
            <a:endParaRPr lang="ru-RU" sz="2800" b="1" baseline="-25000" dirty="0" smtClean="0"/>
          </a:p>
          <a:p>
            <a:r>
              <a:rPr lang="ru-RU" dirty="0" smtClean="0"/>
              <a:t>План эксперимента, в которых используется </a:t>
            </a:r>
            <a:r>
              <a:rPr lang="ru-RU" b="1" dirty="0" smtClean="0"/>
              <a:t>линейная модель</a:t>
            </a:r>
            <a:r>
              <a:rPr lang="ru-RU" dirty="0" smtClean="0"/>
              <a:t>, называются </a:t>
            </a:r>
            <a:r>
              <a:rPr lang="ru-RU" b="1" dirty="0" smtClean="0"/>
              <a:t>планами первого порядка</a:t>
            </a:r>
            <a:r>
              <a:rPr lang="ru-RU" dirty="0" smtClean="0"/>
              <a:t>. 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4528"/>
              </p:ext>
            </p:extLst>
          </p:nvPr>
        </p:nvGraphicFramePr>
        <p:xfrm>
          <a:off x="611560" y="2708920"/>
          <a:ext cx="8136900" cy="4023360"/>
        </p:xfrm>
        <a:graphic>
          <a:graphicData uri="http://schemas.openxmlformats.org/drawingml/2006/table">
            <a:tbl>
              <a:tblPr/>
              <a:tblGrid>
                <a:gridCol w="904100"/>
                <a:gridCol w="904100"/>
                <a:gridCol w="904100"/>
                <a:gridCol w="904100"/>
                <a:gridCol w="904100"/>
                <a:gridCol w="904100"/>
                <a:gridCol w="904100"/>
                <a:gridCol w="904100"/>
                <a:gridCol w="904100"/>
              </a:tblGrid>
              <a:tr h="3338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97580"/>
              </p:ext>
            </p:extLst>
          </p:nvPr>
        </p:nvGraphicFramePr>
        <p:xfrm>
          <a:off x="827584" y="794321"/>
          <a:ext cx="6768750" cy="4821169"/>
        </p:xfrm>
        <a:graphic>
          <a:graphicData uri="http://schemas.openxmlformats.org/drawingml/2006/table">
            <a:tbl>
              <a:tblPr/>
              <a:tblGrid>
                <a:gridCol w="1128125"/>
                <a:gridCol w="1128125"/>
                <a:gridCol w="1128125"/>
                <a:gridCol w="1128125"/>
                <a:gridCol w="1128125"/>
                <a:gridCol w="1128125"/>
              </a:tblGrid>
              <a:tr h="432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1" i="0" u="none" strike="noStrike" kern="1200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1" i="0" u="none" strike="noStrike" kern="1200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1" i="0" u="none" strike="noStrike" kern="1200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1" i="0" u="none" strike="noStrike" kern="1200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i="0" u="none" strike="noStrike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2800" b="1" i="0" u="none" strike="noStrike" kern="1200" baseline="-250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endParaRPr lang="en-US" sz="2800" b="1" i="0" u="none" strike="noStrike" kern="1200" baseline="-25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3326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Запишем исходные данные в следующем </a:t>
            </a:r>
            <a:r>
              <a:rPr lang="ru-RU" dirty="0"/>
              <a:t>виде</a:t>
            </a:r>
            <a:r>
              <a:rPr lang="ru-RU" dirty="0" smtClean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80526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</a:t>
            </a:r>
            <a:r>
              <a:rPr lang="ru-RU" b="1" dirty="0"/>
              <a:t>х</a:t>
            </a:r>
            <a:r>
              <a:rPr lang="en-US" b="1" baseline="-25000" dirty="0"/>
              <a:t>0u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ru-RU" dirty="0"/>
              <a:t>фиктивное переменное, равное 1; </a:t>
            </a:r>
          </a:p>
          <a:p>
            <a:r>
              <a:rPr lang="ru-RU" b="1" dirty="0"/>
              <a:t>х</a:t>
            </a:r>
            <a:r>
              <a:rPr lang="ru-RU" b="1" baseline="-25000" dirty="0"/>
              <a:t>3</a:t>
            </a:r>
            <a:r>
              <a:rPr lang="en-US" b="1" baseline="-25000" dirty="0"/>
              <a:t>u</a:t>
            </a:r>
            <a:r>
              <a:rPr lang="ru-RU" b="1" baseline="-25000" dirty="0"/>
              <a:t> </a:t>
            </a:r>
            <a:r>
              <a:rPr lang="ru-RU" b="1" dirty="0"/>
              <a:t>= </a:t>
            </a:r>
            <a:r>
              <a:rPr lang="en-US" b="1" dirty="0" smtClean="0"/>
              <a:t>x</a:t>
            </a:r>
            <a:r>
              <a:rPr lang="en-US" b="1" baseline="-25000" dirty="0" smtClean="0"/>
              <a:t>1u</a:t>
            </a:r>
            <a:r>
              <a:rPr lang="en-US" b="1" dirty="0" smtClean="0"/>
              <a:t>x</a:t>
            </a:r>
            <a:r>
              <a:rPr lang="en-US" b="1" baseline="-25000" dirty="0" smtClean="0"/>
              <a:t>2u</a:t>
            </a:r>
            <a:r>
              <a:rPr lang="ru-RU" b="1" dirty="0" smtClean="0"/>
              <a:t>;   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u</a:t>
            </a:r>
            <a:r>
              <a:rPr lang="en-US" b="1" dirty="0" smtClean="0"/>
              <a:t> = y</a:t>
            </a:r>
            <a:r>
              <a:rPr lang="ru-RU" b="1" baseline="-25000" dirty="0" smtClean="0"/>
              <a:t>ср   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772400" cy="614362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chemeClr val="tx1"/>
                </a:solidFill>
              </a:rPr>
              <a:t>Понятие «аппроксимация функции»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716463" y="3357563"/>
            <a:ext cx="4214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Пусть задана функция </a:t>
            </a:r>
            <a:r>
              <a:rPr lang="en-US" altLang="ru-RU" dirty="0"/>
              <a:t>y</a:t>
            </a:r>
            <a:r>
              <a:rPr lang="ru-RU" altLang="ru-RU" dirty="0"/>
              <a:t> </a:t>
            </a:r>
            <a:r>
              <a:rPr lang="en-US" altLang="ru-RU" dirty="0"/>
              <a:t>=</a:t>
            </a:r>
            <a:r>
              <a:rPr lang="ru-RU" altLang="ru-RU" dirty="0"/>
              <a:t> </a:t>
            </a:r>
            <a:r>
              <a:rPr lang="en-US" altLang="ru-RU" dirty="0"/>
              <a:t>F(x) </a:t>
            </a:r>
            <a:r>
              <a:rPr lang="ru-RU" altLang="ru-RU" dirty="0"/>
              <a:t>группой </a:t>
            </a:r>
            <a:r>
              <a:rPr lang="en-US" altLang="ru-RU" dirty="0"/>
              <a:t>n</a:t>
            </a:r>
            <a:r>
              <a:rPr lang="ru-RU" altLang="ru-RU" dirty="0"/>
              <a:t> точек </a:t>
            </a:r>
            <a:r>
              <a:rPr lang="en-US" altLang="ru-RU" dirty="0"/>
              <a:t>x</a:t>
            </a:r>
            <a:r>
              <a:rPr lang="en-US" altLang="ru-RU" sz="2800" baseline="-25000" dirty="0"/>
              <a:t>i</a:t>
            </a:r>
            <a:r>
              <a:rPr lang="en-US" altLang="ru-RU" dirty="0"/>
              <a:t>, </a:t>
            </a:r>
            <a:r>
              <a:rPr lang="en-US" altLang="ru-RU" dirty="0" err="1"/>
              <a:t>y</a:t>
            </a:r>
            <a:r>
              <a:rPr lang="en-US" altLang="ru-RU" sz="2800" baseline="-25000" dirty="0" err="1"/>
              <a:t>i</a:t>
            </a:r>
            <a:r>
              <a:rPr lang="ru-RU" altLang="ru-RU" dirty="0"/>
              <a:t>:</a:t>
            </a:r>
          </a:p>
          <a:p>
            <a:r>
              <a:rPr lang="ru-RU" altLang="ru-RU" b="1" dirty="0"/>
              <a:t>x</a:t>
            </a:r>
            <a:r>
              <a:rPr lang="ru-RU" altLang="ru-RU" b="1" baseline="-25000" dirty="0"/>
              <a:t>1</a:t>
            </a:r>
            <a:r>
              <a:rPr lang="ru-RU" altLang="ru-RU" b="1" dirty="0"/>
              <a:t>, y</a:t>
            </a:r>
            <a:r>
              <a:rPr lang="ru-RU" altLang="ru-RU" b="1" baseline="-25000" dirty="0"/>
              <a:t>1</a:t>
            </a:r>
            <a:r>
              <a:rPr lang="ru-RU" altLang="ru-RU" b="1" dirty="0"/>
              <a:t>,</a:t>
            </a:r>
            <a:r>
              <a:rPr lang="en-US" altLang="ru-RU" b="1" dirty="0"/>
              <a:t>   </a:t>
            </a:r>
            <a:endParaRPr lang="ru-RU" altLang="ru-RU" b="1" dirty="0"/>
          </a:p>
          <a:p>
            <a:r>
              <a:rPr lang="ru-RU" altLang="ru-RU" b="1" dirty="0"/>
              <a:t>x</a:t>
            </a:r>
            <a:r>
              <a:rPr lang="ru-RU" altLang="ru-RU" b="1" baseline="-25000" dirty="0"/>
              <a:t>2</a:t>
            </a:r>
            <a:r>
              <a:rPr lang="ru-RU" altLang="ru-RU" b="1" dirty="0"/>
              <a:t>, y</a:t>
            </a:r>
            <a:r>
              <a:rPr lang="ru-RU" altLang="ru-RU" b="1" baseline="-25000" dirty="0"/>
              <a:t>2</a:t>
            </a:r>
            <a:r>
              <a:rPr lang="ru-RU" altLang="ru-RU" b="1" dirty="0"/>
              <a:t>, </a:t>
            </a:r>
            <a:r>
              <a:rPr lang="ru-RU" altLang="ru-RU" dirty="0"/>
              <a:t>                     (1)</a:t>
            </a:r>
            <a:br>
              <a:rPr lang="ru-RU" altLang="ru-RU" dirty="0"/>
            </a:br>
            <a:r>
              <a:rPr lang="ru-RU" altLang="ru-RU" b="1" dirty="0"/>
              <a:t>...</a:t>
            </a:r>
          </a:p>
          <a:p>
            <a:r>
              <a:rPr lang="ru-RU" altLang="ru-RU" b="1" dirty="0" err="1"/>
              <a:t>x</a:t>
            </a:r>
            <a:r>
              <a:rPr lang="ru-RU" altLang="ru-RU" sz="2800" b="1" baseline="-25000" dirty="0" err="1"/>
              <a:t>n</a:t>
            </a:r>
            <a:r>
              <a:rPr lang="ru-RU" altLang="ru-RU" b="1" dirty="0"/>
              <a:t>, </a:t>
            </a:r>
            <a:r>
              <a:rPr lang="ru-RU" altLang="ru-RU" b="1" dirty="0" err="1"/>
              <a:t>y</a:t>
            </a:r>
            <a:r>
              <a:rPr lang="ru-RU" altLang="ru-RU" sz="2800" b="1" baseline="-25000" dirty="0" err="1"/>
              <a:t>n</a:t>
            </a:r>
            <a:endParaRPr lang="ru-RU" altLang="ru-RU" sz="2800" b="1" baseline="-25000" dirty="0"/>
          </a:p>
        </p:txBody>
      </p:sp>
      <p:grpSp>
        <p:nvGrpSpPr>
          <p:cNvPr id="4101" name="Группа 7"/>
          <p:cNvGrpSpPr>
            <a:grpSpLocks/>
          </p:cNvGrpSpPr>
          <p:nvPr/>
        </p:nvGrpSpPr>
        <p:grpSpPr bwMode="auto">
          <a:xfrm>
            <a:off x="5795963" y="4149725"/>
            <a:ext cx="303212" cy="1590675"/>
            <a:chOff x="6356226" y="2710061"/>
            <a:chExt cx="303337" cy="1592064"/>
          </a:xfrm>
        </p:grpSpPr>
        <p:pic>
          <p:nvPicPr>
            <p:cNvPr id="4104" name="Рисунок 5" descr="http://multitest.semico.ru/pict/metod/mnk_f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56226" y="2710061"/>
              <a:ext cx="301625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Рисунок 6" descr="http://multitest.semico.ru/pict/metod/mnk_fm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7938" y="3286125"/>
              <a:ext cx="301625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Рисунок 7" descr="http://multitest.semico.ru/pict/metod/mnk_fb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38" y="3573016"/>
              <a:ext cx="301625" cy="729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95288" y="765175"/>
            <a:ext cx="8535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/>
              <a:t>Аппроксимация</a:t>
            </a:r>
            <a:r>
              <a:rPr lang="ru-RU" altLang="ru-RU"/>
              <a:t> (от лат. </a:t>
            </a:r>
            <a:r>
              <a:rPr lang="en-US" altLang="ru-RU"/>
              <a:t>approximare </a:t>
            </a:r>
            <a:r>
              <a:rPr lang="ru-RU" altLang="ru-RU"/>
              <a:t>приближаться)  - научный метод, состоящий в замене одних функций другими,  близкими к исходным, но более простыми.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395288" y="1916113"/>
            <a:ext cx="84248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/>
              <a:t>Исходная функция </a:t>
            </a:r>
            <a:r>
              <a:rPr lang="en-US" altLang="ru-RU"/>
              <a:t>F(x)</a:t>
            </a:r>
            <a:r>
              <a:rPr lang="ru-RU" altLang="ru-RU"/>
              <a:t> может быть представлена в виде графика (графиков), таблицы значений функции с соответствующими значениями аргументов.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9" y="3357563"/>
            <a:ext cx="41719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697" y="17383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Построим матрицы (</a:t>
            </a:r>
            <a:r>
              <a:rPr lang="en-US" dirty="0" err="1" smtClean="0"/>
              <a:t>ij</a:t>
            </a:r>
            <a:r>
              <a:rPr lang="en-US" dirty="0" smtClean="0"/>
              <a:t>)</a:t>
            </a:r>
            <a:r>
              <a:rPr lang="ru-RU" dirty="0" smtClean="0"/>
              <a:t> и </a:t>
            </a:r>
            <a:r>
              <a:rPr lang="en-US" dirty="0" smtClean="0"/>
              <a:t>(</a:t>
            </a:r>
            <a:r>
              <a:rPr lang="en-US" dirty="0" err="1" smtClean="0"/>
              <a:t>jy</a:t>
            </a:r>
            <a:r>
              <a:rPr lang="en-US" dirty="0" smtClean="0"/>
              <a:t>)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50792"/>
              </p:ext>
            </p:extLst>
          </p:nvPr>
        </p:nvGraphicFramePr>
        <p:xfrm>
          <a:off x="683568" y="692696"/>
          <a:ext cx="304800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01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02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03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  <a:latin typeface="+mn-lt"/>
                        </a:rPr>
                        <a:t>(ij)=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20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30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31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32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33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10939"/>
              </p:ext>
            </p:extLst>
          </p:nvPr>
        </p:nvGraphicFramePr>
        <p:xfrm>
          <a:off x="3707904" y="692696"/>
          <a:ext cx="4104456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"/>
                <a:gridCol w="1003176"/>
                <a:gridCol w="797024"/>
                <a:gridCol w="936104"/>
                <a:gridCol w="115212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72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60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360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72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504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360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2520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  <a:latin typeface="+mn-lt"/>
                        </a:rPr>
                        <a:t>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60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360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360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2160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360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2520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+mn-lt"/>
                        </a:rPr>
                        <a:t>2160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15120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227687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компоненты матрицы (</a:t>
            </a:r>
            <a:r>
              <a:rPr lang="en-US" dirty="0" err="1" smtClean="0"/>
              <a:t>ij</a:t>
            </a:r>
            <a:r>
              <a:rPr lang="ru-RU" dirty="0" smtClean="0"/>
              <a:t>) рассчитываются следующим образом: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92697" y="2996952"/>
                <a:ext cx="7128792" cy="1138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𝟎𝟎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𝟏𝟐</m:t>
                          </m:r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97" y="2996952"/>
                <a:ext cx="7128792" cy="11380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83568" y="4146801"/>
                <a:ext cx="7632848" cy="1138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𝟗</m:t>
                          </m:r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𝟖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𝟑𝟔𝟎</m:t>
                          </m:r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46801"/>
                <a:ext cx="7632848" cy="11380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83568" y="537321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использовании </a:t>
            </a:r>
            <a:r>
              <a:rPr lang="en-US" dirty="0" smtClean="0"/>
              <a:t>Excel</a:t>
            </a:r>
            <a:r>
              <a:rPr lang="ru-RU" dirty="0" smtClean="0"/>
              <a:t> для определения компонентов </a:t>
            </a:r>
            <a:r>
              <a:rPr lang="ru-RU" dirty="0"/>
              <a:t>матрицы (</a:t>
            </a:r>
            <a:r>
              <a:rPr lang="en-US" dirty="0" err="1"/>
              <a:t>ij</a:t>
            </a:r>
            <a:r>
              <a:rPr lang="ru-RU" dirty="0"/>
              <a:t>)</a:t>
            </a:r>
            <a:r>
              <a:rPr lang="ru-RU" dirty="0" smtClean="0"/>
              <a:t> целесообразно применять функцию =СУММПРОИЗВ.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97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12802"/>
              </p:ext>
            </p:extLst>
          </p:nvPr>
        </p:nvGraphicFramePr>
        <p:xfrm>
          <a:off x="2843808" y="620688"/>
          <a:ext cx="121920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4991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0y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1y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1" u="none" strike="noStrike" dirty="0" err="1">
                          <a:effectLst/>
                          <a:latin typeface="+mn-lt"/>
                        </a:rPr>
                        <a:t>jy</a:t>
                      </a:r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2y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3y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21134"/>
              </p:ext>
            </p:extLst>
          </p:nvPr>
        </p:nvGraphicFramePr>
        <p:xfrm>
          <a:off x="4067944" y="620688"/>
          <a:ext cx="1333376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"/>
                <a:gridCol w="111735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222,2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1329,3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1195,4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7187,4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3902" y="2348880"/>
            <a:ext cx="7806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компоненты матрицы </a:t>
            </a:r>
            <a:r>
              <a:rPr lang="ru-RU" dirty="0" smtClean="0"/>
              <a:t>(</a:t>
            </a:r>
            <a:r>
              <a:rPr lang="en-US" dirty="0" err="1" smtClean="0"/>
              <a:t>jy</a:t>
            </a:r>
            <a:r>
              <a:rPr lang="ru-RU" dirty="0" smtClean="0"/>
              <a:t>) </a:t>
            </a:r>
            <a:r>
              <a:rPr lang="ru-RU" dirty="0"/>
              <a:t>рассчитываются следующим образом: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7616" y="3197843"/>
                <a:ext cx="8856984" cy="1138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=6∗15,3+12∗17,5+…+72∗23,5=7187,4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16" y="3197843"/>
                <a:ext cx="8856984" cy="11380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636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807" y="188640"/>
            <a:ext cx="806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r>
              <a:rPr lang="ru-RU" dirty="0" smtClean="0"/>
              <a:t> Построим обратную матрицу (С</a:t>
            </a:r>
            <a:r>
              <a:rPr lang="en-US" baseline="-25000" dirty="0" err="1" smtClean="0"/>
              <a:t>ij</a:t>
            </a:r>
            <a:r>
              <a:rPr lang="en-US" dirty="0" smtClean="0"/>
              <a:t>)</a:t>
            </a:r>
            <a:r>
              <a:rPr lang="ru-RU" dirty="0"/>
              <a:t> </a:t>
            </a:r>
            <a:r>
              <a:rPr lang="ru-RU" dirty="0" smtClean="0"/>
              <a:t>с помощью </a:t>
            </a:r>
            <a:r>
              <a:rPr lang="en-US" dirty="0" smtClean="0"/>
              <a:t>Excel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Сначала следует убедится, что определитель матрицы (</a:t>
            </a:r>
            <a:r>
              <a:rPr lang="en-US" dirty="0" err="1" smtClean="0"/>
              <a:t>ij</a:t>
            </a:r>
            <a:r>
              <a:rPr lang="ru-RU" dirty="0" smtClean="0"/>
              <a:t>) не равен 0. В противном случае  нельзя построить обратную матрицу.</a:t>
            </a:r>
          </a:p>
          <a:p>
            <a:pPr algn="just"/>
            <a:r>
              <a:rPr lang="ru-RU" dirty="0" smtClean="0"/>
              <a:t>Определитель рассчитываем с помощью функции =МОПРЕД.   </a:t>
            </a:r>
          </a:p>
          <a:p>
            <a:pPr algn="just"/>
            <a:r>
              <a:rPr lang="ru-RU" dirty="0" smtClean="0"/>
              <a:t>Определитель = 18662400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Компоненты </a:t>
            </a:r>
            <a:r>
              <a:rPr lang="ru-RU" dirty="0"/>
              <a:t>матрицы </a:t>
            </a:r>
            <a:r>
              <a:rPr lang="ru-RU" dirty="0" smtClean="0"/>
              <a:t>(С</a:t>
            </a:r>
            <a:r>
              <a:rPr lang="en-US" baseline="-25000" dirty="0" err="1" smtClean="0"/>
              <a:t>ij</a:t>
            </a:r>
            <a:r>
              <a:rPr lang="ru-RU" dirty="0" smtClean="0"/>
              <a:t>) рассчитываются</a:t>
            </a:r>
            <a:r>
              <a:rPr lang="en-US" dirty="0" smtClean="0"/>
              <a:t> </a:t>
            </a:r>
            <a:r>
              <a:rPr lang="ru-RU" dirty="0" smtClean="0"/>
              <a:t>с помощью функции =МОБР.</a:t>
            </a:r>
          </a:p>
          <a:p>
            <a:pPr algn="just"/>
            <a:r>
              <a:rPr lang="ru-RU" dirty="0" smtClean="0"/>
              <a:t>Эта функция первоначально отображает только первый компонент матрицы. Поэтому далее следует выделить интервал ячеек, начиная с первоначальной ячейки, в которых будут выведены остальные компоненты </a:t>
            </a:r>
            <a:r>
              <a:rPr lang="ru-RU" dirty="0"/>
              <a:t>матрицы (С</a:t>
            </a:r>
            <a:r>
              <a:rPr lang="en-US" baseline="-25000" dirty="0" err="1"/>
              <a:t>ij</a:t>
            </a:r>
            <a:r>
              <a:rPr lang="ru-RU" dirty="0" smtClean="0"/>
              <a:t>). После этого нажать клавишу </a:t>
            </a:r>
            <a:r>
              <a:rPr lang="en-US" dirty="0" smtClean="0"/>
              <a:t>F2</a:t>
            </a:r>
            <a:r>
              <a:rPr lang="ru-RU" dirty="0" smtClean="0"/>
              <a:t> и далее сочетание клавиш </a:t>
            </a:r>
            <a:r>
              <a:rPr lang="en-US" dirty="0" err="1" smtClean="0"/>
              <a:t>Contr+Shift+Enter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87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614" y="5972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итоге получим: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70118"/>
              </p:ext>
            </p:extLst>
          </p:nvPr>
        </p:nvGraphicFramePr>
        <p:xfrm>
          <a:off x="790343" y="521392"/>
          <a:ext cx="648072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1296144"/>
                <a:gridCol w="1296144"/>
                <a:gridCol w="1440160"/>
                <a:gridCol w="158417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3,5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-0,5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-0,58333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0,083333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-0,5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0,083333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0,083333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-0,01389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2400" u="none" strike="noStrike" baseline="-25000" dirty="0" err="1">
                          <a:effectLst/>
                          <a:latin typeface="+mn-lt"/>
                        </a:rPr>
                        <a:t>ij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)=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-0,58333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0,083333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0,116667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-0,01667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0,083333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-0,01389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-0,01667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0,002778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20608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Рассчитаем коэффициенты регрессии по формуле: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04012" y="2476346"/>
                <a:ext cx="2352054" cy="11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𝑗</m:t>
                          </m:r>
                          <m:r>
                            <a:rPr lang="ru-RU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r>
                            <a:rPr lang="ru-RU" i="1">
                              <a:latin typeface="Cambria Math"/>
                            </a:rPr>
                            <m:t>𝑖𝑗</m:t>
                          </m:r>
                          <m:r>
                            <a:rPr lang="ru-RU" i="1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12" y="2476346"/>
                <a:ext cx="2352054" cy="114236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361871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Например:</a:t>
            </a:r>
          </a:p>
          <a:p>
            <a:r>
              <a:rPr lang="en-US" b="1" dirty="0" smtClean="0"/>
              <a:t>a0 = 3,5*222,2-0,5*1329,3-0,583*1194,4+0,0833*7187,4=14,68</a:t>
            </a:r>
          </a:p>
          <a:p>
            <a:r>
              <a:rPr lang="ru-RU" dirty="0" smtClean="0"/>
              <a:t>Остальные коэффициенты регрессии равны: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41045"/>
              </p:ext>
            </p:extLst>
          </p:nvPr>
        </p:nvGraphicFramePr>
        <p:xfrm>
          <a:off x="3563888" y="5013176"/>
          <a:ext cx="2016224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40662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14,68333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-0,53333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 smtClean="0">
                          <a:effectLst/>
                          <a:latin typeface="+mn-lt"/>
                        </a:rPr>
                        <a:t>a</a:t>
                      </a:r>
                      <a:r>
                        <a:rPr lang="en-US" sz="2400" b="1" u="none" strike="noStrike" baseline="-25000" dirty="0" err="1" smtClean="0">
                          <a:effectLst/>
                          <a:latin typeface="+mn-lt"/>
                        </a:rPr>
                        <a:t>i</a:t>
                      </a:r>
                      <a:r>
                        <a:rPr lang="en-US" sz="2400" b="1" u="none" strike="noStrike" dirty="0" smtClean="0">
                          <a:effectLst/>
                          <a:latin typeface="+mn-lt"/>
                        </a:rPr>
                        <a:t> 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0,831667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0,095833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923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Запишем итоговую формулу</a:t>
            </a:r>
            <a:r>
              <a:rPr lang="en-US" dirty="0" smtClean="0"/>
              <a:t> </a:t>
            </a:r>
            <a:r>
              <a:rPr lang="ru-RU" dirty="0" smtClean="0"/>
              <a:t>и проведем расчеты:</a:t>
            </a:r>
          </a:p>
          <a:p>
            <a:endParaRPr lang="ru-RU" dirty="0"/>
          </a:p>
          <a:p>
            <a:pPr fontAlgn="b"/>
            <a:r>
              <a:rPr lang="en-US" b="1" dirty="0" err="1" smtClean="0"/>
              <a:t>y</a:t>
            </a:r>
            <a:r>
              <a:rPr lang="en-US" b="1" baseline="-25000" dirty="0" err="1" smtClean="0"/>
              <a:t>p</a:t>
            </a:r>
            <a:r>
              <a:rPr lang="en-US" b="1" dirty="0" smtClean="0"/>
              <a:t> = </a:t>
            </a:r>
            <a:r>
              <a:rPr lang="ru-RU" b="1" dirty="0" smtClean="0"/>
              <a:t>14,68333</a:t>
            </a:r>
            <a:r>
              <a:rPr lang="en-US" b="1" dirty="0" smtClean="0"/>
              <a:t> </a:t>
            </a:r>
            <a:r>
              <a:rPr lang="ru-RU" b="1" dirty="0"/>
              <a:t>-</a:t>
            </a:r>
            <a:r>
              <a:rPr lang="ru-RU" b="1" dirty="0" smtClean="0"/>
              <a:t>0,53333</a:t>
            </a:r>
            <a:r>
              <a:rPr lang="en-US" b="1" dirty="0" smtClean="0"/>
              <a:t>*x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ru-RU" b="1" dirty="0" smtClean="0"/>
              <a:t>0,831667</a:t>
            </a:r>
            <a:r>
              <a:rPr lang="en-US" b="1" dirty="0" smtClean="0"/>
              <a:t>*x</a:t>
            </a:r>
            <a:r>
              <a:rPr lang="en-US" b="1" baseline="-25000" dirty="0" smtClean="0"/>
              <a:t>2</a:t>
            </a:r>
            <a:r>
              <a:rPr lang="en-US" b="1" dirty="0" smtClean="0"/>
              <a:t> + </a:t>
            </a:r>
            <a:r>
              <a:rPr lang="ru-RU" b="1" dirty="0" smtClean="0"/>
              <a:t>0,095833</a:t>
            </a:r>
            <a:r>
              <a:rPr lang="en-US" b="1" dirty="0" smtClean="0"/>
              <a:t>*x</a:t>
            </a:r>
            <a:r>
              <a:rPr lang="en-US" b="1" baseline="-25000" dirty="0" smtClean="0"/>
              <a:t>1</a:t>
            </a:r>
            <a:r>
              <a:rPr lang="en-US" b="1" dirty="0" smtClean="0"/>
              <a:t>*x</a:t>
            </a:r>
            <a:r>
              <a:rPr lang="en-US" b="1" baseline="-25000" dirty="0" smtClean="0"/>
              <a:t>2</a:t>
            </a:r>
            <a:r>
              <a:rPr lang="en-US" dirty="0" smtClean="0"/>
              <a:t> </a:t>
            </a: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483577"/>
              </p:ext>
            </p:extLst>
          </p:nvPr>
        </p:nvGraphicFramePr>
        <p:xfrm>
          <a:off x="692696" y="1700808"/>
          <a:ext cx="6975647" cy="487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6521"/>
                <a:gridCol w="996521"/>
                <a:gridCol w="996521"/>
                <a:gridCol w="996521"/>
                <a:gridCol w="996521"/>
                <a:gridCol w="996521"/>
                <a:gridCol w="996521"/>
              </a:tblGrid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0u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3u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p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15,3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15,322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17,5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17,560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19,8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19,798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22,037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14,4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14,297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17,1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17,110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19,923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22,8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22,737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13,3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13,272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16,6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16,660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54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19,9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20,048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72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23,5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23,437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443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Однако полученное решение не является идеальным, т.к. недиагональные компоненты обратной матрицы С</a:t>
            </a:r>
            <a:r>
              <a:rPr lang="en-US" dirty="0" err="1" smtClean="0"/>
              <a:t>ij</a:t>
            </a:r>
            <a:r>
              <a:rPr lang="ru-RU" dirty="0" smtClean="0"/>
              <a:t> не равны 0, что приводит к ошибке вычислений.</a:t>
            </a:r>
          </a:p>
          <a:p>
            <a:endParaRPr lang="ru-RU" dirty="0" smtClean="0"/>
          </a:p>
          <a:p>
            <a:r>
              <a:rPr lang="ru-RU" dirty="0" smtClean="0"/>
              <a:t>Количественной мерой оценки ошибки вычислений служит </a:t>
            </a:r>
            <a:r>
              <a:rPr lang="ru-RU" b="1" dirty="0" smtClean="0"/>
              <a:t>коэффициент ковариации </a:t>
            </a:r>
            <a:r>
              <a:rPr lang="el-GR" b="1" dirty="0" smtClean="0"/>
              <a:t>ρ</a:t>
            </a:r>
            <a:r>
              <a:rPr lang="ru-RU" b="1" dirty="0" smtClean="0"/>
              <a:t>(</a:t>
            </a:r>
            <a:r>
              <a:rPr lang="en-US" b="1" dirty="0" err="1" smtClean="0"/>
              <a:t>a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, </a:t>
            </a:r>
            <a:r>
              <a:rPr lang="en-US" b="1" dirty="0" err="1" smtClean="0"/>
              <a:t>a</a:t>
            </a:r>
            <a:r>
              <a:rPr lang="en-US" b="1" baseline="-25000" dirty="0" err="1" smtClean="0"/>
              <a:t>j</a:t>
            </a:r>
            <a:r>
              <a:rPr lang="en-US" b="1" dirty="0" smtClean="0"/>
              <a:t>)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63688" y="2636912"/>
                <a:ext cx="2742289" cy="957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/>
                        </a:rPr>
                        <m:t>𝝆</m:t>
                      </m:r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 baseline="-25000"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latin typeface="Cambria Math"/>
                            </a:rPr>
                            <m:t>𝒂𝒋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𝒋𝒋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636912"/>
                <a:ext cx="2742289" cy="9571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5526" y="407707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</a:t>
            </a:r>
            <a:r>
              <a:rPr lang="ru-RU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 smtClean="0"/>
              <a:t>)</a:t>
            </a:r>
            <a:r>
              <a:rPr lang="ru-RU" dirty="0" smtClean="0"/>
              <a:t> меняется от -1 до +1. </a:t>
            </a:r>
          </a:p>
          <a:p>
            <a:r>
              <a:rPr lang="ru-RU" dirty="0" smtClean="0"/>
              <a:t>Если </a:t>
            </a:r>
            <a:r>
              <a:rPr lang="el-GR" dirty="0"/>
              <a:t>ρ</a:t>
            </a:r>
            <a:r>
              <a:rPr lang="ru-RU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smtClean="0"/>
              <a:t>= 0, то ошибка вычислений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ru-RU" dirty="0" smtClean="0"/>
              <a:t> не влияет на вычисление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Чем ближе </a:t>
            </a:r>
            <a:r>
              <a:rPr lang="el-GR" dirty="0"/>
              <a:t>ρ</a:t>
            </a:r>
            <a:r>
              <a:rPr lang="ru-RU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smtClean="0"/>
              <a:t>к -1, либо +1, тем больше это влияние.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30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рассмотренной задаче </a:t>
            </a:r>
            <a:r>
              <a:rPr lang="el-GR" dirty="0"/>
              <a:t>ρ</a:t>
            </a:r>
            <a:r>
              <a:rPr lang="ru-RU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 smtClean="0"/>
              <a:t>)</a:t>
            </a:r>
            <a:r>
              <a:rPr lang="ru-RU" dirty="0" smtClean="0"/>
              <a:t> равны:</a:t>
            </a:r>
            <a:endParaRPr lang="en-US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26570"/>
              </p:ext>
            </p:extLst>
          </p:nvPr>
        </p:nvGraphicFramePr>
        <p:xfrm>
          <a:off x="395536" y="1340768"/>
          <a:ext cx="8352928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1512168"/>
                <a:gridCol w="1584176"/>
                <a:gridCol w="1224136"/>
                <a:gridCol w="1440160"/>
                <a:gridCol w="1224136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p(a0,a1)=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-0,92582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p(a1,a0)=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-0,92582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p(a2,a0)=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-0,91287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p(a0,a2)=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-0,91287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p(a1,a2)=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0,845154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p(a2,a1)=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0,845154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p(a0,a3)=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0,845154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p(a1,a3)=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-0,91287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p(a2,a3)=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-0,92582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2708920"/>
            <a:ext cx="8125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Пример расчета </a:t>
            </a:r>
            <a:r>
              <a:rPr lang="el-GR" dirty="0"/>
              <a:t>ρ</a:t>
            </a:r>
            <a:r>
              <a:rPr lang="ru-RU" dirty="0"/>
              <a:t>(</a:t>
            </a:r>
            <a:r>
              <a:rPr lang="en-US" dirty="0"/>
              <a:t>a</a:t>
            </a:r>
            <a:r>
              <a:rPr lang="ru-RU" baseline="-25000" dirty="0"/>
              <a:t>0</a:t>
            </a:r>
            <a:r>
              <a:rPr lang="en-US" dirty="0"/>
              <a:t>, a</a:t>
            </a:r>
            <a:r>
              <a:rPr lang="ru-RU" baseline="-25000" dirty="0"/>
              <a:t>1</a:t>
            </a:r>
            <a:r>
              <a:rPr lang="en-US" dirty="0"/>
              <a:t>)</a:t>
            </a:r>
            <a:r>
              <a:rPr lang="ru-RU" dirty="0"/>
              <a:t> = -0,5/(3,5+0,083)</a:t>
            </a:r>
            <a:r>
              <a:rPr lang="en-US" baseline="30000" dirty="0"/>
              <a:t>0,5</a:t>
            </a:r>
            <a:r>
              <a:rPr lang="en-US" dirty="0"/>
              <a:t> = -0,925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356992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Следовательно, рассмотренный план эксперимента не является оптимальным.</a:t>
            </a:r>
          </a:p>
          <a:p>
            <a:pPr algn="just"/>
            <a:r>
              <a:rPr lang="ru-RU" b="1" dirty="0" smtClean="0"/>
              <a:t>Матрица </a:t>
            </a:r>
            <a:r>
              <a:rPr lang="ru-RU" b="1" dirty="0"/>
              <a:t>(</a:t>
            </a:r>
            <a:r>
              <a:rPr lang="ru-RU" b="1" dirty="0" smtClean="0"/>
              <a:t>С</a:t>
            </a:r>
            <a:r>
              <a:rPr lang="en-US" b="1" baseline="-25000" dirty="0" err="1" smtClean="0"/>
              <a:t>ij</a:t>
            </a:r>
            <a:r>
              <a:rPr lang="en-US" b="1" dirty="0" smtClean="0"/>
              <a:t>) </a:t>
            </a:r>
            <a:r>
              <a:rPr lang="ru-RU" dirty="0" smtClean="0"/>
              <a:t>также называется </a:t>
            </a:r>
            <a:r>
              <a:rPr lang="ru-RU" b="1" dirty="0" smtClean="0"/>
              <a:t>матрицей ошибок</a:t>
            </a:r>
            <a:r>
              <a:rPr lang="ru-RU" dirty="0" smtClean="0"/>
              <a:t>, т.к. точность вычисления коэффициентов регрессии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ru-RU" dirty="0" smtClean="0"/>
              <a:t> зависит от значений ее элементов.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В этой связи, эффективными планами являются так называемые </a:t>
            </a:r>
            <a:r>
              <a:rPr lang="ru-RU" b="1" dirty="0" err="1" smtClean="0"/>
              <a:t>рототабельные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smtClean="0"/>
              <a:t>ортогональные</a:t>
            </a:r>
            <a:r>
              <a:rPr lang="ru-RU" dirty="0" smtClean="0"/>
              <a:t> </a:t>
            </a:r>
            <a:r>
              <a:rPr lang="ru-RU" b="1" dirty="0" smtClean="0"/>
              <a:t>планы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14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329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Рототабельные</a:t>
            </a:r>
            <a:r>
              <a:rPr lang="ru-RU" b="1" dirty="0" smtClean="0"/>
              <a:t> </a:t>
            </a:r>
            <a:r>
              <a:rPr lang="ru-RU" b="1" dirty="0"/>
              <a:t>планы</a:t>
            </a:r>
            <a:endParaRPr lang="ru-RU" dirty="0"/>
          </a:p>
        </p:txBody>
      </p:sp>
      <p:pic>
        <p:nvPicPr>
          <p:cNvPr id="3" name="Рисунок 2" descr="http://www.bestreferat.ru/images/paper/05/46/821460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1" t="5689" r="-2371"/>
          <a:stretch/>
        </p:blipFill>
        <p:spPr bwMode="auto">
          <a:xfrm>
            <a:off x="153263" y="722313"/>
            <a:ext cx="2476769" cy="25227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66417" y="460210"/>
            <a:ext cx="6408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Точность эмпирических формул, полученных по методике планирования эксперимента, зависит от равномерности расположения узловых точек относительно центра плана эксперимента. Равномерность такого распределения можно оценить с помощью дисперсии расчетного значения </a:t>
            </a:r>
            <a:r>
              <a:rPr lang="en-US" i="1" dirty="0" err="1" smtClean="0"/>
              <a:t>y</a:t>
            </a:r>
            <a:r>
              <a:rPr lang="en-US" baseline="-25000" dirty="0" err="1" smtClean="0"/>
              <a:t>p</a:t>
            </a:r>
            <a:r>
              <a:rPr lang="ru-RU" dirty="0" smtClean="0"/>
              <a:t>, которая равна: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101003" y="2957752"/>
                <a:ext cx="3560911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𝒑𝒖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</m:sup>
                        <m:e>
                          <m:sSubSup>
                            <m:sSubSup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𝒊𝒖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003" y="2957752"/>
                <a:ext cx="3560911" cy="109889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7300" y="3861048"/>
            <a:ext cx="8869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Дисперсия 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pu</a:t>
            </a:r>
            <a:r>
              <a:rPr lang="en-US" dirty="0" smtClean="0"/>
              <a:t>) </a:t>
            </a:r>
            <a:r>
              <a:rPr lang="ru-RU" dirty="0"/>
              <a:t>представляет собой </a:t>
            </a:r>
            <a:r>
              <a:rPr lang="ru-RU" dirty="0" smtClean="0"/>
              <a:t>эллипсоид, который </a:t>
            </a:r>
            <a:r>
              <a:rPr lang="ru-RU" dirty="0"/>
              <a:t>называется </a:t>
            </a:r>
            <a:r>
              <a:rPr lang="ru-RU" b="1" dirty="0"/>
              <a:t>эллипсоидом рассеяния</a:t>
            </a:r>
            <a:r>
              <a:rPr lang="ru-RU" dirty="0"/>
              <a:t>. Чем </a:t>
            </a:r>
            <a:r>
              <a:rPr lang="ru-RU" b="1" dirty="0"/>
              <a:t>меньше эллипсоид рассеяния, тем с большей точностью расчетное значение </a:t>
            </a:r>
            <a:r>
              <a:rPr lang="ru-RU" b="1" dirty="0" err="1"/>
              <a:t>y</a:t>
            </a:r>
            <a:r>
              <a:rPr lang="ru-RU" b="1" baseline="-25000" dirty="0" err="1"/>
              <a:t>p</a:t>
            </a:r>
            <a:r>
              <a:rPr lang="ru-RU" b="1" i="1" baseline="-25000" dirty="0" err="1"/>
              <a:t>u</a:t>
            </a:r>
            <a:r>
              <a:rPr lang="ru-RU" b="1" i="1" dirty="0"/>
              <a:t> </a:t>
            </a:r>
            <a:r>
              <a:rPr lang="ru-RU" b="1" dirty="0"/>
              <a:t>совпадает с </a:t>
            </a:r>
            <a:r>
              <a:rPr lang="ru-RU" b="1" dirty="0" smtClean="0"/>
              <a:t>экспериментальным </a:t>
            </a:r>
            <a:r>
              <a:rPr lang="ru-RU" b="1" dirty="0" err="1" smtClean="0"/>
              <a:t>y</a:t>
            </a:r>
            <a:r>
              <a:rPr lang="ru-RU" b="1" baseline="-25000" dirty="0" err="1" smtClean="0"/>
              <a:t>u</a:t>
            </a:r>
            <a:r>
              <a:rPr lang="ru-RU" b="1" dirty="0" smtClean="0"/>
              <a:t>. 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300" y="5430708"/>
            <a:ext cx="884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Планы</a:t>
            </a:r>
            <a:r>
              <a:rPr lang="ru-RU" b="1" dirty="0"/>
              <a:t>, которые </a:t>
            </a:r>
            <a:r>
              <a:rPr lang="ru-RU" b="1" dirty="0" smtClean="0"/>
              <a:t>требуют</a:t>
            </a:r>
            <a:r>
              <a:rPr lang="ru-RU" b="1" dirty="0"/>
              <a:t>, чтобы рассеяние по всем осям было одинаковым, называется </a:t>
            </a:r>
            <a:r>
              <a:rPr lang="ru-RU" b="1" dirty="0" err="1" smtClean="0"/>
              <a:t>рототабельными</a:t>
            </a:r>
            <a:r>
              <a:rPr lang="ru-RU" dirty="0"/>
              <a:t>. Они </a:t>
            </a:r>
            <a:r>
              <a:rPr lang="ru-RU" dirty="0" smtClean="0"/>
              <a:t>достигаются </a:t>
            </a:r>
            <a:r>
              <a:rPr lang="ru-RU" dirty="0"/>
              <a:t>при определенных соотношениях </a:t>
            </a:r>
            <a:r>
              <a:rPr lang="ru-RU" dirty="0" smtClean="0"/>
              <a:t>элементов </a:t>
            </a:r>
            <a:r>
              <a:rPr lang="ru-RU" dirty="0"/>
              <a:t>в матрице ошибок. </a:t>
            </a:r>
          </a:p>
        </p:txBody>
      </p:sp>
    </p:spTree>
    <p:extLst>
      <p:ext uri="{BB962C8B-B14F-4D97-AF65-F5344CB8AC3E}">
        <p14:creationId xmlns:p14="http://schemas.microsoft.com/office/powerpoint/2010/main" val="1643640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Ортогональные планы</a:t>
            </a:r>
            <a:endParaRPr lang="ru-RU" b="1" dirty="0"/>
          </a:p>
        </p:txBody>
      </p:sp>
      <p:pic>
        <p:nvPicPr>
          <p:cNvPr id="5" name="Рисунок 4" descr="http://www.bestreferat.ru/images/paper/05/46/821460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6" r="52825"/>
          <a:stretch/>
        </p:blipFill>
        <p:spPr bwMode="auto">
          <a:xfrm>
            <a:off x="323528" y="1196752"/>
            <a:ext cx="2736304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928752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Ортогональные планы </a:t>
            </a:r>
            <a:r>
              <a:rPr lang="ru-RU" dirty="0" smtClean="0"/>
              <a:t>строятся </a:t>
            </a:r>
            <a:r>
              <a:rPr lang="ru-RU" dirty="0"/>
              <a:t>так, чтобы в матрице ошибок </a:t>
            </a:r>
            <a:r>
              <a:rPr lang="ru-RU" dirty="0" smtClean="0"/>
              <a:t>(</a:t>
            </a:r>
            <a:r>
              <a:rPr lang="ru-RU" i="1" dirty="0" err="1" smtClean="0"/>
              <a:t>C</a:t>
            </a:r>
            <a:r>
              <a:rPr lang="ru-RU" i="1" baseline="-25000" dirty="0" err="1" smtClean="0"/>
              <a:t>ij</a:t>
            </a:r>
            <a:r>
              <a:rPr lang="ru-RU" dirty="0" smtClean="0"/>
              <a:t>) все </a:t>
            </a:r>
            <a:r>
              <a:rPr lang="ru-RU" dirty="0"/>
              <a:t>элементы, не лежащие на главной </a:t>
            </a:r>
            <a:r>
              <a:rPr lang="ru-RU" dirty="0" smtClean="0"/>
              <a:t>диагонали</a:t>
            </a:r>
            <a:r>
              <a:rPr lang="ru-RU" dirty="0"/>
              <a:t>, </a:t>
            </a:r>
            <a:r>
              <a:rPr lang="ru-RU" dirty="0" smtClean="0"/>
              <a:t>обращались </a:t>
            </a:r>
            <a:r>
              <a:rPr lang="ru-RU" dirty="0"/>
              <a:t>в </a:t>
            </a:r>
            <a:r>
              <a:rPr lang="ru-RU" dirty="0" smtClean="0"/>
              <a:t>нуль, т.е. </a:t>
            </a:r>
            <a:r>
              <a:rPr lang="ru-RU" b="1" i="1" dirty="0" err="1" smtClean="0"/>
              <a:t>C</a:t>
            </a:r>
            <a:r>
              <a:rPr lang="ru-RU" b="1" i="1" baseline="-25000" dirty="0" err="1" smtClean="0"/>
              <a:t>ij</a:t>
            </a:r>
            <a:r>
              <a:rPr lang="ru-RU" b="1" i="1" dirty="0" smtClean="0"/>
              <a:t> </a:t>
            </a:r>
            <a:r>
              <a:rPr lang="ru-RU" b="1" dirty="0"/>
              <a:t>= 0 при </a:t>
            </a:r>
            <a:r>
              <a:rPr lang="ru-RU" b="1" i="1" dirty="0"/>
              <a:t>i </a:t>
            </a:r>
            <a:r>
              <a:rPr lang="ru-RU" b="1" dirty="0" smtClean="0"/>
              <a:t>≠ </a:t>
            </a:r>
            <a:r>
              <a:rPr lang="ru-RU" b="1" i="1" dirty="0"/>
              <a:t>j 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/>
              <a:t>Это </a:t>
            </a:r>
            <a:r>
              <a:rPr lang="ru-RU" dirty="0" smtClean="0"/>
              <a:t>произойдет, если </a:t>
            </a:r>
            <a:r>
              <a:rPr lang="ru-RU" dirty="0"/>
              <a:t>в системе нормальных уравнений </a:t>
            </a:r>
            <a:r>
              <a:rPr lang="ru-RU" dirty="0" smtClean="0"/>
              <a:t>(в матрице </a:t>
            </a:r>
            <a:r>
              <a:rPr lang="ru-RU" b="1" dirty="0" smtClean="0"/>
              <a:t>(</a:t>
            </a:r>
            <a:r>
              <a:rPr lang="en-US" b="1" dirty="0" err="1" smtClean="0"/>
              <a:t>ij</a:t>
            </a:r>
            <a:r>
              <a:rPr lang="ru-RU" b="1" dirty="0" smtClean="0"/>
              <a:t>)</a:t>
            </a:r>
            <a:r>
              <a:rPr lang="ru-RU" dirty="0" smtClean="0"/>
              <a:t>) все </a:t>
            </a:r>
            <a:r>
              <a:rPr lang="ru-RU" dirty="0"/>
              <a:t>недиагональные члены будут </a:t>
            </a:r>
            <a:r>
              <a:rPr lang="ru-RU" dirty="0" smtClean="0"/>
              <a:t>равны </a:t>
            </a:r>
            <a:r>
              <a:rPr lang="ru-RU" dirty="0"/>
              <a:t>нулю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82737" y="3776070"/>
                <a:ext cx="2146870" cy="1138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ru-RU" b="1" i="1"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/>
                                </a:rPr>
                                <m:t>𝒊𝒖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/>
                                </a:rPr>
                                <m:t>𝒋𝒖</m:t>
                              </m:r>
                            </m:sub>
                          </m:sSub>
                          <m:r>
                            <a:rPr lang="ru-RU" b="1" i="1">
                              <a:latin typeface="Cambria Math"/>
                            </a:rPr>
                            <m:t>=</m:t>
                          </m:r>
                          <m:r>
                            <a:rPr lang="ru-RU" b="1" i="1">
                              <a:latin typeface="Cambria Math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37" y="3776070"/>
                <a:ext cx="2146870" cy="11380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2277" y="479715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этом случае каждое уравнение системы </a:t>
            </a:r>
            <a:r>
              <a:rPr lang="ru-RU" dirty="0"/>
              <a:t>нормальных уравнений </a:t>
            </a:r>
            <a:r>
              <a:rPr lang="ru-RU" dirty="0" smtClean="0"/>
              <a:t>содержит одно неизвестное, и коэффициенты регрессии высчитываются по формуле: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786842" y="5520267"/>
                <a:ext cx="2497094" cy="954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42" y="5520267"/>
                <a:ext cx="2497094" cy="9544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29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Чтобы </a:t>
            </a:r>
            <a:r>
              <a:rPr lang="ru-RU" b="1" dirty="0"/>
              <a:t>план первого порядка </a:t>
            </a:r>
            <a:r>
              <a:rPr lang="ru-RU" dirty="0"/>
              <a:t>стал </a:t>
            </a:r>
            <a:r>
              <a:rPr lang="ru-RU" b="1" dirty="0"/>
              <a:t>ортогональным</a:t>
            </a:r>
            <a:r>
              <a:rPr lang="ru-RU" dirty="0"/>
              <a:t>, необходимо выполнить три условия: </a:t>
            </a:r>
            <a:endParaRPr lang="ru-RU" dirty="0" smtClean="0"/>
          </a:p>
          <a:p>
            <a:pPr algn="just"/>
            <a:endParaRPr lang="ru-RU" dirty="0" smtClean="0"/>
          </a:p>
          <a:p>
            <a:pPr marL="342900" indent="-342900" algn="just">
              <a:buFontTx/>
              <a:buChar char="-"/>
            </a:pPr>
            <a:r>
              <a:rPr lang="ru-RU" dirty="0" smtClean="0"/>
              <a:t>эксперимент </a:t>
            </a:r>
            <a:r>
              <a:rPr lang="ru-RU" dirty="0"/>
              <a:t>должен быть </a:t>
            </a:r>
            <a:r>
              <a:rPr lang="ru-RU" b="1" dirty="0"/>
              <a:t>полным </a:t>
            </a:r>
            <a:r>
              <a:rPr lang="ru-RU" b="1" dirty="0" smtClean="0"/>
              <a:t>факторным </a:t>
            </a:r>
            <a:r>
              <a:rPr lang="ru-RU" dirty="0"/>
              <a:t>и </a:t>
            </a:r>
            <a:r>
              <a:rPr lang="ru-RU" b="1" dirty="0"/>
              <a:t>в каждой узловой точке такого эксперимента должно быть проведено по одному опыту</a:t>
            </a:r>
            <a:r>
              <a:rPr lang="ru-RU" dirty="0"/>
              <a:t>; если в некоторых точках проведено </a:t>
            </a:r>
            <a:r>
              <a:rPr lang="ru-RU" dirty="0" smtClean="0"/>
              <a:t>несколько </a:t>
            </a:r>
            <a:r>
              <a:rPr lang="ru-RU" dirty="0"/>
              <a:t>опытов, то в расчетах должны использоваться средние значения; </a:t>
            </a:r>
            <a:endParaRPr lang="ru-RU" dirty="0" smtClean="0"/>
          </a:p>
          <a:p>
            <a:pPr marL="342900" indent="-342900" algn="just">
              <a:buFontTx/>
              <a:buChar char="-"/>
            </a:pPr>
            <a:r>
              <a:rPr lang="ru-RU" dirty="0" smtClean="0"/>
              <a:t>по </a:t>
            </a:r>
            <a:r>
              <a:rPr lang="ru-RU" dirty="0"/>
              <a:t>каждому фактору </a:t>
            </a:r>
            <a:r>
              <a:rPr lang="ru-RU" i="1" dirty="0"/>
              <a:t>x</a:t>
            </a:r>
            <a:r>
              <a:rPr lang="ru-RU" baseline="-25000" dirty="0"/>
              <a:t>1</a:t>
            </a:r>
            <a:r>
              <a:rPr lang="ru-RU" dirty="0"/>
              <a:t> , </a:t>
            </a:r>
            <a:r>
              <a:rPr lang="ru-RU" i="1" dirty="0"/>
              <a:t>x</a:t>
            </a:r>
            <a:r>
              <a:rPr lang="ru-RU" baseline="-25000" dirty="0"/>
              <a:t>2</a:t>
            </a:r>
            <a:r>
              <a:rPr lang="ru-RU" dirty="0"/>
              <a:t> , . . . , </a:t>
            </a:r>
            <a:r>
              <a:rPr lang="ru-RU" i="1" dirty="0" err="1"/>
              <a:t>x</a:t>
            </a:r>
            <a:r>
              <a:rPr lang="ru-RU" i="1" baseline="-25000" dirty="0" err="1"/>
              <a:t>k</a:t>
            </a:r>
            <a:r>
              <a:rPr lang="ru-RU" i="1" dirty="0"/>
              <a:t> </a:t>
            </a:r>
            <a:r>
              <a:rPr lang="ru-RU" dirty="0"/>
              <a:t>уровни изменения факторов должны быть </a:t>
            </a:r>
            <a:r>
              <a:rPr lang="ru-RU" b="1" dirty="0"/>
              <a:t>равноотстоящими</a:t>
            </a:r>
            <a:r>
              <a:rPr lang="ru-RU" dirty="0"/>
              <a:t>, то есть расстояния между уровнями </a:t>
            </a:r>
            <a:r>
              <a:rPr lang="el-GR" b="1" dirty="0" smtClean="0"/>
              <a:t>Δ</a:t>
            </a:r>
            <a:r>
              <a:rPr lang="ru-RU" b="1" i="1" dirty="0" err="1" smtClean="0"/>
              <a:t>x</a:t>
            </a:r>
            <a:r>
              <a:rPr lang="ru-RU" b="1" i="1" baseline="-25000" dirty="0" err="1" smtClean="0"/>
              <a:t>i</a:t>
            </a:r>
            <a:r>
              <a:rPr lang="ru-RU" b="1" i="1" dirty="0" smtClean="0"/>
              <a:t> </a:t>
            </a:r>
            <a:r>
              <a:rPr lang="ru-RU" b="1" i="1" dirty="0"/>
              <a:t>= </a:t>
            </a:r>
            <a:r>
              <a:rPr lang="ru-RU" b="1" i="1" dirty="0" err="1"/>
              <a:t>const</a:t>
            </a:r>
            <a:r>
              <a:rPr lang="ru-RU" dirty="0" smtClean="0"/>
              <a:t>; </a:t>
            </a:r>
          </a:p>
          <a:p>
            <a:pPr marL="342900" indent="-342900" algn="just">
              <a:buFontTx/>
              <a:buChar char="-"/>
            </a:pPr>
            <a:r>
              <a:rPr lang="ru-RU" b="1" dirty="0" smtClean="0"/>
              <a:t>оси </a:t>
            </a:r>
            <a:r>
              <a:rPr lang="ru-RU" b="1" dirty="0"/>
              <a:t>координат факторов должны быть перенесены в центр эксперимента</a:t>
            </a:r>
            <a:r>
              <a:rPr lang="ru-RU" dirty="0"/>
              <a:t> путем замены </a:t>
            </a:r>
            <a:r>
              <a:rPr lang="ru-RU" dirty="0" smtClean="0"/>
              <a:t>переменных. </a:t>
            </a:r>
          </a:p>
        </p:txBody>
      </p:sp>
    </p:spTree>
    <p:extLst>
      <p:ext uri="{BB962C8B-B14F-4D97-AF65-F5344CB8AC3E}">
        <p14:creationId xmlns:p14="http://schemas.microsoft.com/office/powerpoint/2010/main" val="259600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14"/>
          <p:cNvSpPr txBox="1">
            <a:spLocks noChangeArrowheads="1"/>
          </p:cNvSpPr>
          <p:nvPr/>
        </p:nvSpPr>
        <p:spPr bwMode="auto">
          <a:xfrm>
            <a:off x="395288" y="5805488"/>
            <a:ext cx="8072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Соответственно  φ(х) называется аппроксимирующей функцией </a:t>
            </a:r>
            <a:r>
              <a:rPr lang="en-US" altLang="ru-RU"/>
              <a:t>F(x)</a:t>
            </a:r>
            <a:endParaRPr lang="ru-RU" altLang="ru-RU"/>
          </a:p>
        </p:txBody>
      </p:sp>
      <p:sp>
        <p:nvSpPr>
          <p:cNvPr id="5126" name="Прямоугольник 15"/>
          <p:cNvSpPr>
            <a:spLocks noChangeArrowheads="1"/>
          </p:cNvSpPr>
          <p:nvPr/>
        </p:nvSpPr>
        <p:spPr bwMode="auto">
          <a:xfrm>
            <a:off x="5286375" y="2000250"/>
            <a:ext cx="357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δ</a:t>
            </a:r>
            <a:r>
              <a:rPr lang="en-US" altLang="ru-RU"/>
              <a:t>i</a:t>
            </a:r>
            <a:r>
              <a:rPr lang="ru-RU" altLang="ru-RU"/>
              <a:t> –расстояние от </a:t>
            </a:r>
            <a:r>
              <a:rPr lang="en-US" altLang="ru-RU"/>
              <a:t>i-</a:t>
            </a:r>
            <a:r>
              <a:rPr lang="ru-RU" altLang="ru-RU"/>
              <a:t>той точки до функции  φ(х) </a:t>
            </a:r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395288" y="4941888"/>
            <a:ext cx="7699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333333"/>
                </a:solidFill>
              </a:rPr>
              <a:t>Замена функции </a:t>
            </a:r>
            <a:r>
              <a:rPr lang="en-US" altLang="ru-RU">
                <a:solidFill>
                  <a:srgbClr val="333333"/>
                </a:solidFill>
              </a:rPr>
              <a:t>F(x)</a:t>
            </a:r>
            <a:r>
              <a:rPr lang="ru-RU" altLang="ru-RU">
                <a:solidFill>
                  <a:srgbClr val="333333"/>
                </a:solidFill>
              </a:rPr>
              <a:t> на приближенную функцию φ(х) называется </a:t>
            </a:r>
            <a:r>
              <a:rPr lang="ru-RU" altLang="ru-RU" u="sng">
                <a:solidFill>
                  <a:srgbClr val="333333"/>
                </a:solidFill>
              </a:rPr>
              <a:t>аппроксимацией</a:t>
            </a:r>
            <a:r>
              <a:rPr lang="ru-RU" altLang="ru-RU">
                <a:solidFill>
                  <a:srgbClr val="333333"/>
                </a:solidFill>
              </a:rPr>
              <a:t>. </a:t>
            </a:r>
          </a:p>
        </p:txBody>
      </p:sp>
      <p:sp>
        <p:nvSpPr>
          <p:cNvPr id="5128" name="TextBox 3"/>
          <p:cNvSpPr txBox="1">
            <a:spLocks noChangeArrowheads="1"/>
          </p:cNvSpPr>
          <p:nvPr/>
        </p:nvSpPr>
        <p:spPr bwMode="auto">
          <a:xfrm>
            <a:off x="323850" y="260350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Требуется найти такое уравнение функции φ(х), которое наилучшим образом соответствовала бы функции </a:t>
            </a:r>
            <a:r>
              <a:rPr lang="en-US" altLang="ru-RU"/>
              <a:t>F(x)</a:t>
            </a:r>
            <a:r>
              <a:rPr lang="ru-RU" altLang="ru-RU"/>
              <a:t>.</a:t>
            </a:r>
            <a:r>
              <a:rPr lang="en-US" altLang="ru-RU"/>
              <a:t> </a:t>
            </a:r>
            <a:endParaRPr lang="ru-RU" alt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54830"/>
            <a:ext cx="44100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3184623" y="1498671"/>
            <a:ext cx="835771" cy="785812"/>
            <a:chOff x="1610617" y="1870690"/>
            <a:chExt cx="835771" cy="785812"/>
          </a:xfrm>
        </p:grpSpPr>
        <p:sp>
          <p:nvSpPr>
            <p:cNvPr id="5123" name="Прямоугольник 10"/>
            <p:cNvSpPr>
              <a:spLocks noChangeArrowheads="1"/>
            </p:cNvSpPr>
            <p:nvPr/>
          </p:nvSpPr>
          <p:spPr bwMode="auto">
            <a:xfrm>
              <a:off x="1701850" y="1870690"/>
              <a:ext cx="7445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dirty="0"/>
                <a:t>φ(х)</a:t>
              </a:r>
            </a:p>
          </p:txBody>
        </p:sp>
        <p:cxnSp>
          <p:nvCxnSpPr>
            <p:cNvPr id="5124" name="Прямая со стрелкой 12"/>
            <p:cNvCxnSpPr>
              <a:cxnSpLocks noChangeShapeType="1"/>
            </p:cNvCxnSpPr>
            <p:nvPr/>
          </p:nvCxnSpPr>
          <p:spPr bwMode="auto">
            <a:xfrm rot="5400000">
              <a:off x="1591567" y="2351702"/>
              <a:ext cx="323850" cy="2857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3711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Фактор </a:t>
            </a:r>
            <a:r>
              <a:rPr lang="ru-RU" i="1" dirty="0"/>
              <a:t>x</a:t>
            </a:r>
            <a:r>
              <a:rPr lang="ru-RU" baseline="-25000" dirty="0"/>
              <a:t>1</a:t>
            </a:r>
            <a:r>
              <a:rPr lang="ru-RU" dirty="0"/>
              <a:t> изменяется на трех уровнях, </a:t>
            </a:r>
            <a:r>
              <a:rPr lang="ru-RU" dirty="0" smtClean="0"/>
              <a:t>принимая </a:t>
            </a:r>
            <a:r>
              <a:rPr lang="ru-RU" dirty="0"/>
              <a:t>значения 3,0; 6,0 и 9,0. </a:t>
            </a:r>
            <a:endParaRPr lang="ru-RU" dirty="0" smtClean="0"/>
          </a:p>
          <a:p>
            <a:pPr algn="just"/>
            <a:r>
              <a:rPr lang="ru-RU" dirty="0" smtClean="0"/>
              <a:t>Фактор </a:t>
            </a:r>
            <a:r>
              <a:rPr lang="ru-RU" i="1" dirty="0"/>
              <a:t>x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ru-RU" dirty="0" smtClean="0"/>
              <a:t>имеет четыре </a:t>
            </a:r>
            <a:r>
              <a:rPr lang="ru-RU" dirty="0"/>
              <a:t>уровня – 2,0; 4,0; 6,0 и 8,0 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каждой точке проведено по три </a:t>
            </a:r>
            <a:r>
              <a:rPr lang="ru-RU" dirty="0" smtClean="0"/>
              <a:t>опыта. Итого </a:t>
            </a:r>
            <a:r>
              <a:rPr lang="ru-RU" dirty="0"/>
              <a:t>имеем 12 экспериментальных </a:t>
            </a:r>
            <a:r>
              <a:rPr lang="ru-RU" dirty="0" smtClean="0"/>
              <a:t>точек и 36 опытов.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3744416" cy="38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476672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рассмотренного примера на рисунке графически представлен </a:t>
            </a:r>
            <a:r>
              <a:rPr lang="ru-RU" b="1" dirty="0" smtClean="0"/>
              <a:t>полный двухфакторный эксперимент первого порядка</a:t>
            </a:r>
            <a:r>
              <a:rPr lang="ru-RU" dirty="0" smtClean="0"/>
              <a:t> с равноотстоящими уровнями.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488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Найдем новые координаты узловых точек после смещения  оси координат в центр эксперимента:</a:t>
            </a:r>
          </a:p>
          <a:p>
            <a:r>
              <a:rPr lang="en-US" b="1" dirty="0" err="1" smtClean="0"/>
              <a:t>x’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= x</a:t>
            </a:r>
            <a:r>
              <a:rPr lang="en-US" b="1" baseline="-25000" dirty="0" smtClean="0"/>
              <a:t>i</a:t>
            </a:r>
            <a:r>
              <a:rPr lang="en-US" b="1" dirty="0" smtClean="0"/>
              <a:t> - 0,5(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- 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min</a:t>
            </a:r>
            <a:r>
              <a:rPr lang="en-US" b="1" dirty="0" smtClean="0"/>
              <a:t>) - 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min</a:t>
            </a:r>
            <a:endParaRPr lang="ru-RU" b="1" baseline="-25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69117"/>
              </p:ext>
            </p:extLst>
          </p:nvPr>
        </p:nvGraphicFramePr>
        <p:xfrm>
          <a:off x="1043608" y="1844824"/>
          <a:ext cx="1584176" cy="1463040"/>
        </p:xfrm>
        <a:graphic>
          <a:graphicData uri="http://schemas.openxmlformats.org/drawingml/2006/table">
            <a:tbl>
              <a:tblPr/>
              <a:tblGrid>
                <a:gridCol w="792088"/>
                <a:gridCol w="79208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1i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x’</a:t>
                      </a:r>
                      <a:r>
                        <a:rPr lang="en-US" sz="2400" b="1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55976" y="1628800"/>
          <a:ext cx="1761728" cy="1828800"/>
        </p:xfrm>
        <a:graphic>
          <a:graphicData uri="http://schemas.openxmlformats.org/drawingml/2006/table">
            <a:tbl>
              <a:tblPr/>
              <a:tblGrid>
                <a:gridCol w="880864"/>
                <a:gridCol w="880864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b="1" i="0" u="none" strike="noStrike" kern="1200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x’</a:t>
                      </a:r>
                      <a:r>
                        <a:rPr lang="en-US" sz="2400" b="1" i="0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2i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38610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Значения </a:t>
            </a:r>
            <a:r>
              <a:rPr lang="en-US" dirty="0" smtClean="0"/>
              <a:t>    </a:t>
            </a:r>
            <a:r>
              <a:rPr lang="ru-RU" b="1" dirty="0" smtClean="0"/>
              <a:t>х</a:t>
            </a:r>
            <a:r>
              <a:rPr lang="en-US" b="1" dirty="0" smtClean="0"/>
              <a:t>’</a:t>
            </a:r>
            <a:r>
              <a:rPr lang="ru-RU" b="1" baseline="-25000" dirty="0" smtClean="0"/>
              <a:t>0</a:t>
            </a:r>
            <a:r>
              <a:rPr lang="en-US" b="1" baseline="-25000" dirty="0" err="1" smtClean="0"/>
              <a:t>i</a:t>
            </a:r>
            <a:r>
              <a:rPr lang="ru-RU" b="1" baseline="-25000" dirty="0" smtClean="0"/>
              <a:t> </a:t>
            </a:r>
            <a:r>
              <a:rPr lang="ru-RU" b="1" dirty="0" smtClean="0"/>
              <a:t>= 1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Значения </a:t>
            </a:r>
            <a:r>
              <a:rPr lang="en-US" dirty="0" smtClean="0"/>
              <a:t>    </a:t>
            </a:r>
            <a:r>
              <a:rPr lang="ru-RU" b="1" dirty="0" smtClean="0"/>
              <a:t>х</a:t>
            </a:r>
            <a:r>
              <a:rPr lang="en-US" b="1" dirty="0" smtClean="0"/>
              <a:t>’</a:t>
            </a:r>
            <a:r>
              <a:rPr lang="ru-RU" b="1" baseline="-25000" dirty="0" smtClean="0"/>
              <a:t>3</a:t>
            </a:r>
            <a:r>
              <a:rPr lang="en-US" b="1" baseline="-25000" dirty="0" err="1" smtClean="0"/>
              <a:t>i</a:t>
            </a:r>
            <a:r>
              <a:rPr lang="ru-RU" b="1" baseline="-25000" dirty="0" smtClean="0"/>
              <a:t> </a:t>
            </a:r>
            <a:r>
              <a:rPr lang="ru-RU" b="1" dirty="0" smtClean="0"/>
              <a:t>= </a:t>
            </a:r>
            <a:r>
              <a:rPr lang="ru-RU" b="1" dirty="0" smtClean="0"/>
              <a:t>х</a:t>
            </a:r>
            <a:r>
              <a:rPr lang="en-US" b="1" dirty="0" smtClean="0"/>
              <a:t>’</a:t>
            </a:r>
            <a:r>
              <a:rPr lang="ru-RU" b="1" baseline="-25000" dirty="0" smtClean="0"/>
              <a:t>1</a:t>
            </a:r>
            <a:r>
              <a:rPr lang="en-US" b="1" baseline="-25000" dirty="0" err="1" smtClean="0"/>
              <a:t>i</a:t>
            </a:r>
            <a:r>
              <a:rPr lang="en-US" b="1" smtClean="0"/>
              <a:t>*x’</a:t>
            </a:r>
            <a:r>
              <a:rPr lang="en-US" b="1" baseline="-25000" smtClean="0"/>
              <a:t>2i</a:t>
            </a:r>
            <a:endParaRPr lang="ru-RU" b="1" baseline="-2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9829" y="486916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Используя новые координаты получим </a:t>
            </a:r>
            <a:r>
              <a:rPr lang="ru-RU" b="1" dirty="0" smtClean="0"/>
              <a:t>центральный</a:t>
            </a:r>
            <a:r>
              <a:rPr lang="ru-RU" dirty="0" smtClean="0"/>
              <a:t> </a:t>
            </a:r>
            <a:r>
              <a:rPr lang="ru-RU" b="1" dirty="0" smtClean="0"/>
              <a:t>двухфакторный план, который для планов первого порядка </a:t>
            </a:r>
            <a:r>
              <a:rPr lang="ru-RU" b="1" dirty="0"/>
              <a:t>является </a:t>
            </a:r>
            <a:r>
              <a:rPr lang="ru-RU" b="1" dirty="0" smtClean="0"/>
              <a:t>ортогональный.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1340768"/>
          <a:ext cx="6696744" cy="4754880"/>
        </p:xfrm>
        <a:graphic>
          <a:graphicData uri="http://schemas.openxmlformats.org/drawingml/2006/table">
            <a:tbl>
              <a:tblPr/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0u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1u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3u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2400" b="1" i="0" u="none" strike="noStrike" baseline="-25000" dirty="0" err="1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Таблица исходных данных с преобразованными координатами узловых точек выглядит  следующим образом: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Тогда матрицы (</a:t>
            </a:r>
            <a:r>
              <a:rPr lang="en-US" dirty="0" err="1" smtClean="0"/>
              <a:t>ij</a:t>
            </a:r>
            <a:r>
              <a:rPr lang="ru-RU" dirty="0" smtClean="0"/>
              <a:t>) и (</a:t>
            </a:r>
            <a:r>
              <a:rPr lang="en-US" dirty="0" err="1" smtClean="0"/>
              <a:t>jy</a:t>
            </a:r>
            <a:r>
              <a:rPr lang="ru-RU" dirty="0" smtClean="0"/>
              <a:t>) примут следующий вид: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836712"/>
          <a:ext cx="3900265" cy="1893168"/>
        </p:xfrm>
        <a:graphic>
          <a:graphicData uri="http://schemas.openxmlformats.org/drawingml/2006/table">
            <a:tbl>
              <a:tblPr/>
              <a:tblGrid>
                <a:gridCol w="780053"/>
                <a:gridCol w="780053"/>
                <a:gridCol w="780053"/>
                <a:gridCol w="780053"/>
                <a:gridCol w="780053"/>
              </a:tblGrid>
              <a:tr h="473292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292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(ij)=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292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64088" y="836712"/>
          <a:ext cx="1944216" cy="1872208"/>
        </p:xfrm>
        <a:graphic>
          <a:graphicData uri="http://schemas.openxmlformats.org/drawingml/2006/table">
            <a:tbl>
              <a:tblPr/>
              <a:tblGrid>
                <a:gridCol w="648072"/>
                <a:gridCol w="1296144"/>
              </a:tblGrid>
              <a:tr h="5220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(jy)=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82994"/>
              </p:ext>
            </p:extLst>
          </p:nvPr>
        </p:nvGraphicFramePr>
        <p:xfrm>
          <a:off x="6388576" y="5157192"/>
          <a:ext cx="2520280" cy="1463040"/>
        </p:xfrm>
        <a:graphic>
          <a:graphicData uri="http://schemas.openxmlformats.org/drawingml/2006/table">
            <a:tbl>
              <a:tblPr/>
              <a:tblGrid>
                <a:gridCol w="792088"/>
                <a:gridCol w="1728192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18,51667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-0,05417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1" i="0" u="none" strike="noStrike" kern="1200" baseline="-25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1,406667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0,095833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3838073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Коэффициенты регрессии соответственно равны:</a:t>
            </a:r>
          </a:p>
          <a:p>
            <a:endParaRPr lang="ru-RU" dirty="0" smtClean="0"/>
          </a:p>
          <a:p>
            <a:r>
              <a:rPr lang="ru-RU" dirty="0" smtClean="0"/>
              <a:t>Например,   а</a:t>
            </a:r>
            <a:r>
              <a:rPr lang="ru-RU" baseline="-25000" dirty="0" smtClean="0"/>
              <a:t>0</a:t>
            </a:r>
            <a:r>
              <a:rPr lang="ru-RU" dirty="0" smtClean="0"/>
              <a:t> = 222/12=18,51667;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515" y="292494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Например, </a:t>
            </a:r>
            <a:r>
              <a:rPr lang="ru-RU" b="1" dirty="0" smtClean="0"/>
              <a:t>(12) = 6 + 2 – 2 – 6 + 0 – 6 – 2 + 2 + 6 = 0</a:t>
            </a:r>
            <a:r>
              <a:rPr lang="ru-RU" dirty="0" smtClean="0"/>
              <a:t>; </a:t>
            </a:r>
          </a:p>
          <a:p>
            <a:r>
              <a:rPr lang="ru-RU" b="1" dirty="0" smtClean="0"/>
              <a:t>(1y) = – 3 * 15,3 – 3 * 17,5 + . . . + 3 * 23,5 = – </a:t>
            </a:r>
            <a:r>
              <a:rPr lang="en-US" b="1" dirty="0" smtClean="0"/>
              <a:t>3,9</a:t>
            </a:r>
            <a:r>
              <a:rPr lang="ru-RU" b="1" dirty="0" smtClean="0"/>
              <a:t> </a:t>
            </a:r>
            <a:r>
              <a:rPr lang="ru-RU" i="1" dirty="0" smtClean="0"/>
              <a:t>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193256" y="3933056"/>
                <a:ext cx="2501903" cy="973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256" y="3933056"/>
                <a:ext cx="2501903" cy="9739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30024"/>
              </p:ext>
            </p:extLst>
          </p:nvPr>
        </p:nvGraphicFramePr>
        <p:xfrm>
          <a:off x="395536" y="1124744"/>
          <a:ext cx="8424934" cy="4754880"/>
        </p:xfrm>
        <a:graphic>
          <a:graphicData uri="http://schemas.openxmlformats.org/drawingml/2006/table">
            <a:tbl>
              <a:tblPr/>
              <a:tblGrid>
                <a:gridCol w="1203562"/>
                <a:gridCol w="1203562"/>
                <a:gridCol w="1203562"/>
                <a:gridCol w="1203562"/>
                <a:gridCol w="1018400"/>
                <a:gridCol w="1152128"/>
                <a:gridCol w="144015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0u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1u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b="1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3u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2400" b="1" i="0" u="none" strike="noStrike" baseline="-25000" dirty="0" err="1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2400" b="1" i="0" u="none" strike="noStrike" baseline="-25000" dirty="0" err="1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15,32167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19,79833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22,03667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14,29667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19,92333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22,73667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13,27167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20,04833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23,43667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итоге получим: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Планы 2</a:t>
            </a:r>
            <a:r>
              <a:rPr lang="en-US" b="1" baseline="30000" dirty="0" smtClean="0"/>
              <a:t>k</a:t>
            </a:r>
            <a:endParaRPr lang="ru-RU" b="1" baseline="30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6827" y="810737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Особое место в теории планирования эксперимента занимают </a:t>
            </a:r>
            <a:r>
              <a:rPr lang="ru-RU" b="1" dirty="0"/>
              <a:t>полные </a:t>
            </a:r>
            <a:r>
              <a:rPr lang="ru-RU" b="1" dirty="0" smtClean="0"/>
              <a:t>факторные </a:t>
            </a:r>
            <a:r>
              <a:rPr lang="ru-RU" b="1" dirty="0"/>
              <a:t>эксперименты 2</a:t>
            </a:r>
            <a:r>
              <a:rPr lang="ru-RU" b="1" i="1" baseline="30000" dirty="0"/>
              <a:t>k</a:t>
            </a:r>
            <a:r>
              <a:rPr lang="ru-RU" b="1" i="1" dirty="0"/>
              <a:t> </a:t>
            </a:r>
            <a:r>
              <a:rPr lang="ru-RU" dirty="0"/>
              <a:t>, в которых каждый из </a:t>
            </a:r>
            <a:r>
              <a:rPr lang="ru-RU" i="1" dirty="0"/>
              <a:t>k </a:t>
            </a:r>
            <a:r>
              <a:rPr lang="ru-RU" dirty="0"/>
              <a:t>факторов изменяется </a:t>
            </a:r>
            <a:r>
              <a:rPr lang="ru-RU" dirty="0" smtClean="0"/>
              <a:t>только </a:t>
            </a:r>
            <a:r>
              <a:rPr lang="ru-RU" dirty="0"/>
              <a:t>на двух уровнях.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Для построения </a:t>
            </a:r>
            <a:r>
              <a:rPr lang="ru-RU" b="1" dirty="0" smtClean="0"/>
              <a:t>полного факторного эксперимента 2</a:t>
            </a:r>
            <a:r>
              <a:rPr lang="ru-RU" b="1" i="1" baseline="30000" dirty="0" smtClean="0"/>
              <a:t>k</a:t>
            </a:r>
            <a:r>
              <a:rPr lang="ru-RU" b="1" dirty="0" smtClean="0"/>
              <a:t>:</a:t>
            </a:r>
            <a:endParaRPr lang="ru-RU" dirty="0" smtClean="0"/>
          </a:p>
          <a:p>
            <a:pPr algn="just"/>
            <a:r>
              <a:rPr lang="ru-RU" dirty="0" smtClean="0"/>
              <a:t>1. Перенесем оси координат в центр эксперимента, т.е. </a:t>
            </a:r>
            <a:r>
              <a:rPr lang="ru-RU" b="1" dirty="0" smtClean="0"/>
              <a:t>сделаем план центральным.</a:t>
            </a:r>
          </a:p>
          <a:p>
            <a:pPr algn="just"/>
            <a:r>
              <a:rPr lang="ru-RU" dirty="0" smtClean="0"/>
              <a:t>2. Создадим два </a:t>
            </a:r>
            <a:r>
              <a:rPr lang="ru-RU" dirty="0"/>
              <a:t>возможных уровня каждого из факторов в новых координатах: </a:t>
            </a:r>
            <a:r>
              <a:rPr lang="ru-RU" i="1" dirty="0" err="1" smtClean="0"/>
              <a:t>x</a:t>
            </a:r>
            <a:r>
              <a:rPr lang="ru-RU" i="1" baseline="-25000" dirty="0" err="1" smtClean="0"/>
              <a:t>i</a:t>
            </a:r>
            <a:r>
              <a:rPr lang="ru-RU" i="1" baseline="-25000" dirty="0" smtClean="0"/>
              <a:t> </a:t>
            </a:r>
            <a:r>
              <a:rPr lang="ru-RU" i="1" dirty="0"/>
              <a:t>= </a:t>
            </a:r>
            <a:r>
              <a:rPr lang="ru-RU" dirty="0"/>
              <a:t>+ 1 и </a:t>
            </a:r>
            <a:r>
              <a:rPr lang="ru-RU" i="1" dirty="0" err="1" smtClean="0"/>
              <a:t>x</a:t>
            </a:r>
            <a:r>
              <a:rPr lang="ru-RU" i="1" baseline="-25000" dirty="0" err="1" smtClean="0"/>
              <a:t>i</a:t>
            </a:r>
            <a:r>
              <a:rPr lang="ru-RU" i="1" dirty="0" smtClean="0"/>
              <a:t> </a:t>
            </a:r>
            <a:r>
              <a:rPr lang="ru-RU" i="1" dirty="0"/>
              <a:t>= </a:t>
            </a:r>
            <a:r>
              <a:rPr lang="ru-RU" dirty="0"/>
              <a:t>– 1.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4293096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Например, при </a:t>
            </a:r>
            <a:r>
              <a:rPr lang="en-US" dirty="0" smtClean="0"/>
              <a:t>k=2</a:t>
            </a:r>
            <a:r>
              <a:rPr lang="ru-RU" dirty="0" smtClean="0"/>
              <a:t> полный факторный эксперимент содержит </a:t>
            </a:r>
            <a:r>
              <a:rPr lang="en-US" dirty="0" smtClean="0"/>
              <a:t>N=2</a:t>
            </a:r>
            <a:r>
              <a:rPr lang="en-US" baseline="30000" dirty="0" smtClean="0"/>
              <a:t>2</a:t>
            </a:r>
            <a:r>
              <a:rPr lang="en-US" dirty="0" smtClean="0"/>
              <a:t> = 4 </a:t>
            </a:r>
            <a:r>
              <a:rPr lang="ru-RU" dirty="0" smtClean="0"/>
              <a:t>узла с координатами х</a:t>
            </a:r>
            <a:r>
              <a:rPr lang="ru-RU" baseline="-25000" dirty="0" smtClean="0"/>
              <a:t>1</a:t>
            </a:r>
            <a:r>
              <a:rPr lang="ru-RU" dirty="0" smtClean="0"/>
              <a:t> и х</a:t>
            </a:r>
            <a:r>
              <a:rPr lang="ru-RU" baseline="-25000" dirty="0" smtClean="0"/>
              <a:t>2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7057"/>
            <a:ext cx="26955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38516"/>
              </p:ext>
            </p:extLst>
          </p:nvPr>
        </p:nvGraphicFramePr>
        <p:xfrm>
          <a:off x="7740352" y="4568744"/>
          <a:ext cx="1219200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1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2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+1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+1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625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планах </a:t>
            </a:r>
            <a:r>
              <a:rPr lang="ru-RU" dirty="0" smtClean="0"/>
              <a:t>2</a:t>
            </a:r>
            <a:r>
              <a:rPr lang="en-US" i="1" baseline="30000" dirty="0" smtClean="0"/>
              <a:t>k</a:t>
            </a:r>
            <a:r>
              <a:rPr lang="ru-RU" dirty="0" smtClean="0"/>
              <a:t> обычно </a:t>
            </a:r>
            <a:r>
              <a:rPr lang="ru-RU" dirty="0"/>
              <a:t>единицу не </a:t>
            </a:r>
            <a:r>
              <a:rPr lang="ru-RU" dirty="0" smtClean="0"/>
              <a:t>записывают, </a:t>
            </a:r>
            <a:r>
              <a:rPr lang="ru-RU" dirty="0"/>
              <a:t>поскольку при расчетах важным оказывается только знак при ней. </a:t>
            </a:r>
            <a:endParaRPr lang="ru-RU" dirty="0" smtClean="0"/>
          </a:p>
          <a:p>
            <a:r>
              <a:rPr lang="ru-RU" dirty="0" smtClean="0"/>
              <a:t>Тогда план 2</a:t>
            </a:r>
            <a:r>
              <a:rPr lang="ru-RU" baseline="30000" dirty="0" smtClean="0"/>
              <a:t>2</a:t>
            </a:r>
            <a:r>
              <a:rPr lang="ru-RU" dirty="0" smtClean="0"/>
              <a:t> можно оформить следующей таблицей: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44198"/>
              </p:ext>
            </p:extLst>
          </p:nvPr>
        </p:nvGraphicFramePr>
        <p:xfrm>
          <a:off x="1331640" y="1772816"/>
          <a:ext cx="4368130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22300"/>
                <a:gridCol w="764902"/>
                <a:gridCol w="11521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0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</a:t>
                      </a:r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3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4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4168" y="18448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х</a:t>
            </a:r>
            <a:r>
              <a:rPr lang="ru-RU" baseline="-25000" dirty="0" smtClean="0"/>
              <a:t>0</a:t>
            </a:r>
            <a:r>
              <a:rPr lang="ru-RU" dirty="0" smtClean="0"/>
              <a:t> всегда = +1;</a:t>
            </a:r>
          </a:p>
          <a:p>
            <a:r>
              <a:rPr lang="ru-RU" dirty="0" smtClean="0"/>
              <a:t>х</a:t>
            </a:r>
            <a:r>
              <a:rPr lang="ru-RU" baseline="-25000" dirty="0" smtClean="0"/>
              <a:t>1</a:t>
            </a:r>
            <a:r>
              <a:rPr lang="ru-RU" dirty="0" smtClean="0"/>
              <a:t>х</a:t>
            </a:r>
            <a:r>
              <a:rPr lang="ru-RU" baseline="-25000" dirty="0" smtClean="0"/>
              <a:t>2</a:t>
            </a:r>
            <a:r>
              <a:rPr lang="ru-RU" dirty="0" smtClean="0"/>
              <a:t> = х</a:t>
            </a:r>
            <a:r>
              <a:rPr lang="ru-RU" baseline="-25000" dirty="0" smtClean="0"/>
              <a:t>3</a:t>
            </a:r>
            <a:endParaRPr lang="ru-RU" baseline="-2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9330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эксперимента 2</a:t>
            </a:r>
            <a:r>
              <a:rPr lang="ru-RU" baseline="30000" dirty="0"/>
              <a:t>2</a:t>
            </a:r>
            <a:r>
              <a:rPr lang="ru-RU" dirty="0"/>
              <a:t> уравнение </a:t>
            </a:r>
            <a:endParaRPr lang="ru-RU" dirty="0" smtClean="0"/>
          </a:p>
          <a:p>
            <a:r>
              <a:rPr lang="ru-RU" i="1" dirty="0" err="1" smtClean="0"/>
              <a:t>y</a:t>
            </a:r>
            <a:r>
              <a:rPr lang="ru-RU" baseline="-25000" dirty="0" err="1" smtClean="0"/>
              <a:t>р</a:t>
            </a:r>
            <a:r>
              <a:rPr lang="ru-RU" dirty="0" smtClean="0"/>
              <a:t> </a:t>
            </a:r>
            <a:r>
              <a:rPr lang="ru-RU" i="1" dirty="0"/>
              <a:t>= a</a:t>
            </a:r>
            <a:r>
              <a:rPr lang="ru-RU" baseline="-25000" dirty="0"/>
              <a:t>0</a:t>
            </a:r>
            <a:r>
              <a:rPr lang="ru-RU" dirty="0"/>
              <a:t> </a:t>
            </a:r>
            <a:r>
              <a:rPr lang="ru-RU" i="1" dirty="0"/>
              <a:t>+ a</a:t>
            </a:r>
            <a:r>
              <a:rPr lang="ru-RU" baseline="-25000" dirty="0"/>
              <a:t>1</a:t>
            </a:r>
            <a:r>
              <a:rPr lang="ru-RU" dirty="0"/>
              <a:t> </a:t>
            </a:r>
            <a:r>
              <a:rPr lang="ru-RU" i="1" dirty="0"/>
              <a:t>x</a:t>
            </a:r>
            <a:r>
              <a:rPr lang="ru-RU" baseline="-25000" dirty="0"/>
              <a:t>1</a:t>
            </a:r>
            <a:r>
              <a:rPr lang="ru-RU" dirty="0"/>
              <a:t> </a:t>
            </a:r>
            <a:r>
              <a:rPr lang="ru-RU" i="1" dirty="0"/>
              <a:t>+ a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ru-RU" i="1" dirty="0"/>
              <a:t>x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ru-RU" i="1" dirty="0"/>
              <a:t>+ a</a:t>
            </a:r>
            <a:r>
              <a:rPr lang="ru-RU" baseline="-25000" dirty="0"/>
              <a:t>12</a:t>
            </a:r>
            <a:r>
              <a:rPr lang="ru-RU" dirty="0"/>
              <a:t> </a:t>
            </a:r>
            <a:r>
              <a:rPr lang="ru-RU" i="1" dirty="0"/>
              <a:t>x</a:t>
            </a:r>
            <a:r>
              <a:rPr lang="ru-RU" baseline="-25000" dirty="0"/>
              <a:t>1</a:t>
            </a:r>
            <a:r>
              <a:rPr lang="ru-RU" dirty="0"/>
              <a:t> </a:t>
            </a:r>
            <a:r>
              <a:rPr lang="ru-RU" i="1" dirty="0"/>
              <a:t>x</a:t>
            </a:r>
            <a:r>
              <a:rPr lang="ru-RU" baseline="-25000" dirty="0"/>
              <a:t>2</a:t>
            </a:r>
            <a:r>
              <a:rPr lang="ru-RU" dirty="0"/>
              <a:t> , </a:t>
            </a:r>
            <a:endParaRPr lang="ru-RU" dirty="0" smtClean="0"/>
          </a:p>
          <a:p>
            <a:r>
              <a:rPr lang="ru-RU" dirty="0" smtClean="0"/>
              <a:t>содержащее </a:t>
            </a:r>
            <a:r>
              <a:rPr lang="ru-RU" dirty="0"/>
              <a:t>4 члена, оказывается адекватным (</a:t>
            </a:r>
            <a:r>
              <a:rPr lang="ru-RU" i="1" dirty="0"/>
              <a:t>m = N</a:t>
            </a:r>
            <a:r>
              <a:rPr lang="ru-RU" dirty="0"/>
              <a:t>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30120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Поскольку план ортогонален, то коэффициенты регрессии легко </a:t>
            </a:r>
            <a:r>
              <a:rPr lang="ru-RU" dirty="0" smtClean="0"/>
              <a:t>вычисляются </a:t>
            </a:r>
            <a:r>
              <a:rPr lang="ru-RU" dirty="0"/>
              <a:t>по </a:t>
            </a:r>
            <a:r>
              <a:rPr lang="ru-RU" dirty="0" smtClean="0"/>
              <a:t>формуле: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372200" y="5414411"/>
                <a:ext cx="2501903" cy="973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414411"/>
                <a:ext cx="2501903" cy="9739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943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Например: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71600" y="908720"/>
                <a:ext cx="3654397" cy="78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08720"/>
                <a:ext cx="3654397" cy="78027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118558" y="908720"/>
                <a:ext cx="3789050" cy="78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58" y="908720"/>
                <a:ext cx="3789050" cy="7802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16016" y="1196752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1683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видно, в числителе знаки столбца </a:t>
            </a:r>
            <a:r>
              <a:rPr lang="ru-RU" i="1" dirty="0" err="1"/>
              <a:t>x</a:t>
            </a:r>
            <a:r>
              <a:rPr lang="ru-RU" i="1" baseline="-25000" dirty="0" err="1"/>
              <a:t>i</a:t>
            </a:r>
            <a:r>
              <a:rPr lang="ru-RU" i="1" dirty="0"/>
              <a:t> </a:t>
            </a:r>
            <a:r>
              <a:rPr lang="ru-RU" dirty="0"/>
              <a:t>приписываются к значениям </a:t>
            </a:r>
            <a:r>
              <a:rPr lang="ru-RU" i="1" dirty="0" err="1"/>
              <a:t>y</a:t>
            </a:r>
            <a:r>
              <a:rPr lang="ru-RU" i="1" baseline="-25000" dirty="0" err="1"/>
              <a:t>u</a:t>
            </a:r>
            <a:r>
              <a:rPr lang="ru-RU" i="1" dirty="0"/>
              <a:t> </a:t>
            </a:r>
            <a:r>
              <a:rPr lang="ru-RU" dirty="0"/>
              <a:t>, а в знаменателе оказывается число </a:t>
            </a:r>
            <a:r>
              <a:rPr lang="ru-RU" i="1" dirty="0"/>
              <a:t>N 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Найдем коэффициенты регрессии для следующего плана 2</a:t>
            </a:r>
            <a:r>
              <a:rPr lang="ru-RU" baseline="30000" dirty="0" smtClean="0"/>
              <a:t>2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31910"/>
              </p:ext>
            </p:extLst>
          </p:nvPr>
        </p:nvGraphicFramePr>
        <p:xfrm>
          <a:off x="257867" y="3645024"/>
          <a:ext cx="4098109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22300"/>
                <a:gridCol w="764902"/>
                <a:gridCol w="88210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0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</a:t>
                      </a:r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5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7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9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+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11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90016"/>
              </p:ext>
            </p:extLst>
          </p:nvPr>
        </p:nvGraphicFramePr>
        <p:xfrm>
          <a:off x="5539234" y="3789040"/>
          <a:ext cx="1473200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300"/>
                <a:gridCol w="8509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a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i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p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12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Построим для ранее рассмотренного примера </a:t>
            </a:r>
            <a:r>
              <a:rPr lang="ru-RU" b="1" dirty="0" smtClean="0"/>
              <a:t>план 2</a:t>
            </a:r>
            <a:r>
              <a:rPr lang="ru-RU" b="1" baseline="30000" dirty="0" smtClean="0"/>
              <a:t>2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67489"/>
              </p:ext>
            </p:extLst>
          </p:nvPr>
        </p:nvGraphicFramePr>
        <p:xfrm>
          <a:off x="1187624" y="1994635"/>
          <a:ext cx="1219200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1i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x’</a:t>
                      </a:r>
                      <a:r>
                        <a:rPr lang="en-US" sz="2400" b="1" u="none" strike="noStrike" baseline="-25000" dirty="0" smtClean="0">
                          <a:effectLst/>
                        </a:rPr>
                        <a:t>1i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67842"/>
              </p:ext>
            </p:extLst>
          </p:nvPr>
        </p:nvGraphicFramePr>
        <p:xfrm>
          <a:off x="2771800" y="1994635"/>
          <a:ext cx="1219200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x2i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X’</a:t>
                      </a:r>
                      <a:r>
                        <a:rPr lang="en-US" sz="2400" b="1" u="none" strike="noStrike" baseline="-25000" dirty="0" smtClean="0">
                          <a:effectLst/>
                        </a:rPr>
                        <a:t>2i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328498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Тогда план эксперимента 22 можно представить следующим образом: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30157"/>
              </p:ext>
            </p:extLst>
          </p:nvPr>
        </p:nvGraphicFramePr>
        <p:xfrm>
          <a:off x="251520" y="4221088"/>
          <a:ext cx="3657600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0u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3u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23,5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13,3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15,3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95936" y="4115981"/>
            <a:ext cx="49685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</a:t>
            </a:r>
            <a:r>
              <a:rPr lang="en-US" dirty="0" smtClean="0"/>
              <a:t>c</a:t>
            </a:r>
            <a:r>
              <a:rPr lang="ru-RU" dirty="0" smtClean="0"/>
              <a:t>читаем коэффициенты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:</a:t>
            </a:r>
            <a:endParaRPr lang="ru-RU" dirty="0" smtClean="0"/>
          </a:p>
          <a:p>
            <a:endParaRPr lang="ru-RU" baseline="-25000" dirty="0"/>
          </a:p>
          <a:p>
            <a:r>
              <a:rPr lang="en-US" b="1" dirty="0" smtClean="0"/>
              <a:t>a</a:t>
            </a:r>
            <a:r>
              <a:rPr lang="en-US" b="1" baseline="-25000" dirty="0" smtClean="0"/>
              <a:t>0</a:t>
            </a:r>
            <a:r>
              <a:rPr lang="en-US" b="1" dirty="0" smtClean="0"/>
              <a:t> = (23,5+13,3+22+15,3)/4 = </a:t>
            </a:r>
            <a:r>
              <a:rPr lang="ru-RU" b="1" dirty="0" smtClean="0"/>
              <a:t>18,525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a</a:t>
            </a:r>
            <a:r>
              <a:rPr lang="en-US" b="1" baseline="-25000" dirty="0" smtClean="0"/>
              <a:t>1</a:t>
            </a:r>
            <a:r>
              <a:rPr lang="en-US" b="1" dirty="0" smtClean="0"/>
              <a:t> </a:t>
            </a:r>
            <a:r>
              <a:rPr lang="en-US" b="1" dirty="0"/>
              <a:t>= (</a:t>
            </a:r>
            <a:r>
              <a:rPr lang="en-US" b="1" dirty="0" smtClean="0"/>
              <a:t>23,5+13,3-22-15,3</a:t>
            </a:r>
            <a:r>
              <a:rPr lang="en-US" b="1" dirty="0"/>
              <a:t>)/4 = </a:t>
            </a:r>
            <a:r>
              <a:rPr lang="ru-RU" dirty="0"/>
              <a:t>-</a:t>
            </a:r>
            <a:r>
              <a:rPr lang="ru-RU" b="1" dirty="0" smtClean="0"/>
              <a:t>0,125</a:t>
            </a:r>
            <a:r>
              <a:rPr lang="en-US" b="1" dirty="0" smtClean="0"/>
              <a:t>;</a:t>
            </a:r>
            <a:endParaRPr lang="en-US" b="1" dirty="0"/>
          </a:p>
          <a:p>
            <a:r>
              <a:rPr lang="en-US" b="1" dirty="0" smtClean="0"/>
              <a:t>a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= (</a:t>
            </a:r>
            <a:r>
              <a:rPr lang="en-US" b="1" dirty="0" smtClean="0"/>
              <a:t>23,5-13,3+22-15,3</a:t>
            </a:r>
            <a:r>
              <a:rPr lang="en-US" b="1" dirty="0"/>
              <a:t>)/4 = </a:t>
            </a:r>
            <a:r>
              <a:rPr lang="ru-RU" b="1" dirty="0" smtClean="0"/>
              <a:t>4,225</a:t>
            </a:r>
            <a:r>
              <a:rPr lang="en-US" b="1" dirty="0" smtClean="0"/>
              <a:t>;</a:t>
            </a:r>
            <a:endParaRPr lang="en-US" b="1" dirty="0"/>
          </a:p>
          <a:p>
            <a:pPr fontAlgn="b"/>
            <a:r>
              <a:rPr lang="en-US" b="1" dirty="0" smtClean="0"/>
              <a:t>a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b="1" dirty="0"/>
              <a:t>= (</a:t>
            </a:r>
            <a:r>
              <a:rPr lang="en-US" b="1" dirty="0" smtClean="0"/>
              <a:t>23,5-13,3-22+15,3</a:t>
            </a:r>
            <a:r>
              <a:rPr lang="en-US" b="1" dirty="0"/>
              <a:t>)/4 = </a:t>
            </a:r>
            <a:r>
              <a:rPr lang="ru-RU" b="1" dirty="0"/>
              <a:t>0,875</a:t>
            </a:r>
            <a:endParaRPr lang="ru-RU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11952"/>
            <a:ext cx="2597661" cy="266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713345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Нам понадобится всего четыре эксперимента.</a:t>
            </a:r>
          </a:p>
          <a:p>
            <a:r>
              <a:rPr lang="ru-RU" dirty="0"/>
              <a:t>Заменим старые координаты новыми:</a:t>
            </a:r>
          </a:p>
        </p:txBody>
      </p:sp>
    </p:spTree>
    <p:extLst>
      <p:ext uri="{BB962C8B-B14F-4D97-AF65-F5344CB8AC3E}">
        <p14:creationId xmlns:p14="http://schemas.microsoft.com/office/powerpoint/2010/main" val="3852879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2436"/>
              </p:ext>
            </p:extLst>
          </p:nvPr>
        </p:nvGraphicFramePr>
        <p:xfrm>
          <a:off x="827584" y="980728"/>
          <a:ext cx="4462264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769574"/>
                <a:gridCol w="10801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0u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1u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2u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3u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y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smtClean="0">
                          <a:effectLst/>
                        </a:rPr>
                        <a:t>y</a:t>
                      </a:r>
                      <a:r>
                        <a:rPr lang="ru-RU" sz="2400" b="1" u="none" strike="noStrike" baseline="-25000" dirty="0" smtClean="0">
                          <a:effectLst/>
                        </a:rPr>
                        <a:t>р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23,5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13,3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+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15,3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0466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итоге получим: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14096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Таким образом, план 2</a:t>
            </a:r>
            <a:r>
              <a:rPr lang="ru-RU" baseline="30000" dirty="0" smtClean="0"/>
              <a:t>2</a:t>
            </a:r>
            <a:r>
              <a:rPr lang="ru-RU" dirty="0" smtClean="0"/>
              <a:t> позволил получить точный результат с помощью четырех экспериментов вместо первоначальных 12 экспериментов.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06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58775" y="1844675"/>
            <a:ext cx="84978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На практике применяются полиномы более простого вида:</a:t>
            </a:r>
          </a:p>
          <a:p>
            <a:pPr algn="just"/>
            <a:r>
              <a:rPr lang="ru-RU" altLang="ru-RU" dirty="0"/>
              <a:t> </a:t>
            </a:r>
            <a:r>
              <a:rPr lang="ru-RU" altLang="ru-RU" sz="2800" b="1" dirty="0" err="1"/>
              <a:t>φ</a:t>
            </a:r>
            <a:r>
              <a:rPr lang="ru-RU" altLang="ru-RU" sz="2800" b="1" dirty="0"/>
              <a:t>(</a:t>
            </a:r>
            <a:r>
              <a:rPr lang="ru-RU" altLang="ru-RU" sz="2800" b="1" dirty="0" err="1"/>
              <a:t>х</a:t>
            </a:r>
            <a:r>
              <a:rPr lang="ru-RU" altLang="ru-RU" sz="2800" b="1" dirty="0"/>
              <a:t>) = </a:t>
            </a:r>
            <a:r>
              <a:rPr lang="en-US" altLang="ru-RU" sz="2800" b="1" dirty="0"/>
              <a:t>a</a:t>
            </a:r>
            <a:r>
              <a:rPr lang="en-US" altLang="ru-RU" sz="2800" b="1" baseline="-25000" dirty="0"/>
              <a:t>0</a:t>
            </a:r>
            <a:r>
              <a:rPr lang="en-US" altLang="ru-RU" sz="2800" b="1" dirty="0"/>
              <a:t>+a</a:t>
            </a:r>
            <a:r>
              <a:rPr lang="en-US" altLang="ru-RU" sz="2800" b="1" baseline="-25000" dirty="0"/>
              <a:t>1</a:t>
            </a:r>
            <a:r>
              <a:rPr lang="en-US" altLang="ru-RU" sz="2800" b="1" dirty="0"/>
              <a:t>x+a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x</a:t>
            </a:r>
            <a:r>
              <a:rPr lang="en-US" altLang="ru-RU" sz="2800" b="1" baseline="30000" dirty="0"/>
              <a:t>2</a:t>
            </a:r>
            <a:r>
              <a:rPr lang="en-US" altLang="ru-RU" sz="2800" b="1" dirty="0"/>
              <a:t>+...+</a:t>
            </a:r>
            <a:r>
              <a:rPr lang="en-US" altLang="ru-RU" sz="2800" b="1" dirty="0" err="1"/>
              <a:t>a</a:t>
            </a:r>
            <a:r>
              <a:rPr lang="en-US" altLang="ru-RU" sz="2800" b="1" baseline="-25000" dirty="0" err="1"/>
              <a:t>n</a:t>
            </a:r>
            <a:r>
              <a:rPr lang="en-US" altLang="ru-RU" sz="2800" b="1" dirty="0" err="1"/>
              <a:t>x</a:t>
            </a:r>
            <a:r>
              <a:rPr lang="en-US" altLang="ru-RU" sz="2800" b="1" baseline="30000" dirty="0" err="1"/>
              <a:t>n</a:t>
            </a:r>
            <a:r>
              <a:rPr lang="ru-RU" altLang="ru-RU" sz="2800" b="1" dirty="0"/>
              <a:t>   </a:t>
            </a:r>
            <a:r>
              <a:rPr lang="ru-RU" altLang="ru-RU" dirty="0"/>
              <a:t>- для однопараметрической зависимости;</a:t>
            </a:r>
          </a:p>
          <a:p>
            <a:pPr algn="just"/>
            <a:r>
              <a:rPr lang="ru-RU" altLang="ru-RU" sz="2800" b="1" dirty="0"/>
              <a:t> </a:t>
            </a:r>
            <a:r>
              <a:rPr lang="ru-RU" altLang="ru-RU" sz="2800" b="1" dirty="0" err="1"/>
              <a:t>φ</a:t>
            </a:r>
            <a:r>
              <a:rPr lang="ru-RU" altLang="ru-RU" sz="2800" b="1" dirty="0"/>
              <a:t>(</a:t>
            </a:r>
            <a:r>
              <a:rPr lang="ru-RU" altLang="ru-RU" sz="2800" b="1" dirty="0" err="1"/>
              <a:t>х</a:t>
            </a:r>
            <a:r>
              <a:rPr lang="ru-RU" altLang="ru-RU" sz="2800" b="1" dirty="0"/>
              <a:t>) = </a:t>
            </a:r>
            <a:r>
              <a:rPr lang="en-US" altLang="ru-RU" sz="2800" b="1" dirty="0"/>
              <a:t>a</a:t>
            </a:r>
            <a:r>
              <a:rPr lang="en-US" altLang="ru-RU" sz="2800" b="1" baseline="-25000" dirty="0"/>
              <a:t>0</a:t>
            </a:r>
            <a:r>
              <a:rPr lang="en-US" altLang="ru-RU" sz="2800" b="1" dirty="0"/>
              <a:t>+a</a:t>
            </a:r>
            <a:r>
              <a:rPr lang="en-US" altLang="ru-RU" sz="2800" b="1" baseline="-25000" dirty="0"/>
              <a:t>1</a:t>
            </a:r>
            <a:r>
              <a:rPr lang="en-US" altLang="ru-RU" sz="2800" b="1" dirty="0"/>
              <a:t>x</a:t>
            </a:r>
            <a:r>
              <a:rPr lang="ru-RU" altLang="ru-RU" sz="2800" b="1" baseline="-25000" dirty="0"/>
              <a:t>1</a:t>
            </a:r>
            <a:r>
              <a:rPr lang="en-US" altLang="ru-RU" sz="2800" b="1" dirty="0"/>
              <a:t>+a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+...+</a:t>
            </a:r>
            <a:r>
              <a:rPr lang="en-US" altLang="ru-RU" sz="2800" b="1" dirty="0" err="1"/>
              <a:t>a</a:t>
            </a:r>
            <a:r>
              <a:rPr lang="en-US" altLang="ru-RU" sz="2800" b="1" baseline="-25000" dirty="0" err="1"/>
              <a:t>n</a:t>
            </a:r>
            <a:r>
              <a:rPr lang="en-US" altLang="ru-RU" sz="2800" b="1" dirty="0" err="1"/>
              <a:t>x</a:t>
            </a:r>
            <a:r>
              <a:rPr lang="en-US" altLang="ru-RU" sz="2800" b="1" baseline="-25000" dirty="0" err="1"/>
              <a:t>n</a:t>
            </a:r>
            <a:r>
              <a:rPr lang="ru-RU" altLang="ru-RU" sz="2800" b="1" dirty="0"/>
              <a:t>  </a:t>
            </a:r>
            <a:r>
              <a:rPr lang="ru-RU" altLang="ru-RU" dirty="0"/>
              <a:t>- для многопараметрической зависимости;</a:t>
            </a:r>
          </a:p>
          <a:p>
            <a:r>
              <a:rPr lang="ru-RU" altLang="ru-RU" sz="2800" b="1" dirty="0" err="1"/>
              <a:t>φ</a:t>
            </a:r>
            <a:r>
              <a:rPr lang="ru-RU" altLang="ru-RU" sz="2800" b="1" dirty="0"/>
              <a:t>(</a:t>
            </a:r>
            <a:r>
              <a:rPr lang="ru-RU" altLang="ru-RU" sz="2800" b="1" dirty="0" err="1"/>
              <a:t>х</a:t>
            </a:r>
            <a:r>
              <a:rPr lang="ru-RU" altLang="ru-RU" sz="2800" b="1" dirty="0"/>
              <a:t>) = </a:t>
            </a:r>
            <a:r>
              <a:rPr lang="en-US" altLang="ru-RU" sz="2800" b="1" dirty="0"/>
              <a:t>a</a:t>
            </a:r>
            <a:r>
              <a:rPr lang="en-US" altLang="ru-RU" sz="2800" b="1" baseline="-25000" dirty="0"/>
              <a:t>0</a:t>
            </a:r>
            <a:r>
              <a:rPr lang="en-US" altLang="ru-RU" sz="2800" b="1" dirty="0"/>
              <a:t>+a</a:t>
            </a:r>
            <a:r>
              <a:rPr lang="en-US" altLang="ru-RU" sz="2800" b="1" baseline="-25000" dirty="0"/>
              <a:t>1</a:t>
            </a:r>
            <a:r>
              <a:rPr lang="en-US" altLang="ru-RU" sz="2800" b="1" dirty="0"/>
              <a:t>x</a:t>
            </a:r>
            <a:r>
              <a:rPr lang="ru-RU" altLang="ru-RU" sz="2800" b="1" baseline="-25000" dirty="0"/>
              <a:t>1</a:t>
            </a:r>
            <a:r>
              <a:rPr lang="en-US" altLang="ru-RU" sz="2800" b="1" dirty="0"/>
              <a:t>+a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+...+</a:t>
            </a:r>
            <a:r>
              <a:rPr lang="en-US" altLang="ru-RU" sz="2800" b="1" dirty="0" err="1"/>
              <a:t>a</a:t>
            </a:r>
            <a:r>
              <a:rPr lang="en-US" altLang="ru-RU" sz="2800" b="1" baseline="-25000" dirty="0" err="1"/>
              <a:t>n</a:t>
            </a:r>
            <a:r>
              <a:rPr lang="en-US" altLang="ru-RU" sz="2800" b="1" dirty="0" err="1"/>
              <a:t>x</a:t>
            </a:r>
            <a:r>
              <a:rPr lang="en-US" altLang="ru-RU" sz="2800" b="1" baseline="-25000" dirty="0" err="1"/>
              <a:t>n</a:t>
            </a:r>
            <a:r>
              <a:rPr lang="ru-RU" altLang="ru-RU" sz="2800" b="1" dirty="0"/>
              <a:t>+</a:t>
            </a:r>
            <a:endParaRPr lang="en-US" altLang="ru-RU" sz="2800" b="1" dirty="0"/>
          </a:p>
          <a:p>
            <a:r>
              <a:rPr lang="en-US" altLang="ru-RU" sz="2800" b="1" dirty="0"/>
              <a:t>+a</a:t>
            </a:r>
            <a:r>
              <a:rPr lang="ru-RU" altLang="ru-RU" sz="2800" b="1" baseline="-25000" dirty="0"/>
              <a:t>12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1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+a</a:t>
            </a:r>
            <a:r>
              <a:rPr lang="en-US" altLang="ru-RU" sz="2800" b="1" baseline="-25000" dirty="0"/>
              <a:t>13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1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3</a:t>
            </a:r>
            <a:r>
              <a:rPr lang="en-US" altLang="ru-RU" sz="2800" b="1" dirty="0"/>
              <a:t>+…+a</a:t>
            </a:r>
            <a:r>
              <a:rPr lang="ru-RU" altLang="ru-RU" sz="2800" b="1" baseline="-25000" dirty="0"/>
              <a:t>(</a:t>
            </a:r>
            <a:r>
              <a:rPr lang="en-US" altLang="ru-RU" sz="2800" b="1" baseline="-25000" dirty="0"/>
              <a:t>n-1</a:t>
            </a:r>
            <a:r>
              <a:rPr lang="ru-RU" altLang="ru-RU" sz="2800" b="1" baseline="-25000" dirty="0"/>
              <a:t>)</a:t>
            </a:r>
            <a:r>
              <a:rPr lang="en-US" altLang="ru-RU" sz="2800" b="1" baseline="-25000" dirty="0"/>
              <a:t>n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n-1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n</a:t>
            </a:r>
            <a:r>
              <a:rPr lang="en-US" altLang="ru-RU" sz="2800" b="1" dirty="0"/>
              <a:t>+</a:t>
            </a:r>
          </a:p>
          <a:p>
            <a:pPr algn="just"/>
            <a:r>
              <a:rPr lang="en-US" altLang="ru-RU" sz="2800" b="1" dirty="0"/>
              <a:t>+a</a:t>
            </a:r>
            <a:r>
              <a:rPr lang="en-US" altLang="ru-RU" sz="2800" b="1" baseline="-25000" dirty="0"/>
              <a:t>11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1</a:t>
            </a:r>
            <a:r>
              <a:rPr lang="en-US" altLang="ru-RU" sz="2800" b="1" baseline="30000" dirty="0"/>
              <a:t>2</a:t>
            </a:r>
            <a:r>
              <a:rPr lang="en-US" altLang="ru-RU" sz="2800" b="1" dirty="0"/>
              <a:t>+a</a:t>
            </a:r>
            <a:r>
              <a:rPr lang="en-US" altLang="ru-RU" sz="2800" b="1" baseline="-25000" dirty="0"/>
              <a:t>22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2</a:t>
            </a:r>
            <a:r>
              <a:rPr lang="en-US" altLang="ru-RU" sz="2800" b="1" baseline="30000" dirty="0"/>
              <a:t>2</a:t>
            </a:r>
            <a:r>
              <a:rPr lang="en-US" altLang="ru-RU" sz="2800" b="1" dirty="0"/>
              <a:t>+…+a</a:t>
            </a:r>
            <a:r>
              <a:rPr lang="en-US" altLang="ru-RU" sz="2800" b="1" baseline="-25000" dirty="0"/>
              <a:t>nn</a:t>
            </a:r>
            <a:r>
              <a:rPr lang="en-US" altLang="ru-RU" sz="2800" b="1" dirty="0"/>
              <a:t>x</a:t>
            </a:r>
            <a:r>
              <a:rPr lang="en-US" altLang="ru-RU" sz="2800" b="1" baseline="-25000" dirty="0"/>
              <a:t>n</a:t>
            </a:r>
            <a:r>
              <a:rPr lang="en-US" altLang="ru-RU" sz="2800" b="1" baseline="30000" dirty="0"/>
              <a:t>2      </a:t>
            </a:r>
            <a:r>
              <a:rPr lang="en-US" altLang="ru-RU" dirty="0"/>
              <a:t>- </a:t>
            </a:r>
            <a:r>
              <a:rPr lang="ru-RU" altLang="ru-RU" dirty="0"/>
              <a:t>для многопараметрической зависимости с учетом парных взаимодействий,</a:t>
            </a:r>
            <a:endParaRPr lang="ru-RU" altLang="ru-RU" baseline="30000" dirty="0"/>
          </a:p>
          <a:p>
            <a:pPr algn="just"/>
            <a:r>
              <a:rPr lang="ru-RU" altLang="ru-RU" dirty="0"/>
              <a:t>где </a:t>
            </a:r>
            <a:r>
              <a:rPr lang="en-US" altLang="ru-RU" dirty="0"/>
              <a:t>a</a:t>
            </a:r>
            <a:r>
              <a:rPr lang="en-US" altLang="ru-RU" baseline="-25000" dirty="0"/>
              <a:t>0</a:t>
            </a:r>
            <a:r>
              <a:rPr lang="ru-RU" altLang="ru-RU" dirty="0"/>
              <a:t>,</a:t>
            </a:r>
            <a:r>
              <a:rPr lang="en-US" altLang="ru-RU" dirty="0"/>
              <a:t> a</a:t>
            </a:r>
            <a:r>
              <a:rPr lang="en-US" altLang="ru-RU" baseline="-25000" dirty="0"/>
              <a:t>1</a:t>
            </a:r>
            <a:r>
              <a:rPr lang="ru-RU" altLang="ru-RU" dirty="0"/>
              <a:t>,</a:t>
            </a:r>
            <a:r>
              <a:rPr lang="en-US" altLang="ru-RU" dirty="0"/>
              <a:t> a</a:t>
            </a:r>
            <a:r>
              <a:rPr lang="en-US" altLang="ru-RU" baseline="-25000" dirty="0"/>
              <a:t>2</a:t>
            </a:r>
            <a:r>
              <a:rPr lang="ru-RU" altLang="ru-RU" dirty="0"/>
              <a:t>,</a:t>
            </a:r>
            <a:r>
              <a:rPr lang="en-US" altLang="ru-RU" dirty="0"/>
              <a:t> ...</a:t>
            </a:r>
            <a:r>
              <a:rPr lang="ru-RU" altLang="ru-RU" dirty="0"/>
              <a:t> ,</a:t>
            </a:r>
            <a:r>
              <a:rPr lang="en-US" altLang="ru-RU" dirty="0"/>
              <a:t> a</a:t>
            </a:r>
            <a:r>
              <a:rPr lang="en-US" altLang="ru-RU" baseline="-25000" dirty="0"/>
              <a:t>n</a:t>
            </a:r>
            <a:r>
              <a:rPr lang="ru-RU" altLang="ru-RU" dirty="0"/>
              <a:t> – являются неизвестными коэффициентами уравнения, которые определяются </a:t>
            </a:r>
            <a:r>
              <a:rPr lang="ru-RU" altLang="ru-RU" b="1" dirty="0"/>
              <a:t>методом наименьших квадратов (МНК). 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79388" y="688975"/>
            <a:ext cx="87137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800" b="1" dirty="0" err="1"/>
              <a:t>φ</a:t>
            </a:r>
            <a:r>
              <a:rPr lang="ru-RU" altLang="ru-RU" sz="2800" b="1" dirty="0"/>
              <a:t>(</a:t>
            </a:r>
            <a:r>
              <a:rPr lang="ru-RU" altLang="ru-RU" sz="2800" b="1" dirty="0" err="1"/>
              <a:t>х</a:t>
            </a:r>
            <a:r>
              <a:rPr lang="ru-RU" altLang="ru-RU" sz="2800" b="1" dirty="0"/>
              <a:t>)</a:t>
            </a:r>
            <a:r>
              <a:rPr lang="pt-BR" altLang="ru-RU" sz="2800" b="1" dirty="0"/>
              <a:t> = а</a:t>
            </a:r>
            <a:r>
              <a:rPr lang="pt-BR" altLang="ru-RU" sz="2800" b="1" baseline="-25000" dirty="0"/>
              <a:t>0</a:t>
            </a:r>
            <a:r>
              <a:rPr lang="pt-BR" altLang="ru-RU" sz="2800" b="1" dirty="0"/>
              <a:t> + a</a:t>
            </a:r>
            <a:r>
              <a:rPr lang="pt-BR" altLang="ru-RU" sz="2800" b="1" baseline="-25000" dirty="0"/>
              <a:t>1</a:t>
            </a:r>
            <a:r>
              <a:rPr lang="pt-BR" altLang="ru-RU" sz="2800" b="1" dirty="0"/>
              <a:t>x</a:t>
            </a:r>
            <a:r>
              <a:rPr lang="pt-BR" altLang="ru-RU" sz="2800" b="1" baseline="-25000" dirty="0"/>
              <a:t>1</a:t>
            </a:r>
            <a:r>
              <a:rPr lang="pt-BR" altLang="ru-RU" sz="2800" b="1" dirty="0"/>
              <a:t> + a</a:t>
            </a:r>
            <a:r>
              <a:rPr lang="pt-BR" altLang="ru-RU" sz="2800" b="1" baseline="-25000" dirty="0"/>
              <a:t>2</a:t>
            </a:r>
            <a:r>
              <a:rPr lang="pt-BR" altLang="ru-RU" sz="2800" b="1" dirty="0"/>
              <a:t>x</a:t>
            </a:r>
            <a:r>
              <a:rPr lang="pt-BR" altLang="ru-RU" sz="2800" b="1" baseline="-25000" dirty="0"/>
              <a:t>2</a:t>
            </a:r>
            <a:r>
              <a:rPr lang="pt-BR" altLang="ru-RU" sz="2800" b="1" dirty="0"/>
              <a:t> + ....+ a </a:t>
            </a:r>
            <a:r>
              <a:rPr lang="pt-BR" altLang="ru-RU" sz="2800" b="1" baseline="-25000" dirty="0"/>
              <a:t>k</a:t>
            </a:r>
            <a:r>
              <a:rPr lang="pt-BR" altLang="ru-RU" sz="2800" b="1" dirty="0"/>
              <a:t>x</a:t>
            </a:r>
            <a:r>
              <a:rPr lang="pt-BR" altLang="ru-RU" sz="2800" b="1" baseline="-25000" dirty="0"/>
              <a:t>k</a:t>
            </a:r>
            <a:r>
              <a:rPr lang="pt-BR" altLang="ru-RU" sz="2800" b="1" dirty="0"/>
              <a:t> + a</a:t>
            </a:r>
            <a:r>
              <a:rPr lang="pt-BR" altLang="ru-RU" sz="2800" b="1" baseline="-25000" dirty="0"/>
              <a:t>12</a:t>
            </a:r>
            <a:r>
              <a:rPr lang="pt-BR" altLang="ru-RU" sz="2800" b="1" dirty="0"/>
              <a:t>x</a:t>
            </a:r>
            <a:r>
              <a:rPr lang="pt-BR" altLang="ru-RU" sz="2800" b="1" baseline="-25000" dirty="0"/>
              <a:t>1</a:t>
            </a:r>
            <a:r>
              <a:rPr lang="pt-BR" altLang="ru-RU" sz="2800" b="1" dirty="0"/>
              <a:t>x</a:t>
            </a:r>
            <a:r>
              <a:rPr lang="pt-BR" altLang="ru-RU" sz="2800" b="1" baseline="-25000" dirty="0"/>
              <a:t>2</a:t>
            </a:r>
            <a:r>
              <a:rPr lang="pt-BR" altLang="ru-RU" sz="2800" b="1" dirty="0"/>
              <a:t> + a</a:t>
            </a:r>
            <a:r>
              <a:rPr lang="pt-BR" altLang="ru-RU" sz="2800" b="1" baseline="-25000" dirty="0"/>
              <a:t>13</a:t>
            </a:r>
            <a:r>
              <a:rPr lang="pt-BR" altLang="ru-RU" sz="2800" b="1" dirty="0"/>
              <a:t>x</a:t>
            </a:r>
            <a:r>
              <a:rPr lang="pt-BR" altLang="ru-RU" sz="2800" b="1" baseline="-25000" dirty="0"/>
              <a:t>1</a:t>
            </a:r>
            <a:r>
              <a:rPr lang="pt-BR" altLang="ru-RU" sz="2800" b="1" dirty="0"/>
              <a:t>x</a:t>
            </a:r>
            <a:r>
              <a:rPr lang="pt-BR" altLang="ru-RU" sz="2800" b="1" baseline="-25000" dirty="0"/>
              <a:t>3</a:t>
            </a:r>
            <a:r>
              <a:rPr lang="pt-BR" altLang="ru-RU" sz="2800" b="1" dirty="0"/>
              <a:t> + .... + a</a:t>
            </a:r>
            <a:r>
              <a:rPr lang="pt-BR" altLang="ru-RU" sz="2800" b="1" baseline="-25000" dirty="0"/>
              <a:t>k,k-1</a:t>
            </a:r>
            <a:r>
              <a:rPr lang="ru-RU" altLang="ru-RU" sz="2800" b="1" baseline="-25000" dirty="0"/>
              <a:t> </a:t>
            </a:r>
            <a:r>
              <a:rPr lang="pt-BR" altLang="ru-RU" sz="2800" b="1" dirty="0"/>
              <a:t>x</a:t>
            </a:r>
            <a:r>
              <a:rPr lang="pt-BR" altLang="ru-RU" sz="2800" b="1" baseline="-25000" dirty="0"/>
              <a:t>k</a:t>
            </a:r>
            <a:r>
              <a:rPr lang="pt-BR" altLang="ru-RU" sz="2800" b="1" dirty="0"/>
              <a:t>x</a:t>
            </a:r>
            <a:r>
              <a:rPr lang="pt-BR" altLang="ru-RU" sz="2800" b="1" baseline="-25000" dirty="0"/>
              <a:t>k-1</a:t>
            </a:r>
            <a:r>
              <a:rPr lang="pt-BR" altLang="ru-RU" sz="2800" b="1" dirty="0"/>
              <a:t> +</a:t>
            </a:r>
            <a:r>
              <a:rPr lang="ru-RU" altLang="ru-RU" sz="2800" b="1" dirty="0"/>
              <a:t>….</a:t>
            </a:r>
            <a:r>
              <a:rPr lang="pt-BR" altLang="ru-RU" sz="2800" b="1" dirty="0"/>
              <a:t> + a</a:t>
            </a:r>
            <a:r>
              <a:rPr lang="pt-BR" altLang="ru-RU" sz="2800" b="1" baseline="-25000" dirty="0"/>
              <a:t>11</a:t>
            </a:r>
            <a:r>
              <a:rPr lang="pt-BR" altLang="ru-RU" sz="2800" b="1" dirty="0"/>
              <a:t>x</a:t>
            </a:r>
            <a:r>
              <a:rPr lang="ru-RU" altLang="ru-RU" sz="2800" b="1" baseline="30000" dirty="0"/>
              <a:t>2</a:t>
            </a:r>
            <a:r>
              <a:rPr lang="pt-BR" altLang="ru-RU" sz="2800" b="1" baseline="-25000" dirty="0"/>
              <a:t>12</a:t>
            </a:r>
            <a:r>
              <a:rPr lang="pt-BR" altLang="ru-RU" sz="2800" b="1" dirty="0"/>
              <a:t> + a</a:t>
            </a:r>
            <a:r>
              <a:rPr lang="pt-BR" altLang="ru-RU" sz="2800" b="1" baseline="-25000" dirty="0"/>
              <a:t>22</a:t>
            </a:r>
            <a:r>
              <a:rPr lang="pt-BR" altLang="ru-RU" sz="2800" b="1" dirty="0"/>
              <a:t>x</a:t>
            </a:r>
            <a:r>
              <a:rPr lang="ru-RU" altLang="ru-RU" sz="2800" b="1" baseline="30000" dirty="0"/>
              <a:t>2</a:t>
            </a:r>
            <a:r>
              <a:rPr lang="pt-BR" altLang="ru-RU" sz="2800" b="1" baseline="-25000" dirty="0"/>
              <a:t>22</a:t>
            </a:r>
            <a:r>
              <a:rPr lang="pt-BR" altLang="ru-RU" sz="2800" b="1" dirty="0"/>
              <a:t> + .... + a</a:t>
            </a:r>
            <a:r>
              <a:rPr lang="pt-BR" altLang="ru-RU" sz="2800" b="1" baseline="-25000" dirty="0"/>
              <a:t>kk</a:t>
            </a:r>
            <a:r>
              <a:rPr lang="pt-BR" altLang="ru-RU" sz="2800" b="1" dirty="0"/>
              <a:t>x</a:t>
            </a:r>
            <a:r>
              <a:rPr lang="ru-RU" altLang="ru-RU" sz="2800" b="1" baseline="30000" dirty="0"/>
              <a:t>2</a:t>
            </a:r>
            <a:r>
              <a:rPr lang="pt-BR" altLang="ru-RU" sz="2800" b="1" baseline="-25000" dirty="0"/>
              <a:t>k2</a:t>
            </a:r>
            <a:r>
              <a:rPr lang="pt-BR" altLang="ru-RU" sz="2800" b="1" dirty="0"/>
              <a:t> + .... </a:t>
            </a:r>
            <a:endParaRPr lang="ru-RU" altLang="ru-RU" sz="2800" b="1" dirty="0"/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539750" y="260350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333333"/>
                </a:solidFill>
              </a:rPr>
              <a:t>Функцию φ(х) можно представить  в виде </a:t>
            </a:r>
            <a:r>
              <a:rPr lang="ru-RU" altLang="ru-RU" b="1"/>
              <a:t>ряда Тейлора</a:t>
            </a:r>
            <a:r>
              <a:rPr lang="ru-RU" altLang="ru-RU"/>
              <a:t>: </a:t>
            </a:r>
            <a:r>
              <a:rPr lang="ru-RU" altLang="ru-RU">
                <a:solidFill>
                  <a:srgbClr val="33333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Центральный композиционный план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836712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Применяется, если аппроксимируемые функции не являются линейными.</a:t>
            </a:r>
          </a:p>
          <a:p>
            <a:pPr algn="just"/>
            <a:r>
              <a:rPr lang="ru-RU" b="1" dirty="0" smtClean="0"/>
              <a:t>Центральное композиционное планирование </a:t>
            </a:r>
            <a:r>
              <a:rPr lang="ru-RU" dirty="0" smtClean="0"/>
              <a:t>– это </a:t>
            </a:r>
            <a:r>
              <a:rPr lang="ru-RU" b="1" dirty="0" smtClean="0"/>
              <a:t>поэтапное построение плана</a:t>
            </a:r>
            <a:r>
              <a:rPr lang="ru-RU" dirty="0" smtClean="0"/>
              <a:t>, которое позволяет получить </a:t>
            </a:r>
            <a:r>
              <a:rPr lang="ru-RU" b="1" dirty="0" smtClean="0"/>
              <a:t>адекватное уравнение за минимальное количество экспериментов.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Первоначально предполагают, что </a:t>
            </a:r>
            <a:r>
              <a:rPr lang="ru-RU" b="1" dirty="0"/>
              <a:t>модель процесса </a:t>
            </a:r>
            <a:r>
              <a:rPr lang="ru-RU" b="1" dirty="0" smtClean="0"/>
              <a:t>линейна</a:t>
            </a:r>
            <a:r>
              <a:rPr lang="ru-RU" dirty="0"/>
              <a:t>, то есть содержит свободный и линейные члены и парные </a:t>
            </a:r>
            <a:r>
              <a:rPr lang="ru-RU" dirty="0" smtClean="0"/>
              <a:t>взаимодействия</a:t>
            </a:r>
            <a:r>
              <a:rPr lang="ru-RU" dirty="0"/>
              <a:t>. Такой эксперимент содержит </a:t>
            </a:r>
            <a:r>
              <a:rPr lang="ru-RU" b="1" dirty="0"/>
              <a:t>две серии опытов</a:t>
            </a:r>
            <a:r>
              <a:rPr lang="ru-RU" dirty="0"/>
              <a:t>. </a:t>
            </a:r>
            <a:endParaRPr lang="ru-RU" b="1" dirty="0"/>
          </a:p>
          <a:p>
            <a:pPr algn="just"/>
            <a:r>
              <a:rPr lang="ru-RU" b="1" dirty="0" smtClean="0"/>
              <a:t>Первая серия </a:t>
            </a:r>
            <a:r>
              <a:rPr lang="ru-RU" dirty="0" smtClean="0"/>
              <a:t>экспериментов для случая полного факторного эксперимента проводится </a:t>
            </a:r>
            <a:r>
              <a:rPr lang="ru-RU" b="1" dirty="0" smtClean="0"/>
              <a:t>по плану 2</a:t>
            </a:r>
            <a:r>
              <a:rPr lang="en-US" b="1" baseline="30000" dirty="0" smtClean="0"/>
              <a:t>k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Вторая серия из </a:t>
            </a:r>
            <a:r>
              <a:rPr lang="ru-RU" b="1" i="1" dirty="0"/>
              <a:t>n</a:t>
            </a:r>
            <a:r>
              <a:rPr lang="ru-RU" b="1" baseline="-25000" dirty="0"/>
              <a:t>0</a:t>
            </a:r>
            <a:r>
              <a:rPr lang="ru-RU" b="1" dirty="0"/>
              <a:t> опытов </a:t>
            </a:r>
            <a:r>
              <a:rPr lang="ru-RU" dirty="0" smtClean="0"/>
              <a:t>проводится </a:t>
            </a:r>
            <a:r>
              <a:rPr lang="ru-RU" dirty="0"/>
              <a:t>в центре эксперимента, чтобы </a:t>
            </a:r>
            <a:r>
              <a:rPr lang="ru-RU" b="1" dirty="0"/>
              <a:t>найти ошибку </a:t>
            </a:r>
            <a:r>
              <a:rPr lang="ru-RU" b="1" dirty="0" err="1" smtClean="0"/>
              <a:t>воспроизводимости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67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определения числа опытов </a:t>
            </a:r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r>
              <a:rPr lang="ru-RU" dirty="0" smtClean="0"/>
              <a:t>, пользуются таблицей: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7166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при </a:t>
            </a:r>
            <a:r>
              <a:rPr lang="pt-BR" b="1" i="1" dirty="0"/>
              <a:t>k = </a:t>
            </a:r>
            <a:r>
              <a:rPr lang="pt-BR" b="1" dirty="0"/>
              <a:t>2 </a:t>
            </a:r>
            <a:r>
              <a:rPr lang="ru-RU" b="1" dirty="0" smtClean="0"/>
              <a:t>	</a:t>
            </a:r>
            <a:r>
              <a:rPr lang="pt-BR" b="1" i="1" dirty="0" smtClean="0"/>
              <a:t>n</a:t>
            </a:r>
            <a:r>
              <a:rPr lang="pt-BR" b="1" baseline="-25000" dirty="0" smtClean="0"/>
              <a:t>0</a:t>
            </a:r>
            <a:r>
              <a:rPr lang="pt-BR" b="1" dirty="0" smtClean="0"/>
              <a:t> </a:t>
            </a:r>
            <a:r>
              <a:rPr lang="pt-BR" b="1" i="1" dirty="0"/>
              <a:t>= </a:t>
            </a:r>
            <a:r>
              <a:rPr lang="pt-BR" b="1" dirty="0"/>
              <a:t>4, </a:t>
            </a:r>
            <a:endParaRPr lang="ru-RU" b="1" dirty="0" smtClean="0"/>
          </a:p>
          <a:p>
            <a:r>
              <a:rPr lang="ru-RU" b="1" i="1" dirty="0"/>
              <a:t> </a:t>
            </a:r>
            <a:r>
              <a:rPr lang="ru-RU" b="1" i="1" dirty="0" smtClean="0"/>
              <a:t>      </a:t>
            </a:r>
            <a:r>
              <a:rPr lang="pt-BR" b="1" i="1" dirty="0" smtClean="0"/>
              <a:t>k </a:t>
            </a:r>
            <a:r>
              <a:rPr lang="pt-BR" b="1" i="1" dirty="0"/>
              <a:t>= </a:t>
            </a:r>
            <a:r>
              <a:rPr lang="pt-BR" b="1" dirty="0"/>
              <a:t>3 </a:t>
            </a:r>
            <a:r>
              <a:rPr lang="ru-RU" b="1" dirty="0" smtClean="0"/>
              <a:t>	</a:t>
            </a:r>
            <a:r>
              <a:rPr lang="pt-BR" b="1" i="1" dirty="0" smtClean="0"/>
              <a:t>n</a:t>
            </a:r>
            <a:r>
              <a:rPr lang="pt-BR" b="1" baseline="-25000" dirty="0" smtClean="0"/>
              <a:t>0</a:t>
            </a:r>
            <a:r>
              <a:rPr lang="pt-BR" b="1" dirty="0" smtClean="0"/>
              <a:t> </a:t>
            </a:r>
            <a:r>
              <a:rPr lang="pt-BR" b="1" i="1" dirty="0"/>
              <a:t>= </a:t>
            </a:r>
            <a:r>
              <a:rPr lang="pt-BR" b="1" dirty="0"/>
              <a:t>6, </a:t>
            </a:r>
            <a:endParaRPr lang="ru-RU" b="1" dirty="0" smtClean="0"/>
          </a:p>
          <a:p>
            <a:r>
              <a:rPr lang="ru-RU" b="1" i="1" dirty="0"/>
              <a:t> </a:t>
            </a:r>
            <a:r>
              <a:rPr lang="ru-RU" b="1" i="1" dirty="0" smtClean="0"/>
              <a:t>      </a:t>
            </a:r>
            <a:r>
              <a:rPr lang="pt-BR" b="1" i="1" dirty="0" smtClean="0"/>
              <a:t>k </a:t>
            </a:r>
            <a:r>
              <a:rPr lang="pt-BR" b="1" i="1" dirty="0"/>
              <a:t>= </a:t>
            </a:r>
            <a:r>
              <a:rPr lang="pt-BR" b="1" dirty="0"/>
              <a:t>4 </a:t>
            </a:r>
            <a:r>
              <a:rPr lang="ru-RU" b="1" dirty="0" smtClean="0"/>
              <a:t>	</a:t>
            </a:r>
            <a:r>
              <a:rPr lang="pt-BR" b="1" i="1" dirty="0" smtClean="0"/>
              <a:t>n</a:t>
            </a:r>
            <a:r>
              <a:rPr lang="pt-BR" b="1" baseline="-25000" dirty="0" smtClean="0"/>
              <a:t>0</a:t>
            </a:r>
            <a:r>
              <a:rPr lang="pt-BR" b="1" dirty="0" smtClean="0"/>
              <a:t> </a:t>
            </a:r>
            <a:r>
              <a:rPr lang="pt-BR" b="1" i="1" dirty="0"/>
              <a:t>= </a:t>
            </a:r>
            <a:r>
              <a:rPr lang="pt-BR" b="1" dirty="0"/>
              <a:t>6 </a:t>
            </a:r>
            <a:r>
              <a:rPr lang="ru-RU" b="1" dirty="0" smtClean="0"/>
              <a:t>  </a:t>
            </a:r>
            <a:r>
              <a:rPr lang="pt-BR" dirty="0" smtClean="0"/>
              <a:t>и </a:t>
            </a:r>
            <a:r>
              <a:rPr lang="pt-BR" dirty="0"/>
              <a:t>т. д.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4385"/>
            <a:ext cx="3744416" cy="226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1960455"/>
            <a:ext cx="46085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Суть идеи проверки </a:t>
            </a:r>
            <a:r>
              <a:rPr lang="ru-RU" dirty="0"/>
              <a:t>адекватности модели в центре эксперимента </a:t>
            </a:r>
            <a:r>
              <a:rPr lang="ru-RU" dirty="0" smtClean="0"/>
              <a:t>рассмотрим на однофакторном эксперименте. </a:t>
            </a:r>
          </a:p>
          <a:p>
            <a:pPr algn="just"/>
            <a:r>
              <a:rPr lang="ru-RU" dirty="0"/>
              <a:t>Уравнение прямой </a:t>
            </a:r>
            <a:endParaRPr lang="ru-RU" dirty="0" smtClean="0"/>
          </a:p>
          <a:p>
            <a:pPr algn="ctr"/>
            <a:r>
              <a:rPr lang="ru-RU" sz="2800" b="1" i="1" dirty="0" err="1" smtClean="0"/>
              <a:t>y</a:t>
            </a:r>
            <a:r>
              <a:rPr lang="ru-RU" sz="2800" b="1" baseline="-25000" dirty="0" err="1" smtClean="0"/>
              <a:t>р</a:t>
            </a:r>
            <a:r>
              <a:rPr lang="ru-RU" sz="2800" b="1" dirty="0" smtClean="0"/>
              <a:t> </a:t>
            </a:r>
            <a:r>
              <a:rPr lang="ru-RU" sz="2800" b="1" i="1" dirty="0"/>
              <a:t>= a</a:t>
            </a:r>
            <a:r>
              <a:rPr lang="ru-RU" sz="2800" b="1" baseline="-25000" dirty="0"/>
              <a:t>0</a:t>
            </a:r>
            <a:r>
              <a:rPr lang="ru-RU" sz="2800" b="1" dirty="0"/>
              <a:t> </a:t>
            </a:r>
            <a:r>
              <a:rPr lang="ru-RU" sz="2800" b="1" i="1" dirty="0"/>
              <a:t>+ a</a:t>
            </a:r>
            <a:r>
              <a:rPr lang="ru-RU" sz="2800" b="1" baseline="-25000" dirty="0"/>
              <a:t>1</a:t>
            </a:r>
            <a:r>
              <a:rPr lang="ru-RU" sz="2800" b="1" dirty="0"/>
              <a:t> </a:t>
            </a:r>
            <a:r>
              <a:rPr lang="ru-RU" sz="2800" b="1" i="1" dirty="0" smtClean="0"/>
              <a:t>x</a:t>
            </a:r>
            <a:r>
              <a:rPr lang="ru-RU" sz="2800" b="1" baseline="-25000" dirty="0" smtClean="0"/>
              <a:t>1</a:t>
            </a:r>
            <a:endParaRPr lang="ru-RU" sz="2800" b="1" baseline="-25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3447" y="428661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точно проходит через экспериментальные точки </a:t>
            </a:r>
            <a:r>
              <a:rPr lang="ru-RU" i="1" dirty="0"/>
              <a:t>y</a:t>
            </a:r>
            <a:r>
              <a:rPr lang="ru-RU" baseline="-25000" dirty="0"/>
              <a:t>1</a:t>
            </a:r>
            <a:r>
              <a:rPr lang="ru-RU" dirty="0"/>
              <a:t> и </a:t>
            </a:r>
            <a:r>
              <a:rPr lang="ru-RU" i="1" dirty="0"/>
              <a:t>y</a:t>
            </a:r>
            <a:r>
              <a:rPr lang="ru-RU" i="1" baseline="-25000" dirty="0"/>
              <a:t>2</a:t>
            </a:r>
            <a:r>
              <a:rPr lang="ru-RU" i="1" dirty="0"/>
              <a:t> </a:t>
            </a:r>
            <a:r>
              <a:rPr lang="ru-RU" dirty="0"/>
              <a:t>, то есть адекватно в периферийных точках. В центральной точке с координатой </a:t>
            </a:r>
            <a:r>
              <a:rPr lang="ru-RU" i="1" dirty="0"/>
              <a:t>x </a:t>
            </a:r>
            <a:r>
              <a:rPr lang="ru-RU" dirty="0"/>
              <a:t>= 0 по </a:t>
            </a:r>
            <a:r>
              <a:rPr lang="ru-RU" dirty="0" smtClean="0"/>
              <a:t>уравнению </a:t>
            </a:r>
            <a:r>
              <a:rPr lang="ru-RU" dirty="0"/>
              <a:t>имеем </a:t>
            </a:r>
            <a:r>
              <a:rPr lang="ru-RU" i="1" dirty="0"/>
              <a:t>y</a:t>
            </a:r>
            <a:r>
              <a:rPr lang="ru-RU" baseline="-25000" dirty="0"/>
              <a:t>р0</a:t>
            </a:r>
            <a:r>
              <a:rPr lang="ru-RU" dirty="0"/>
              <a:t> </a:t>
            </a:r>
            <a:r>
              <a:rPr lang="ru-RU" i="1" dirty="0"/>
              <a:t>= a</a:t>
            </a:r>
            <a:r>
              <a:rPr lang="ru-RU" baseline="-25000" dirty="0"/>
              <a:t>0</a:t>
            </a:r>
            <a:r>
              <a:rPr lang="ru-RU" dirty="0"/>
              <a:t> . Но значение </a:t>
            </a:r>
            <a:r>
              <a:rPr lang="ru-RU" i="1" dirty="0" smtClean="0"/>
              <a:t>y</a:t>
            </a:r>
            <a:r>
              <a:rPr lang="ru-RU" i="1" baseline="-25000" dirty="0" smtClean="0"/>
              <a:t>0</a:t>
            </a:r>
            <a:r>
              <a:rPr lang="ru-RU" dirty="0" smtClean="0"/>
              <a:t>, </a:t>
            </a:r>
            <a:r>
              <a:rPr lang="ru-RU" dirty="0"/>
              <a:t>полученное как среднее по опытам, проведенным в этой точке, </a:t>
            </a:r>
            <a:r>
              <a:rPr lang="ru-RU" dirty="0" smtClean="0"/>
              <a:t>равно: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835696" y="5805264"/>
                <a:ext cx="2004716" cy="93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ru-RU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ru-RU" b="1" i="1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ru-RU" b="1" i="1">
                                      <a:latin typeface="Cambria Math"/>
                                    </a:rPr>
                                    <m:t>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805264"/>
                <a:ext cx="2004716" cy="93314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869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67544" y="188640"/>
                <a:ext cx="8280920" cy="123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Если эти значения </a:t>
                </a:r>
                <a:r>
                  <a:rPr lang="ru-RU" dirty="0" smtClean="0"/>
                  <a:t>находятся </a:t>
                </a:r>
                <a:r>
                  <a:rPr lang="ru-RU" dirty="0"/>
                  <a:t>в </a:t>
                </a:r>
                <a:r>
                  <a:rPr lang="ru-RU" dirty="0" smtClean="0"/>
                  <a:t>доверительном интервале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±∆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</m:oMath>
                </a14:m>
                <a:r>
                  <a:rPr lang="ru-RU" dirty="0"/>
                  <a:t>, </a:t>
                </a:r>
                <a:endParaRPr lang="ru-RU" dirty="0" smtClean="0"/>
              </a:p>
              <a:p>
                <a:r>
                  <a:rPr lang="ru-RU" dirty="0" smtClean="0"/>
                  <a:t>то </a:t>
                </a:r>
                <a:r>
                  <a:rPr lang="ru-RU" dirty="0"/>
                  <a:t>уравнение прямой </a:t>
                </a:r>
                <a:r>
                  <a:rPr lang="ru-RU" dirty="0" smtClean="0"/>
                  <a:t>адекватно </a:t>
                </a:r>
                <a:r>
                  <a:rPr lang="ru-RU" dirty="0"/>
                  <a:t>также в центральной точке.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8640"/>
                <a:ext cx="8280920" cy="123880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78" t="-3941" b="-10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39552" y="1427441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</a:t>
            </a:r>
            <a:r>
              <a:rPr lang="el-GR" dirty="0" smtClean="0"/>
              <a:t>Δ</a:t>
            </a:r>
            <a:r>
              <a:rPr lang="ru-RU" i="1" dirty="0" smtClean="0"/>
              <a:t>y </a:t>
            </a:r>
            <a:r>
              <a:rPr lang="ru-RU" i="1" dirty="0"/>
              <a:t>= </a:t>
            </a:r>
            <a:r>
              <a:rPr lang="ru-RU" i="1" dirty="0" err="1" smtClean="0"/>
              <a:t>t</a:t>
            </a:r>
            <a:r>
              <a:rPr lang="ru-RU" i="1" baseline="-25000" dirty="0" err="1" smtClean="0"/>
              <a:t>p</a:t>
            </a:r>
            <a:r>
              <a:rPr lang="ru-RU" dirty="0" smtClean="0"/>
              <a:t>*</a:t>
            </a:r>
            <a:r>
              <a:rPr lang="ru-RU" i="1" dirty="0" err="1" smtClean="0"/>
              <a:t>S</a:t>
            </a:r>
            <a:r>
              <a:rPr lang="ru-RU" i="1" baseline="-25000" dirty="0" err="1" smtClean="0"/>
              <a:t>x</a:t>
            </a:r>
            <a:r>
              <a:rPr lang="ru-RU" i="1" dirty="0" smtClean="0"/>
              <a:t> </a:t>
            </a:r>
            <a:r>
              <a:rPr lang="ru-RU" dirty="0"/>
              <a:t>, где </a:t>
            </a:r>
            <a:r>
              <a:rPr lang="ru-RU" i="1" dirty="0" err="1" smtClean="0"/>
              <a:t>t</a:t>
            </a:r>
            <a:r>
              <a:rPr lang="ru-RU" i="1" baseline="-25000" dirty="0" err="1" smtClean="0"/>
              <a:t>p</a:t>
            </a:r>
            <a:r>
              <a:rPr lang="ru-RU" i="1" baseline="-25000" dirty="0" smtClean="0"/>
              <a:t> </a:t>
            </a:r>
            <a:r>
              <a:rPr lang="ru-RU" i="1" dirty="0" smtClean="0"/>
              <a:t>- </a:t>
            </a:r>
            <a:r>
              <a:rPr lang="ru-RU" dirty="0" smtClean="0"/>
              <a:t>коэффициент Стьюдента (берется по таблице),</a:t>
            </a:r>
            <a:r>
              <a:rPr lang="ru-RU" i="1" dirty="0" smtClean="0">
                <a:solidFill>
                  <a:srgbClr val="333333"/>
                </a:solidFill>
              </a:rPr>
              <a:t> </a:t>
            </a:r>
          </a:p>
          <a:p>
            <a:r>
              <a:rPr lang="ru-RU" i="1" dirty="0" err="1" smtClean="0">
                <a:solidFill>
                  <a:srgbClr val="333333"/>
                </a:solidFill>
              </a:rPr>
              <a:t>S</a:t>
            </a:r>
            <a:r>
              <a:rPr lang="ru-RU" i="1" baseline="-25000" dirty="0" err="1" smtClean="0">
                <a:solidFill>
                  <a:srgbClr val="333333"/>
                </a:solidFill>
              </a:rPr>
              <a:t>x</a:t>
            </a:r>
            <a:r>
              <a:rPr lang="ru-RU" i="1" baseline="-25000" dirty="0" smtClean="0">
                <a:solidFill>
                  <a:srgbClr val="333333"/>
                </a:solidFill>
              </a:rPr>
              <a:t> </a:t>
            </a:r>
            <a:r>
              <a:rPr lang="ru-RU" dirty="0" smtClean="0">
                <a:solidFill>
                  <a:srgbClr val="333333"/>
                </a:solidFill>
              </a:rPr>
              <a:t>– среднеквадратичное отклонение: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89910" y="2627770"/>
                <a:ext cx="1815432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0" y="2627770"/>
                <a:ext cx="1815432" cy="11835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9792" y="2564904"/>
                <a:ext cx="59766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,          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  - сумма квадратов отклонений, степень свободы и количество опытов во второй серии экспериментов.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564904"/>
                <a:ext cx="5976664" cy="12003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633" t="-4061" r="-153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67544" y="4606007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y = a</a:t>
            </a:r>
            <a:r>
              <a:rPr lang="en-US" b="1" baseline="-25000" dirty="0"/>
              <a:t>0</a:t>
            </a:r>
            <a:r>
              <a:rPr lang="en-US" b="1" dirty="0"/>
              <a:t> </a:t>
            </a:r>
            <a:r>
              <a:rPr lang="en-US" b="1" i="1" dirty="0"/>
              <a:t>+ a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b="1" i="1" dirty="0"/>
              <a:t>+ </a:t>
            </a:r>
            <a:r>
              <a:rPr lang="en-US" b="1" dirty="0"/>
              <a:t>. . . </a:t>
            </a:r>
            <a:r>
              <a:rPr lang="en-US" b="1" i="1" dirty="0"/>
              <a:t>+ </a:t>
            </a:r>
            <a:r>
              <a:rPr lang="en-US" b="1" i="1" dirty="0" err="1"/>
              <a:t>a</a:t>
            </a:r>
            <a:r>
              <a:rPr lang="en-US" b="1" i="1" baseline="-25000" dirty="0" err="1"/>
              <a:t>k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baseline="-25000" dirty="0" err="1"/>
              <a:t>k</a:t>
            </a:r>
            <a:r>
              <a:rPr lang="en-US" b="1" i="1" dirty="0"/>
              <a:t> + a</a:t>
            </a:r>
            <a:r>
              <a:rPr lang="en-US" b="1" baseline="-25000" dirty="0"/>
              <a:t>12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i="1" dirty="0"/>
              <a:t>+ a</a:t>
            </a:r>
            <a:r>
              <a:rPr lang="en-US" b="1" baseline="-25000" dirty="0"/>
              <a:t>13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baseline="-25000" dirty="0"/>
              <a:t>3</a:t>
            </a:r>
            <a:r>
              <a:rPr lang="en-US" b="1" dirty="0"/>
              <a:t> </a:t>
            </a:r>
            <a:r>
              <a:rPr lang="en-US" b="1" i="1" dirty="0"/>
              <a:t>+ </a:t>
            </a:r>
            <a:r>
              <a:rPr lang="en-US" b="1" dirty="0"/>
              <a:t>. . . + </a:t>
            </a:r>
            <a:r>
              <a:rPr lang="en-US" b="1" i="1" dirty="0"/>
              <a:t>a </a:t>
            </a:r>
            <a:r>
              <a:rPr lang="en-US" b="1" i="1" baseline="-25000" dirty="0"/>
              <a:t>k</a:t>
            </a:r>
            <a:r>
              <a:rPr lang="en-US" b="1" i="1" dirty="0"/>
              <a:t> </a:t>
            </a:r>
            <a:r>
              <a:rPr lang="en-US" b="1" baseline="-25000" dirty="0"/>
              <a:t>-1 </a:t>
            </a:r>
            <a:r>
              <a:rPr lang="en-US" b="1" i="1" baseline="-25000" dirty="0"/>
              <a:t>,k 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k</a:t>
            </a:r>
            <a:r>
              <a:rPr lang="en-US" b="1" baseline="-25000" dirty="0" smtClean="0"/>
              <a:t>-1</a:t>
            </a:r>
            <a:r>
              <a:rPr lang="en-US" b="1" dirty="0" smtClean="0"/>
              <a:t> </a:t>
            </a:r>
            <a:r>
              <a:rPr lang="en-US" b="1" i="1" dirty="0" err="1"/>
              <a:t>x</a:t>
            </a:r>
            <a:r>
              <a:rPr lang="en-US" b="1" i="1" baseline="-25000" dirty="0" err="1"/>
              <a:t>k</a:t>
            </a:r>
            <a:r>
              <a:rPr lang="en-US" b="1" i="1" dirty="0"/>
              <a:t> + a</a:t>
            </a:r>
            <a:r>
              <a:rPr lang="en-US" b="1" baseline="-25000" dirty="0"/>
              <a:t>11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baseline="-25000" dirty="0"/>
              <a:t>1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r>
              <a:rPr lang="en-US" b="1" i="1" dirty="0"/>
              <a:t>+ a</a:t>
            </a:r>
            <a:r>
              <a:rPr lang="en-US" b="1" baseline="-25000" dirty="0"/>
              <a:t>22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r>
              <a:rPr lang="en-US" b="1" i="1" dirty="0"/>
              <a:t>+ </a:t>
            </a:r>
            <a:r>
              <a:rPr lang="en-US" b="1" dirty="0"/>
              <a:t>. . . + </a:t>
            </a:r>
            <a:r>
              <a:rPr lang="en-US" b="1" i="1" dirty="0" err="1"/>
              <a:t>a</a:t>
            </a:r>
            <a:r>
              <a:rPr lang="en-US" b="1" i="1" baseline="-25000" dirty="0" err="1"/>
              <a:t>kk</a:t>
            </a:r>
            <a:r>
              <a:rPr lang="en-US" b="1" i="1" dirty="0"/>
              <a:t> x</a:t>
            </a:r>
            <a:r>
              <a:rPr lang="en-US" b="1" i="1" baseline="-25000" dirty="0"/>
              <a:t>k</a:t>
            </a:r>
            <a:r>
              <a:rPr lang="en-US" b="1" baseline="30000" dirty="0"/>
              <a:t>2</a:t>
            </a:r>
            <a:r>
              <a:rPr lang="en-US" b="1" dirty="0"/>
              <a:t> .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65233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адекватность линейного уравнения не доказана, то необходимо </a:t>
            </a:r>
            <a:r>
              <a:rPr lang="ru-RU" dirty="0"/>
              <a:t>перейти к модели второго </a:t>
            </a:r>
            <a:r>
              <a:rPr lang="ru-RU" dirty="0" smtClean="0"/>
              <a:t>порядка: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6612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этого </a:t>
            </a:r>
            <a:r>
              <a:rPr lang="ru-RU" b="1" dirty="0" smtClean="0"/>
              <a:t>проводится </a:t>
            </a:r>
            <a:r>
              <a:rPr lang="ru-RU" b="1" dirty="0"/>
              <a:t>третья серия </a:t>
            </a:r>
            <a:r>
              <a:rPr lang="ru-RU" b="1" dirty="0" smtClean="0"/>
              <a:t>экспериментов, т.е. строится план второго порядка.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506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План </a:t>
            </a:r>
            <a:r>
              <a:rPr lang="ru-RU" dirty="0"/>
              <a:t>второго порядка имеет свои достоинства и недостатки и не может быть оптимальным сразу по нескольким критериям.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60" y="1196752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Особое место среди планов второго порядка занимают </a:t>
            </a:r>
            <a:r>
              <a:rPr lang="ru-RU" b="1" dirty="0"/>
              <a:t>ортогональные</a:t>
            </a:r>
            <a:r>
              <a:rPr lang="ru-RU" dirty="0"/>
              <a:t> и </a:t>
            </a:r>
            <a:r>
              <a:rPr lang="ru-RU" b="1" dirty="0" err="1"/>
              <a:t>рототабельные</a:t>
            </a:r>
            <a:r>
              <a:rPr lang="ru-RU" b="1" dirty="0"/>
              <a:t> планы</a:t>
            </a:r>
            <a:r>
              <a:rPr lang="ru-RU" dirty="0"/>
              <a:t>, так как содержат минимальное и строго определенное количество опытов третьей серии, </a:t>
            </a:r>
            <a:r>
              <a:rPr lang="ru-RU" dirty="0" smtClean="0"/>
              <a:t>которые добавляют </a:t>
            </a:r>
            <a:r>
              <a:rPr lang="ru-RU" dirty="0"/>
              <a:t>к </a:t>
            </a:r>
            <a:r>
              <a:rPr lang="ru-RU" dirty="0" smtClean="0"/>
              <a:t>опытам первых двух серий, </a:t>
            </a:r>
            <a:r>
              <a:rPr lang="ru-RU" dirty="0"/>
              <a:t>затраченным при построении линейной модели. </a:t>
            </a:r>
            <a:endParaRPr lang="ru-RU" dirty="0" smtClean="0"/>
          </a:p>
          <a:p>
            <a:pPr algn="just"/>
            <a:r>
              <a:rPr lang="ru-RU" dirty="0" err="1" smtClean="0"/>
              <a:t>Рототабельные</a:t>
            </a:r>
            <a:r>
              <a:rPr lang="ru-RU" dirty="0" smtClean="0"/>
              <a:t> </a:t>
            </a:r>
            <a:r>
              <a:rPr lang="ru-RU" dirty="0"/>
              <a:t>эксперименты не ортогональны, а ортогональные – не </a:t>
            </a:r>
            <a:r>
              <a:rPr lang="ru-RU" dirty="0" smtClean="0"/>
              <a:t>обладают </a:t>
            </a:r>
            <a:r>
              <a:rPr lang="ru-RU" dirty="0" err="1"/>
              <a:t>рототабельностью</a:t>
            </a:r>
            <a:r>
              <a:rPr lang="ru-RU" dirty="0"/>
              <a:t>. </a:t>
            </a:r>
          </a:p>
        </p:txBody>
      </p:sp>
      <p:pic>
        <p:nvPicPr>
          <p:cNvPr id="4" name="Рисунок 3" descr="http://www.bestreferat.ru/images/paper/05/46/821460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r="-2726"/>
          <a:stretch/>
        </p:blipFill>
        <p:spPr bwMode="auto">
          <a:xfrm>
            <a:off x="1835695" y="4005064"/>
            <a:ext cx="5040561" cy="2677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603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Опыты третьей серии ортогональных и </a:t>
            </a:r>
            <a:r>
              <a:rPr lang="ru-RU" dirty="0" err="1"/>
              <a:t>рототабельных</a:t>
            </a:r>
            <a:r>
              <a:rPr lang="ru-RU" dirty="0"/>
              <a:t> планов </a:t>
            </a:r>
            <a:r>
              <a:rPr lang="ru-RU" dirty="0" smtClean="0"/>
              <a:t>выполняются </a:t>
            </a:r>
            <a:r>
              <a:rPr lang="ru-RU" dirty="0"/>
              <a:t>в так называемых </a:t>
            </a:r>
            <a:r>
              <a:rPr lang="ru-RU" b="1" dirty="0"/>
              <a:t>звездных точках плана</a:t>
            </a:r>
            <a:r>
              <a:rPr lang="ru-RU" dirty="0"/>
              <a:t>, расположенных на каждой оси на расстоянии звездного плеча </a:t>
            </a:r>
            <a:r>
              <a:rPr lang="el-GR" dirty="0" smtClean="0"/>
              <a:t>α</a:t>
            </a:r>
            <a:r>
              <a:rPr lang="ru-RU" dirty="0" smtClean="0"/>
              <a:t> </a:t>
            </a:r>
            <a:r>
              <a:rPr lang="ru-RU" dirty="0"/>
              <a:t>от центральной точки в положительном и отрицательном направлении.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7" y="3789040"/>
            <a:ext cx="2972360" cy="285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3959459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 	</a:t>
            </a:r>
            <a:r>
              <a:rPr lang="ru-RU" b="1" dirty="0"/>
              <a:t>х1 	</a:t>
            </a:r>
            <a:r>
              <a:rPr lang="en-US" b="1" dirty="0"/>
              <a:t>x2 	</a:t>
            </a:r>
            <a:r>
              <a:rPr lang="en-US" b="1" dirty="0" smtClean="0"/>
              <a:t>x3</a:t>
            </a:r>
            <a:endParaRPr lang="en-US" b="1" dirty="0"/>
          </a:p>
          <a:p>
            <a:r>
              <a:rPr lang="ru-RU" b="1" dirty="0" smtClean="0"/>
              <a:t>1 	+</a:t>
            </a:r>
            <a:r>
              <a:rPr lang="el-GR" b="1" dirty="0"/>
              <a:t>α</a:t>
            </a:r>
            <a:r>
              <a:rPr lang="ru-RU" b="1" dirty="0" smtClean="0"/>
              <a:t> </a:t>
            </a:r>
            <a:r>
              <a:rPr lang="ru-RU" b="1" dirty="0"/>
              <a:t>	0 	0 </a:t>
            </a:r>
            <a:endParaRPr lang="ru-RU" b="1" dirty="0" smtClean="0"/>
          </a:p>
          <a:p>
            <a:r>
              <a:rPr lang="ru-RU" b="1" dirty="0" smtClean="0"/>
              <a:t>2 	- </a:t>
            </a:r>
            <a:r>
              <a:rPr lang="el-GR" b="1" dirty="0" smtClean="0"/>
              <a:t>α</a:t>
            </a:r>
            <a:r>
              <a:rPr lang="ru-RU" b="1" dirty="0" smtClean="0"/>
              <a:t> 	0 	0 </a:t>
            </a:r>
            <a:r>
              <a:rPr lang="ru-RU" b="1" dirty="0"/>
              <a:t>	</a:t>
            </a:r>
          </a:p>
          <a:p>
            <a:r>
              <a:rPr lang="ru-RU" b="1" dirty="0"/>
              <a:t>3 	0 	</a:t>
            </a:r>
            <a:r>
              <a:rPr lang="ru-RU" b="1" dirty="0" smtClean="0"/>
              <a:t>+</a:t>
            </a:r>
            <a:r>
              <a:rPr lang="el-GR" b="1" dirty="0" smtClean="0"/>
              <a:t>α</a:t>
            </a:r>
            <a:r>
              <a:rPr lang="ru-RU" b="1" dirty="0" smtClean="0"/>
              <a:t> </a:t>
            </a:r>
            <a:r>
              <a:rPr lang="ru-RU" b="1" dirty="0"/>
              <a:t>	0 	</a:t>
            </a:r>
          </a:p>
          <a:p>
            <a:r>
              <a:rPr lang="ru-RU" b="1" dirty="0"/>
              <a:t>4 	0 	- </a:t>
            </a:r>
            <a:r>
              <a:rPr lang="el-GR" b="1" dirty="0"/>
              <a:t>α</a:t>
            </a:r>
            <a:r>
              <a:rPr lang="ru-RU" b="1" dirty="0" smtClean="0"/>
              <a:t> </a:t>
            </a:r>
            <a:r>
              <a:rPr lang="ru-RU" b="1" dirty="0"/>
              <a:t>	0 	</a:t>
            </a:r>
          </a:p>
          <a:p>
            <a:r>
              <a:rPr lang="ru-RU" b="1" dirty="0"/>
              <a:t>5 	0 	0 	</a:t>
            </a:r>
            <a:r>
              <a:rPr lang="ru-RU" b="1" dirty="0" smtClean="0"/>
              <a:t>+</a:t>
            </a:r>
            <a:r>
              <a:rPr lang="el-GR" b="1" dirty="0" smtClean="0"/>
              <a:t>α</a:t>
            </a:r>
            <a:r>
              <a:rPr lang="ru-RU" b="1" dirty="0" smtClean="0"/>
              <a:t> </a:t>
            </a:r>
            <a:r>
              <a:rPr lang="ru-RU" b="1" dirty="0"/>
              <a:t>	</a:t>
            </a:r>
          </a:p>
          <a:p>
            <a:r>
              <a:rPr lang="ru-RU" b="1" dirty="0"/>
              <a:t>6 	0 	0 	- </a:t>
            </a:r>
            <a:r>
              <a:rPr lang="el-GR" b="1" dirty="0"/>
              <a:t>α</a:t>
            </a:r>
            <a:r>
              <a:rPr lang="ru-RU" b="1" dirty="0" smtClean="0"/>
              <a:t> </a:t>
            </a:r>
            <a:r>
              <a:rPr lang="ru-RU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11193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i="1" dirty="0" smtClean="0"/>
              <a:t>k </a:t>
            </a:r>
            <a:r>
              <a:rPr lang="ru-RU" dirty="0" smtClean="0"/>
              <a:t>- факторном эксперименте на </a:t>
            </a:r>
            <a:r>
              <a:rPr lang="ru-RU" i="1" dirty="0" smtClean="0"/>
              <a:t>k </a:t>
            </a:r>
            <a:r>
              <a:rPr lang="ru-RU" dirty="0" smtClean="0"/>
              <a:t>осях расположится </a:t>
            </a:r>
            <a:r>
              <a:rPr lang="ru-RU" i="1" dirty="0" smtClean="0"/>
              <a:t>2k </a:t>
            </a:r>
            <a:r>
              <a:rPr lang="ru-RU" dirty="0" smtClean="0"/>
              <a:t>звездных точек, следовательно </a:t>
            </a:r>
            <a:r>
              <a:rPr lang="ru-RU" b="1" dirty="0" smtClean="0"/>
              <a:t>третья серия состоит из </a:t>
            </a:r>
            <a:r>
              <a:rPr lang="ru-RU" b="1" i="1" dirty="0" smtClean="0"/>
              <a:t>2k </a:t>
            </a:r>
            <a:r>
              <a:rPr lang="ru-RU" b="1" dirty="0" smtClean="0"/>
              <a:t>опытов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21297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Например, для 3-х факторного эксперимента имеем: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150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План становится ортогональным, если звездное плечо </a:t>
            </a:r>
            <a:r>
              <a:rPr lang="el-GR" dirty="0" smtClean="0"/>
              <a:t>α</a:t>
            </a:r>
            <a:r>
              <a:rPr lang="ru-RU" dirty="0" smtClean="0"/>
              <a:t> подобрано так, </a:t>
            </a:r>
            <a:r>
              <a:rPr lang="ru-RU" dirty="0"/>
              <a:t>что нормальная матрица в методе наименьших квадратов вырождается в диагональную, следовательно, </a:t>
            </a:r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1545280"/>
                <a:ext cx="2146870" cy="1138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𝒋𝒖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45280"/>
                <a:ext cx="2146870" cy="11380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918546" y="1844824"/>
            <a:ext cx="5829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</a:t>
            </a:r>
            <a:r>
              <a:rPr lang="ru-RU" b="1" i="1" dirty="0"/>
              <a:t>i </a:t>
            </a:r>
            <a:r>
              <a:rPr lang="ru-RU" b="1" dirty="0"/>
              <a:t>≠ </a:t>
            </a:r>
            <a:r>
              <a:rPr lang="ru-RU" b="1" i="1" dirty="0"/>
              <a:t>j </a:t>
            </a:r>
            <a:r>
              <a:rPr lang="ru-RU" i="1" dirty="0"/>
              <a:t>.</a:t>
            </a:r>
            <a:r>
              <a:rPr lang="ru-RU" dirty="0"/>
              <a:t>Это происходит при следующих значениях звездного плеча </a:t>
            </a:r>
            <a:r>
              <a:rPr lang="el-GR" dirty="0"/>
              <a:t>α </a:t>
            </a:r>
            <a:r>
              <a:rPr lang="ru-RU" dirty="0"/>
              <a:t>: </a:t>
            </a:r>
          </a:p>
          <a:p>
            <a:r>
              <a:rPr lang="el-GR" dirty="0"/>
              <a:t>α</a:t>
            </a:r>
            <a:r>
              <a:rPr lang="ru-RU" dirty="0"/>
              <a:t> = 1,0   при </a:t>
            </a:r>
            <a:r>
              <a:rPr lang="en-US" i="1" dirty="0"/>
              <a:t>k </a:t>
            </a:r>
            <a:r>
              <a:rPr lang="en-US" dirty="0"/>
              <a:t>=2, </a:t>
            </a:r>
            <a:endParaRPr lang="ru-RU" dirty="0"/>
          </a:p>
          <a:p>
            <a:r>
              <a:rPr lang="el-GR" dirty="0"/>
              <a:t>α</a:t>
            </a:r>
            <a:r>
              <a:rPr lang="ru-RU" dirty="0"/>
              <a:t> = 1,21 при </a:t>
            </a:r>
            <a:r>
              <a:rPr lang="ru-RU" i="1" dirty="0"/>
              <a:t>k </a:t>
            </a:r>
            <a:r>
              <a:rPr lang="ru-RU" dirty="0"/>
              <a:t>= 3 , </a:t>
            </a:r>
          </a:p>
          <a:p>
            <a:r>
              <a:rPr lang="el-GR" dirty="0"/>
              <a:t>α</a:t>
            </a:r>
            <a:r>
              <a:rPr lang="ru-RU" dirty="0"/>
              <a:t> = 1,41 при </a:t>
            </a:r>
            <a:r>
              <a:rPr lang="ru-RU" i="1" dirty="0"/>
              <a:t>k </a:t>
            </a:r>
            <a:r>
              <a:rPr lang="ru-RU" dirty="0"/>
              <a:t>= 4 и т. 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8610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такого эксперимента полученные ранее коэффициенты регрессии </a:t>
            </a:r>
            <a:r>
              <a:rPr lang="ru-RU" b="1" dirty="0"/>
              <a:t>при линейных членах и парных взаимодействиях</a:t>
            </a:r>
            <a:r>
              <a:rPr lang="ru-RU" dirty="0"/>
              <a:t> </a:t>
            </a:r>
            <a:r>
              <a:rPr lang="ru-RU" b="1" dirty="0"/>
              <a:t>пересчитывать не надо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545" y="5157192"/>
            <a:ext cx="8259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Все три серии опытов </a:t>
            </a:r>
            <a:r>
              <a:rPr lang="ru-RU" dirty="0"/>
              <a:t>участвуют в расчете новых коэффициентов </a:t>
            </a:r>
            <a:r>
              <a:rPr lang="ru-RU" b="1" i="1" dirty="0"/>
              <a:t>a</a:t>
            </a:r>
            <a:r>
              <a:rPr lang="ru-RU" b="1" baseline="-25000" dirty="0"/>
              <a:t>11</a:t>
            </a:r>
            <a:r>
              <a:rPr lang="ru-RU" b="1" dirty="0"/>
              <a:t>, </a:t>
            </a:r>
            <a:r>
              <a:rPr lang="ru-RU" b="1" i="1" dirty="0"/>
              <a:t>a</a:t>
            </a:r>
            <a:r>
              <a:rPr lang="ru-RU" b="1" baseline="-25000" dirty="0"/>
              <a:t>22</a:t>
            </a:r>
            <a:r>
              <a:rPr lang="ru-RU" b="1" dirty="0"/>
              <a:t>, . . . , </a:t>
            </a:r>
            <a:r>
              <a:rPr lang="ru-RU" b="1" i="1" dirty="0" err="1" smtClean="0"/>
              <a:t>a</a:t>
            </a:r>
            <a:r>
              <a:rPr lang="ru-RU" b="1" i="1" baseline="-25000" dirty="0" err="1" smtClean="0"/>
              <a:t>kk</a:t>
            </a:r>
            <a:r>
              <a:rPr lang="ru-RU" b="1" i="1" dirty="0" smtClean="0"/>
              <a:t> </a:t>
            </a:r>
            <a:r>
              <a:rPr lang="ru-RU" dirty="0" smtClean="0"/>
              <a:t>и пересчете коэффициента </a:t>
            </a:r>
            <a:r>
              <a:rPr lang="ru-RU" b="1" i="1" dirty="0" smtClean="0"/>
              <a:t>а</a:t>
            </a:r>
            <a:r>
              <a:rPr lang="ru-RU" b="1" baseline="-25000" dirty="0" smtClean="0"/>
              <a:t>0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458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613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</a:t>
            </a:r>
            <a:r>
              <a:rPr lang="ru-RU" b="1" dirty="0" err="1" smtClean="0"/>
              <a:t>рототабельного</a:t>
            </a:r>
            <a:r>
              <a:rPr lang="ru-RU" b="1" dirty="0" smtClean="0"/>
              <a:t> плана </a:t>
            </a:r>
            <a:r>
              <a:rPr lang="ru-RU" b="1" dirty="0"/>
              <a:t>второго </a:t>
            </a:r>
            <a:r>
              <a:rPr lang="ru-RU" b="1" dirty="0" smtClean="0"/>
              <a:t>порядка </a:t>
            </a:r>
            <a:r>
              <a:rPr lang="ru-RU" dirty="0" smtClean="0"/>
              <a:t>(для случая полного факторного эксперимента) </a:t>
            </a:r>
            <a:r>
              <a:rPr lang="ru-RU" dirty="0"/>
              <a:t>з</a:t>
            </a:r>
            <a:r>
              <a:rPr lang="ru-RU" dirty="0" smtClean="0"/>
              <a:t>вездное </a:t>
            </a:r>
            <a:r>
              <a:rPr lang="ru-RU" dirty="0"/>
              <a:t>плечо вычисляется по </a:t>
            </a:r>
            <a:r>
              <a:rPr lang="ru-RU" dirty="0" smtClean="0"/>
              <a:t>формуле: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532985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α</a:t>
            </a:r>
            <a:r>
              <a:rPr lang="en-US" sz="2800" b="1" dirty="0" smtClean="0"/>
              <a:t> </a:t>
            </a:r>
            <a:r>
              <a:rPr lang="en-US" sz="2800" b="1" dirty="0"/>
              <a:t>= </a:t>
            </a:r>
            <a:r>
              <a:rPr lang="en-US" sz="2800" b="1" dirty="0" smtClean="0"/>
              <a:t>2</a:t>
            </a:r>
            <a:r>
              <a:rPr lang="en-US" sz="2800" b="1" i="1" baseline="30000" dirty="0" smtClean="0"/>
              <a:t>k</a:t>
            </a:r>
            <a:r>
              <a:rPr lang="en-US" sz="2800" b="1" baseline="30000" dirty="0" smtClean="0"/>
              <a:t>/4 </a:t>
            </a:r>
            <a:r>
              <a:rPr lang="en-US" sz="2800" b="1" dirty="0"/>
              <a:t>.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9027" y="15412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Тогда: </a:t>
            </a:r>
            <a:endParaRPr lang="ru-RU" dirty="0"/>
          </a:p>
          <a:p>
            <a:r>
              <a:rPr lang="el-GR" b="1" dirty="0"/>
              <a:t>α</a:t>
            </a:r>
            <a:r>
              <a:rPr lang="ru-RU" dirty="0" smtClean="0"/>
              <a:t> </a:t>
            </a:r>
            <a:r>
              <a:rPr lang="ru-RU" dirty="0"/>
              <a:t>= 1,41 </a:t>
            </a:r>
            <a:r>
              <a:rPr lang="ru-RU" dirty="0" smtClean="0"/>
              <a:t> при </a:t>
            </a:r>
            <a:r>
              <a:rPr lang="en-US" i="1" dirty="0"/>
              <a:t>k </a:t>
            </a:r>
            <a:r>
              <a:rPr lang="en-US" dirty="0"/>
              <a:t>=2, </a:t>
            </a:r>
          </a:p>
          <a:p>
            <a:r>
              <a:rPr lang="el-GR" b="1" dirty="0" smtClean="0"/>
              <a:t>α</a:t>
            </a:r>
            <a:r>
              <a:rPr lang="ru-RU" dirty="0" smtClean="0"/>
              <a:t> </a:t>
            </a:r>
            <a:r>
              <a:rPr lang="ru-RU" dirty="0"/>
              <a:t>= 1,68 </a:t>
            </a:r>
            <a:r>
              <a:rPr lang="ru-RU" dirty="0" smtClean="0"/>
              <a:t> при </a:t>
            </a:r>
            <a:r>
              <a:rPr lang="en-US" i="1" dirty="0"/>
              <a:t>k </a:t>
            </a:r>
            <a:r>
              <a:rPr lang="en-US" dirty="0"/>
              <a:t>= 3 , </a:t>
            </a:r>
          </a:p>
          <a:p>
            <a:r>
              <a:rPr lang="el-GR" b="1" dirty="0"/>
              <a:t>α</a:t>
            </a:r>
            <a:r>
              <a:rPr lang="ru-RU" dirty="0" smtClean="0"/>
              <a:t> </a:t>
            </a:r>
            <a:r>
              <a:rPr lang="ru-RU" dirty="0"/>
              <a:t>= 2,0 </a:t>
            </a:r>
            <a:r>
              <a:rPr lang="ru-RU" dirty="0" smtClean="0"/>
              <a:t>   при </a:t>
            </a:r>
            <a:r>
              <a:rPr lang="ru-RU" i="1" dirty="0"/>
              <a:t>k </a:t>
            </a:r>
            <a:r>
              <a:rPr lang="ru-RU" dirty="0"/>
              <a:t>= 4 и т. 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4582" y="2996952"/>
            <a:ext cx="8586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После </a:t>
            </a:r>
            <a:r>
              <a:rPr lang="ru-RU" dirty="0" smtClean="0"/>
              <a:t>третьей </a:t>
            </a:r>
            <a:r>
              <a:rPr lang="ru-RU" dirty="0"/>
              <a:t>серии опытов по </a:t>
            </a:r>
            <a:r>
              <a:rPr lang="ru-RU" b="1" dirty="0" err="1"/>
              <a:t>рототабельному</a:t>
            </a:r>
            <a:r>
              <a:rPr lang="ru-RU" b="1" dirty="0"/>
              <a:t> плану </a:t>
            </a:r>
            <a:r>
              <a:rPr lang="ru-RU" dirty="0" smtClean="0"/>
              <a:t>коэффициенты </a:t>
            </a:r>
            <a:r>
              <a:rPr lang="ru-RU" dirty="0"/>
              <a:t>при линейных членах и парных </a:t>
            </a:r>
            <a:r>
              <a:rPr lang="ru-RU" dirty="0" smtClean="0"/>
              <a:t>взаимодействиях также не пересчитываются. Рассчитываются </a:t>
            </a:r>
            <a:r>
              <a:rPr lang="ru-RU" dirty="0"/>
              <a:t>только </a:t>
            </a:r>
            <a:r>
              <a:rPr lang="ru-RU" dirty="0" smtClean="0"/>
              <a:t>новые </a:t>
            </a:r>
            <a:r>
              <a:rPr lang="ru-RU" dirty="0"/>
              <a:t>коэффициенты </a:t>
            </a:r>
            <a:r>
              <a:rPr lang="ru-RU" i="1" dirty="0"/>
              <a:t>a</a:t>
            </a:r>
            <a:r>
              <a:rPr lang="ru-RU" baseline="-25000" dirty="0"/>
              <a:t>11</a:t>
            </a:r>
            <a:r>
              <a:rPr lang="ru-RU" dirty="0"/>
              <a:t>, </a:t>
            </a:r>
            <a:r>
              <a:rPr lang="ru-RU" i="1" dirty="0"/>
              <a:t>a</a:t>
            </a:r>
            <a:r>
              <a:rPr lang="ru-RU" baseline="-25000" dirty="0"/>
              <a:t>22</a:t>
            </a:r>
            <a:r>
              <a:rPr lang="ru-RU" dirty="0"/>
              <a:t>, . . . , </a:t>
            </a:r>
            <a:r>
              <a:rPr lang="ru-RU" i="1" dirty="0" err="1"/>
              <a:t>a</a:t>
            </a:r>
            <a:r>
              <a:rPr lang="ru-RU" i="1" baseline="-25000" dirty="0" err="1"/>
              <a:t>kk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ru-RU" dirty="0" smtClean="0"/>
              <a:t>пересчитывается </a:t>
            </a:r>
            <a:r>
              <a:rPr lang="ru-RU" dirty="0"/>
              <a:t>коэффициент </a:t>
            </a:r>
            <a:r>
              <a:rPr lang="ru-RU" i="1" dirty="0" smtClean="0"/>
              <a:t>а</a:t>
            </a:r>
            <a:r>
              <a:rPr lang="ru-RU" baseline="-25000" dirty="0" smtClean="0"/>
              <a:t>0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610" y="486916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этим коэффициентам нормальная матрица не ортогональна, приходится </a:t>
            </a:r>
            <a:r>
              <a:rPr lang="ru-RU" dirty="0" smtClean="0"/>
              <a:t>решать </a:t>
            </a:r>
            <a:r>
              <a:rPr lang="ru-RU" dirty="0"/>
              <a:t>систему из (</a:t>
            </a:r>
            <a:r>
              <a:rPr lang="ru-RU" i="1" dirty="0" smtClean="0"/>
              <a:t>k+</a:t>
            </a:r>
            <a:r>
              <a:rPr lang="ru-RU" dirty="0" smtClean="0"/>
              <a:t>1</a:t>
            </a:r>
            <a:r>
              <a:rPr lang="ru-RU" dirty="0"/>
              <a:t>) уравнений с (</a:t>
            </a:r>
            <a:r>
              <a:rPr lang="ru-RU" i="1" dirty="0" smtClean="0"/>
              <a:t>k+</a:t>
            </a:r>
            <a:r>
              <a:rPr lang="ru-RU" dirty="0" smtClean="0"/>
              <a:t>1</a:t>
            </a:r>
            <a:r>
              <a:rPr lang="ru-RU" dirty="0"/>
              <a:t>) неизвестными. Причем при </a:t>
            </a:r>
            <a:r>
              <a:rPr lang="ru-RU" dirty="0" smtClean="0"/>
              <a:t>составлении </a:t>
            </a:r>
            <a:r>
              <a:rPr lang="ru-RU" dirty="0"/>
              <a:t>нормальных уравнений должны участвовать опыты всех трех </a:t>
            </a:r>
            <a:r>
              <a:rPr lang="ru-RU" dirty="0" smtClean="0"/>
              <a:t>серий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058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47" y="260647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Рассмотрим пример </a:t>
            </a:r>
            <a:r>
              <a:rPr lang="ru-RU" dirty="0" smtClean="0"/>
              <a:t>построения </a:t>
            </a:r>
            <a:r>
              <a:rPr lang="ru-RU" dirty="0"/>
              <a:t>регрессионной модели четырехфакторного </a:t>
            </a:r>
            <a:r>
              <a:rPr lang="ru-RU" dirty="0" smtClean="0"/>
              <a:t>эксперимента </a:t>
            </a:r>
            <a:r>
              <a:rPr lang="ru-RU" dirty="0"/>
              <a:t>(</a:t>
            </a:r>
            <a:r>
              <a:rPr lang="ru-RU" i="1" dirty="0" smtClean="0"/>
              <a:t>к=</a:t>
            </a:r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ru-RU" dirty="0" smtClean="0"/>
              <a:t>по методике </a:t>
            </a:r>
            <a:r>
              <a:rPr lang="ru-RU" b="1" dirty="0" smtClean="0"/>
              <a:t>центрального </a:t>
            </a:r>
            <a:r>
              <a:rPr lang="ru-RU" b="1" dirty="0"/>
              <a:t>композиционного </a:t>
            </a:r>
            <a:r>
              <a:rPr lang="ru-RU" b="1" dirty="0" smtClean="0"/>
              <a:t>планирования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рассматриваемом эксперименте параметры плана х</a:t>
            </a:r>
            <a:r>
              <a:rPr lang="ru-RU" baseline="-25000" dirty="0" smtClean="0"/>
              <a:t>1</a:t>
            </a:r>
            <a:r>
              <a:rPr lang="ru-RU" dirty="0" smtClean="0"/>
              <a:t>,…,х</a:t>
            </a:r>
            <a:r>
              <a:rPr lang="ru-RU" baseline="-25000" dirty="0" smtClean="0"/>
              <a:t>4</a:t>
            </a:r>
            <a:r>
              <a:rPr lang="ru-RU" dirty="0" smtClean="0"/>
              <a:t> изменяются в диапазонах: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69295"/>
              </p:ext>
            </p:extLst>
          </p:nvPr>
        </p:nvGraphicFramePr>
        <p:xfrm>
          <a:off x="683568" y="2459797"/>
          <a:ext cx="6298929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1345"/>
                <a:gridCol w="941896"/>
                <a:gridCol w="941896"/>
                <a:gridCol w="941896"/>
                <a:gridCol w="9418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1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2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3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4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</a:rPr>
                        <a:t>Верхний уровень 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1,02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1,25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300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</a:rPr>
                        <a:t>Нижний уровень 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0,72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0,75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37890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Перенесем начало координат в центр эксперимента и заменим старые переменные </a:t>
            </a:r>
            <a:r>
              <a:rPr lang="ru-RU" b="1" dirty="0" smtClean="0"/>
              <a:t>х</a:t>
            </a:r>
            <a:r>
              <a:rPr lang="en-US" b="1" baseline="-25000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на новые </a:t>
            </a:r>
            <a:r>
              <a:rPr lang="en-US" b="1" dirty="0" err="1" smtClean="0"/>
              <a:t>x’</a:t>
            </a:r>
            <a:r>
              <a:rPr lang="en-US" b="1" baseline="-25000" dirty="0" err="1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65250"/>
              </p:ext>
            </p:extLst>
          </p:nvPr>
        </p:nvGraphicFramePr>
        <p:xfrm>
          <a:off x="683568" y="4620037"/>
          <a:ext cx="8064896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8"/>
                <a:gridCol w="792088"/>
                <a:gridCol w="864096"/>
                <a:gridCol w="792088"/>
                <a:gridCol w="864096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Физические переменные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1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2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3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4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В центре </a:t>
                      </a:r>
                      <a:r>
                        <a:rPr lang="ru-RU" sz="2400" b="1" u="none" strike="noStrike" dirty="0" smtClean="0">
                          <a:effectLst/>
                        </a:rPr>
                        <a:t>эксперта </a:t>
                      </a:r>
                      <a:r>
                        <a:rPr lang="ru-RU" sz="2400" b="1" u="none" strike="noStrike" dirty="0">
                          <a:effectLst/>
                        </a:rPr>
                        <a:t>(х'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i</a:t>
                      </a:r>
                      <a:r>
                        <a:rPr lang="en-US" sz="2400" b="1" u="none" strike="noStrike" dirty="0">
                          <a:effectLst/>
                        </a:rPr>
                        <a:t>=0)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0,87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250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Интервал </a:t>
                      </a:r>
                      <a:r>
                        <a:rPr lang="el-GR" sz="2400" b="1" u="none" strike="noStrike" dirty="0" smtClean="0">
                          <a:effectLst/>
                        </a:rPr>
                        <a:t>Δ</a:t>
                      </a:r>
                      <a:r>
                        <a:rPr lang="en-US" sz="2400" b="1" u="none" strike="noStrike" dirty="0" smtClean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 smtClean="0">
                          <a:effectLst/>
                        </a:rPr>
                        <a:t>i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0,15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0,25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50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Верхний уровень (х'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i</a:t>
                      </a:r>
                      <a:r>
                        <a:rPr lang="en-US" sz="2400" b="1" u="none" strike="noStrike" dirty="0">
                          <a:effectLst/>
                        </a:rPr>
                        <a:t>=+1)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1,02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1,25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300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Нижний уровень (х'</a:t>
                      </a:r>
                      <a:r>
                        <a:rPr lang="en-US" sz="2400" b="1" u="none" strike="noStrike" baseline="-25000" dirty="0" err="1">
                          <a:effectLst/>
                        </a:rPr>
                        <a:t>i</a:t>
                      </a:r>
                      <a:r>
                        <a:rPr lang="en-US" sz="2400" b="1" u="none" strike="noStrike" dirty="0">
                          <a:effectLst/>
                        </a:rPr>
                        <a:t>=-1)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0,72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35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0,75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851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Первая серия опытов представляет собой ПФЭ </a:t>
            </a:r>
            <a:r>
              <a:rPr lang="ru-RU" dirty="0" smtClean="0"/>
              <a:t>2</a:t>
            </a:r>
            <a:r>
              <a:rPr lang="ru-RU" baseline="30000" dirty="0" smtClean="0"/>
              <a:t>4</a:t>
            </a:r>
            <a:r>
              <a:rPr lang="ru-RU" dirty="0" smtClean="0"/>
              <a:t>, </a:t>
            </a:r>
            <a:r>
              <a:rPr lang="ru-RU" dirty="0"/>
              <a:t>состоящий из 16 </a:t>
            </a:r>
            <a:r>
              <a:rPr lang="ru-RU" dirty="0" smtClean="0"/>
              <a:t>опытов </a:t>
            </a:r>
            <a:r>
              <a:rPr lang="ru-RU" dirty="0"/>
              <a:t>(по одному опыту в каждой точке).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49907"/>
              </p:ext>
            </p:extLst>
          </p:nvPr>
        </p:nvGraphicFramePr>
        <p:xfrm>
          <a:off x="1691680" y="1019637"/>
          <a:ext cx="4968552" cy="5343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131095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x0'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x1'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x2'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x3'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x4'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yu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21,5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32,8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16,7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-1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26,4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29,3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-1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42,2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-1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20,2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17,7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-1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40,2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13,8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-1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34,6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10,2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-1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840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77950"/>
              </p:ext>
            </p:extLst>
          </p:nvPr>
        </p:nvGraphicFramePr>
        <p:xfrm>
          <a:off x="683568" y="1124744"/>
          <a:ext cx="7772401" cy="5105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</a:tblGrid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x0'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x1'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x2'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x3'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x4'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x5'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x6'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x7'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x8'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x9'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x10'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yu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21,5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32,8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16,7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26,4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29,3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42,2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20,2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17,7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40,2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13,8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34,6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10,2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-1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ai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22,05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2,71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3,41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</a:t>
                      </a:r>
                      <a:r>
                        <a:rPr lang="ru-RU" sz="1800" b="1" u="none" strike="noStrike" dirty="0" smtClean="0">
                          <a:effectLst/>
                        </a:rPr>
                        <a:t>1,81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</a:t>
                      </a:r>
                      <a:r>
                        <a:rPr lang="ru-RU" sz="1800" b="1" u="none" strike="noStrike" dirty="0" smtClean="0">
                          <a:effectLst/>
                        </a:rPr>
                        <a:t>0,12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</a:t>
                      </a:r>
                      <a:r>
                        <a:rPr lang="ru-RU" sz="1800" b="1" u="none" strike="noStrike" dirty="0" smtClean="0">
                          <a:effectLst/>
                        </a:rPr>
                        <a:t>3,82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0,2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2,78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4,4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</a:t>
                      </a:r>
                      <a:r>
                        <a:rPr lang="ru-RU" sz="1800" b="1" u="none" strike="noStrike" dirty="0" smtClean="0">
                          <a:effectLst/>
                        </a:rPr>
                        <a:t>7,91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-</a:t>
                      </a:r>
                      <a:r>
                        <a:rPr lang="ru-RU" sz="1800" b="1" u="none" strike="noStrike" dirty="0" smtClean="0">
                          <a:effectLst/>
                        </a:rPr>
                        <a:t>0,43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166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Подсчитаем коэффициенты регрессии а</a:t>
            </a:r>
            <a:r>
              <a:rPr lang="en-US" baseline="-25000" dirty="0" err="1" smtClean="0"/>
              <a:t>i</a:t>
            </a:r>
            <a:r>
              <a:rPr lang="ru-RU" dirty="0" smtClean="0"/>
              <a:t>, принимая во внимание только парные взаимодействия: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51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550862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chemeClr val="tx1"/>
                </a:solidFill>
              </a:rPr>
              <a:t>Суть метода наименьших квадратов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68313" y="836613"/>
            <a:ext cx="8286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Рассмотрим применение МНК в случае применения линейного полинома:</a:t>
            </a:r>
          </a:p>
          <a:p>
            <a:r>
              <a:rPr lang="ru-RU" altLang="ru-RU" b="1" dirty="0"/>
              <a:t>φ(х) =</a:t>
            </a:r>
            <a:r>
              <a:rPr lang="ru-RU" altLang="ru-RU" dirty="0"/>
              <a:t> </a:t>
            </a:r>
            <a:r>
              <a:rPr lang="en-US" altLang="ru-RU" sz="2800" b="1" dirty="0"/>
              <a:t>y</a:t>
            </a:r>
            <a:r>
              <a:rPr lang="ru-RU" altLang="ru-RU" sz="2800" b="1" dirty="0"/>
              <a:t> = </a:t>
            </a:r>
            <a:r>
              <a:rPr lang="en-US" altLang="ru-RU" sz="2800" b="1" dirty="0"/>
              <a:t>a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+</a:t>
            </a:r>
            <a:r>
              <a:rPr lang="ru-RU" altLang="ru-RU" sz="2800" b="1" dirty="0"/>
              <a:t> </a:t>
            </a:r>
            <a:r>
              <a:rPr lang="en-US" altLang="ru-RU" sz="2800" b="1" dirty="0" err="1" smtClean="0"/>
              <a:t>bx</a:t>
            </a:r>
            <a:r>
              <a:rPr lang="ru-RU" altLang="ru-RU" sz="2800" b="1" dirty="0" smtClean="0"/>
              <a:t>                                     </a:t>
            </a:r>
            <a:r>
              <a:rPr lang="en-US" altLang="ru-RU" sz="2800" b="1" dirty="0" smtClean="0"/>
              <a:t> </a:t>
            </a:r>
            <a:r>
              <a:rPr lang="en-US" altLang="ru-RU" sz="2800" dirty="0">
                <a:latin typeface="Times New Roman Cyr"/>
              </a:rPr>
              <a:t>(2)</a:t>
            </a:r>
            <a:r>
              <a:rPr lang="en-US" altLang="ru-RU" sz="2800" b="1" dirty="0" smtClean="0"/>
              <a:t>                                   </a:t>
            </a:r>
            <a:endParaRPr lang="ru-RU" altLang="ru-RU" sz="2800" b="1" dirty="0"/>
          </a:p>
          <a:p>
            <a:endParaRPr lang="ru-RU" altLang="ru-RU" dirty="0"/>
          </a:p>
          <a:p>
            <a:r>
              <a:rPr lang="ru-RU" altLang="ru-RU" dirty="0"/>
              <a:t>Пусть мы нашли такую прямую. 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543550" y="3500438"/>
            <a:ext cx="3492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/>
              <a:t>Обозначим через δ</a:t>
            </a:r>
            <a:r>
              <a:rPr lang="en-US" altLang="ru-RU"/>
              <a:t>i </a:t>
            </a:r>
            <a:r>
              <a:rPr lang="ru-RU" altLang="ru-RU"/>
              <a:t>расстояние точки </a:t>
            </a:r>
            <a:r>
              <a:rPr lang="en-US" altLang="ru-RU"/>
              <a:t>xi </a:t>
            </a:r>
            <a:r>
              <a:rPr lang="ru-RU" altLang="ru-RU"/>
              <a:t>от этой прямой, измеренное параллельно оси 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44100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291" y="33265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результате такого эксперимента получаем регрессию: </a:t>
            </a:r>
            <a:endParaRPr lang="ru-RU" dirty="0" smtClean="0"/>
          </a:p>
          <a:p>
            <a:r>
              <a:rPr lang="ru-RU" b="1" i="1" dirty="0" err="1" smtClean="0"/>
              <a:t>y</a:t>
            </a:r>
            <a:r>
              <a:rPr lang="ru-RU" b="1" baseline="-25000" dirty="0" err="1" smtClean="0"/>
              <a:t>p</a:t>
            </a:r>
            <a:r>
              <a:rPr lang="ru-RU" b="1" dirty="0" smtClean="0"/>
              <a:t> </a:t>
            </a:r>
            <a:r>
              <a:rPr lang="ru-RU" b="1" dirty="0"/>
              <a:t>= 22,05 + 2,71 </a:t>
            </a:r>
            <a:r>
              <a:rPr lang="ru-RU" b="1" i="1" dirty="0"/>
              <a:t>x</a:t>
            </a:r>
            <a:r>
              <a:rPr lang="ru-RU" b="1" baseline="-25000" dirty="0"/>
              <a:t>1</a:t>
            </a:r>
            <a:r>
              <a:rPr lang="ru-RU" b="1" dirty="0"/>
              <a:t> + 3,41 </a:t>
            </a:r>
            <a:r>
              <a:rPr lang="ru-RU" b="1" i="1" dirty="0"/>
              <a:t>x</a:t>
            </a:r>
            <a:r>
              <a:rPr lang="ru-RU" b="1" baseline="-25000" dirty="0"/>
              <a:t>2</a:t>
            </a:r>
            <a:r>
              <a:rPr lang="ru-RU" b="1" dirty="0"/>
              <a:t> – 1,81 </a:t>
            </a:r>
            <a:r>
              <a:rPr lang="ru-RU" b="1" i="1" dirty="0"/>
              <a:t>x</a:t>
            </a:r>
            <a:r>
              <a:rPr lang="ru-RU" b="1" baseline="-25000" dirty="0"/>
              <a:t>3</a:t>
            </a:r>
            <a:r>
              <a:rPr lang="ru-RU" b="1" dirty="0"/>
              <a:t> – 0,12 </a:t>
            </a:r>
            <a:r>
              <a:rPr lang="ru-RU" b="1" i="1" dirty="0"/>
              <a:t>x</a:t>
            </a:r>
            <a:r>
              <a:rPr lang="ru-RU" b="1" baseline="-25000" dirty="0"/>
              <a:t>4</a:t>
            </a:r>
            <a:r>
              <a:rPr lang="ru-RU" b="1" dirty="0"/>
              <a:t> – 3,83 </a:t>
            </a:r>
            <a:r>
              <a:rPr lang="ru-RU" b="1" i="1" dirty="0"/>
              <a:t>x</a:t>
            </a:r>
            <a:r>
              <a:rPr lang="ru-RU" b="1" baseline="-25000" dirty="0"/>
              <a:t>1</a:t>
            </a:r>
            <a:r>
              <a:rPr lang="ru-RU" b="1" dirty="0"/>
              <a:t> </a:t>
            </a:r>
            <a:r>
              <a:rPr lang="ru-RU" b="1" i="1" dirty="0"/>
              <a:t>x</a:t>
            </a:r>
            <a:r>
              <a:rPr lang="ru-RU" b="1" baseline="-25000" dirty="0"/>
              <a:t>2</a:t>
            </a:r>
            <a:r>
              <a:rPr lang="ru-RU" b="1" dirty="0"/>
              <a:t> + </a:t>
            </a:r>
            <a:endParaRPr lang="ru-RU" b="1" dirty="0" smtClean="0"/>
          </a:p>
          <a:p>
            <a:r>
              <a:rPr lang="ru-RU" b="1" dirty="0"/>
              <a:t>+</a:t>
            </a:r>
            <a:r>
              <a:rPr lang="ru-RU" b="1" dirty="0" smtClean="0"/>
              <a:t>0,2 </a:t>
            </a:r>
            <a:r>
              <a:rPr lang="ru-RU" b="1" i="1" dirty="0"/>
              <a:t>x</a:t>
            </a:r>
            <a:r>
              <a:rPr lang="ru-RU" b="1" baseline="-25000" dirty="0"/>
              <a:t>1</a:t>
            </a:r>
            <a:r>
              <a:rPr lang="ru-RU" b="1" dirty="0"/>
              <a:t> </a:t>
            </a:r>
            <a:r>
              <a:rPr lang="ru-RU" b="1" i="1" dirty="0"/>
              <a:t>x</a:t>
            </a:r>
            <a:r>
              <a:rPr lang="ru-RU" b="1" i="1" baseline="-25000" dirty="0"/>
              <a:t>3</a:t>
            </a:r>
            <a:r>
              <a:rPr lang="ru-RU" b="1" i="1" dirty="0"/>
              <a:t> </a:t>
            </a:r>
            <a:r>
              <a:rPr lang="ru-RU" b="1" dirty="0"/>
              <a:t>+ </a:t>
            </a:r>
            <a:r>
              <a:rPr lang="ru-RU" b="1" dirty="0" smtClean="0"/>
              <a:t>2,79 </a:t>
            </a:r>
            <a:r>
              <a:rPr lang="ru-RU" b="1" i="1" dirty="0"/>
              <a:t>x</a:t>
            </a:r>
            <a:r>
              <a:rPr lang="ru-RU" b="1" baseline="-25000" dirty="0"/>
              <a:t>1</a:t>
            </a:r>
            <a:r>
              <a:rPr lang="ru-RU" b="1" dirty="0"/>
              <a:t> </a:t>
            </a:r>
            <a:r>
              <a:rPr lang="ru-RU" b="1" i="1" dirty="0"/>
              <a:t>x</a:t>
            </a:r>
            <a:r>
              <a:rPr lang="ru-RU" b="1" baseline="-25000" dirty="0"/>
              <a:t>4</a:t>
            </a:r>
            <a:r>
              <a:rPr lang="ru-RU" b="1" dirty="0"/>
              <a:t> + 4,4 </a:t>
            </a:r>
            <a:r>
              <a:rPr lang="ru-RU" b="1" i="1" dirty="0"/>
              <a:t>x</a:t>
            </a:r>
            <a:r>
              <a:rPr lang="ru-RU" b="1" baseline="-25000" dirty="0"/>
              <a:t>2</a:t>
            </a:r>
            <a:r>
              <a:rPr lang="ru-RU" b="1" dirty="0"/>
              <a:t> </a:t>
            </a:r>
            <a:r>
              <a:rPr lang="ru-RU" b="1" i="1" dirty="0"/>
              <a:t>x</a:t>
            </a:r>
            <a:r>
              <a:rPr lang="ru-RU" b="1" baseline="-25000" dirty="0"/>
              <a:t>3</a:t>
            </a:r>
            <a:r>
              <a:rPr lang="ru-RU" b="1" dirty="0"/>
              <a:t> – 7,91 </a:t>
            </a:r>
            <a:r>
              <a:rPr lang="ru-RU" b="1" i="1" dirty="0"/>
              <a:t>x</a:t>
            </a:r>
            <a:r>
              <a:rPr lang="ru-RU" b="1" baseline="-25000" dirty="0"/>
              <a:t>2</a:t>
            </a:r>
            <a:r>
              <a:rPr lang="ru-RU" b="1" dirty="0"/>
              <a:t> </a:t>
            </a:r>
            <a:r>
              <a:rPr lang="ru-RU" b="1" i="1" dirty="0"/>
              <a:t>x</a:t>
            </a:r>
            <a:r>
              <a:rPr lang="ru-RU" b="1" baseline="-25000" dirty="0"/>
              <a:t>4</a:t>
            </a:r>
            <a:r>
              <a:rPr lang="ru-RU" b="1" dirty="0"/>
              <a:t> – 0,4 </a:t>
            </a:r>
            <a:r>
              <a:rPr lang="ru-RU" b="1" i="1" dirty="0"/>
              <a:t>x</a:t>
            </a:r>
            <a:r>
              <a:rPr lang="ru-RU" b="1" baseline="-25000" dirty="0"/>
              <a:t>3</a:t>
            </a:r>
            <a:r>
              <a:rPr lang="ru-RU" b="1" dirty="0"/>
              <a:t> </a:t>
            </a:r>
            <a:r>
              <a:rPr lang="ru-RU" b="1" i="1" dirty="0"/>
              <a:t>x</a:t>
            </a:r>
            <a:r>
              <a:rPr lang="ru-RU" b="1" baseline="-25000" dirty="0"/>
              <a:t>4</a:t>
            </a:r>
            <a:r>
              <a:rPr lang="ru-RU" dirty="0"/>
              <a:t> 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724" y="1532985"/>
            <a:ext cx="8395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Имеем 11 членов уравнения при 16 опытах, следовательно, отброшено 5 </a:t>
            </a:r>
            <a:r>
              <a:rPr lang="ru-RU" dirty="0" smtClean="0"/>
              <a:t>членов</a:t>
            </a:r>
            <a:r>
              <a:rPr lang="ru-RU" dirty="0"/>
              <a:t>: четыре тройных и одно четверное взаимодействия. Они “по </a:t>
            </a:r>
            <a:r>
              <a:rPr lang="ru-RU" dirty="0" smtClean="0"/>
              <a:t>определению</a:t>
            </a:r>
            <a:r>
              <a:rPr lang="ru-RU" dirty="0"/>
              <a:t>“ незначимы, но в этом можно убедиться, подсчитав сумму квадратов, принадлежащую этим членам: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3399" y="3455371"/>
                <a:ext cx="6264696" cy="1139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𝑺𝑺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от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𝑺𝑺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общ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𝑺𝑺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ост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𝟏𝟔</m:t>
                          </m:r>
                        </m:sup>
                        <m:e>
                          <m:sSubSup>
                            <m:sSubSup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𝟏𝟎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99" y="3455371"/>
                <a:ext cx="6264696" cy="113979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51520" y="459441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= (21,5</a:t>
            </a:r>
            <a:r>
              <a:rPr lang="ru-RU" b="1" baseline="30000" dirty="0" smtClean="0"/>
              <a:t>2</a:t>
            </a:r>
            <a:r>
              <a:rPr lang="ru-RU" b="1" dirty="0" smtClean="0"/>
              <a:t>+</a:t>
            </a:r>
            <a:r>
              <a:rPr lang="ru-RU" b="1" dirty="0"/>
              <a:t> </a:t>
            </a:r>
            <a:r>
              <a:rPr lang="ru-RU" b="1" dirty="0" smtClean="0"/>
              <a:t>32,8</a:t>
            </a:r>
            <a:r>
              <a:rPr lang="ru-RU" b="1" baseline="30000" dirty="0" smtClean="0"/>
              <a:t>2</a:t>
            </a:r>
            <a:r>
              <a:rPr lang="ru-RU" b="1" dirty="0" smtClean="0"/>
              <a:t>+...+13</a:t>
            </a:r>
            <a:r>
              <a:rPr lang="ru-RU" b="1" baseline="30000" dirty="0" smtClean="0"/>
              <a:t>2</a:t>
            </a:r>
            <a:r>
              <a:rPr lang="ru-RU" b="1" dirty="0" smtClean="0"/>
              <a:t>) –16 (22,05</a:t>
            </a:r>
            <a:r>
              <a:rPr lang="ru-RU" b="1" baseline="30000" dirty="0" smtClean="0"/>
              <a:t>2</a:t>
            </a:r>
            <a:r>
              <a:rPr lang="ru-RU" b="1" dirty="0" smtClean="0"/>
              <a:t> </a:t>
            </a:r>
            <a:r>
              <a:rPr lang="ru-RU" b="1" dirty="0"/>
              <a:t>+ </a:t>
            </a:r>
            <a:r>
              <a:rPr lang="ru-RU" b="1" dirty="0" smtClean="0"/>
              <a:t>2,71</a:t>
            </a:r>
            <a:r>
              <a:rPr lang="ru-RU" b="1" baseline="30000" dirty="0" smtClean="0"/>
              <a:t>2</a:t>
            </a:r>
            <a:r>
              <a:rPr lang="ru-RU" b="1" dirty="0" smtClean="0"/>
              <a:t> +...+ 0,4</a:t>
            </a:r>
            <a:r>
              <a:rPr lang="ru-RU" b="1" baseline="30000" dirty="0" smtClean="0"/>
              <a:t>2</a:t>
            </a:r>
            <a:r>
              <a:rPr lang="ru-RU" b="1" dirty="0" smtClean="0"/>
              <a:t> </a:t>
            </a:r>
            <a:r>
              <a:rPr lang="ru-RU" b="1" dirty="0"/>
              <a:t>) </a:t>
            </a:r>
            <a:r>
              <a:rPr lang="ru-RU" b="1" dirty="0" smtClean="0"/>
              <a:t>=0,63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5157192"/>
            <a:ext cx="8886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5 степенях свободы вклад всех отброшенных членов в общую </a:t>
            </a:r>
            <a:r>
              <a:rPr lang="ru-RU" dirty="0" smtClean="0"/>
              <a:t>дисперсию </a:t>
            </a:r>
            <a:r>
              <a:rPr lang="ru-RU" dirty="0"/>
              <a:t>очень мал, однако для его оценки по критерию Фишера необходимо иметь ошибку </a:t>
            </a:r>
            <a:r>
              <a:rPr lang="ru-RU" dirty="0" err="1"/>
              <a:t>воспроизводимости</a:t>
            </a:r>
            <a:r>
              <a:rPr lang="ru-RU" dirty="0"/>
              <a:t> эксперимента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696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этого проводим вторую серию из </a:t>
            </a:r>
            <a:r>
              <a:rPr lang="ru-RU" i="1" dirty="0"/>
              <a:t>n</a:t>
            </a:r>
            <a:r>
              <a:rPr lang="ru-RU" baseline="-25000" dirty="0"/>
              <a:t>0</a:t>
            </a:r>
            <a:r>
              <a:rPr lang="ru-RU" dirty="0"/>
              <a:t> = 6 опытов в центре. </a:t>
            </a:r>
            <a:r>
              <a:rPr lang="ru-RU" dirty="0" smtClean="0"/>
              <a:t>План </a:t>
            </a:r>
            <a:r>
              <a:rPr lang="ru-RU" dirty="0"/>
              <a:t>этой части </a:t>
            </a:r>
            <a:r>
              <a:rPr lang="ru-RU" dirty="0" smtClean="0"/>
              <a:t>эксперимента приведен в таблице: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42325"/>
              </p:ext>
            </p:extLst>
          </p:nvPr>
        </p:nvGraphicFramePr>
        <p:xfrm>
          <a:off x="827584" y="1196752"/>
          <a:ext cx="4464498" cy="2626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083"/>
                <a:gridCol w="744083"/>
                <a:gridCol w="744083"/>
                <a:gridCol w="744083"/>
                <a:gridCol w="744083"/>
                <a:gridCol w="74408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1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2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3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4</a:t>
                      </a:r>
                      <a:endParaRPr lang="ru-RU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у</a:t>
                      </a:r>
                      <a:r>
                        <a:rPr lang="ru-RU" sz="2400" b="1" u="none" strike="noStrike" baseline="-25000" dirty="0">
                          <a:effectLst/>
                        </a:rPr>
                        <a:t>0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u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12,5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12,9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11,5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400506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Вычислим суммы, среднее и доверительный интервал: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55575" y="4351661"/>
                <a:ext cx="1550873" cy="1139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sup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4351661"/>
                <a:ext cx="1550873" cy="113979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195736" y="4722368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12,5 + . . . + 13,0 = </a:t>
            </a:r>
            <a:r>
              <a:rPr lang="ru-RU" b="1" dirty="0" smtClean="0"/>
              <a:t>74,9;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5591" y="5733256"/>
            <a:ext cx="381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/>
              <a:t>y</a:t>
            </a:r>
            <a:r>
              <a:rPr lang="es-ES" b="1" baseline="-25000" dirty="0"/>
              <a:t>0 cp </a:t>
            </a:r>
            <a:r>
              <a:rPr lang="es-ES" b="1" i="1" dirty="0"/>
              <a:t>= y</a:t>
            </a:r>
            <a:r>
              <a:rPr lang="es-ES" b="1" baseline="-25000" dirty="0"/>
              <a:t>0</a:t>
            </a:r>
            <a:r>
              <a:rPr lang="es-ES" b="1" dirty="0"/>
              <a:t> = 74,9 / 6 = 12,48 ;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1810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260647"/>
                <a:ext cx="4753032" cy="1363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𝑺𝑺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sup>
                        <m:e>
                          <m:sSubSup>
                            <m:sSubSup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ru-RU" b="1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𝒖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𝟔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𝟎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7"/>
                <a:ext cx="4753032" cy="136377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830391" y="7116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(</a:t>
            </a:r>
            <a:r>
              <a:rPr lang="ru-RU" b="1" dirty="0" smtClean="0"/>
              <a:t>12,5</a:t>
            </a:r>
            <a:r>
              <a:rPr lang="ru-RU" b="1" baseline="30000" dirty="0" smtClean="0"/>
              <a:t>2</a:t>
            </a:r>
            <a:r>
              <a:rPr lang="ru-RU" b="1" dirty="0" smtClean="0"/>
              <a:t>+...+13,0</a:t>
            </a:r>
            <a:r>
              <a:rPr lang="ru-RU" b="1" baseline="30000" dirty="0" smtClean="0"/>
              <a:t>2</a:t>
            </a:r>
            <a:r>
              <a:rPr lang="ru-RU" b="1" dirty="0" smtClean="0"/>
              <a:t>) -74,9</a:t>
            </a:r>
            <a:r>
              <a:rPr lang="ru-RU" b="1" baseline="30000" dirty="0" smtClean="0"/>
              <a:t>2</a:t>
            </a:r>
            <a:r>
              <a:rPr lang="ru-RU" b="1" dirty="0" smtClean="0"/>
              <a:t>/6 = 1,9; 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8391" y="1772816"/>
                <a:ext cx="6113810" cy="1214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∆</m:t>
                      </m:r>
                      <m:r>
                        <a:rPr lang="en-US" b="1" i="1">
                          <a:latin typeface="Cambria Math"/>
                        </a:rPr>
                        <m:t>𝒚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ru-RU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𝑺𝑺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𝟓𝟕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rad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𝟔𝟓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1" y="1772816"/>
                <a:ext cx="6113810" cy="12146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32552" y="3140968"/>
            <a:ext cx="7811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Критерий Фишера для отброшенных </a:t>
            </a:r>
            <a:r>
              <a:rPr lang="ru-RU" dirty="0" smtClean="0"/>
              <a:t>членов: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9041" y="3861048"/>
                <a:ext cx="2959849" cy="1215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от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𝟔𝟓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41" y="3861048"/>
                <a:ext cx="2959849" cy="121597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69040" y="5077022"/>
            <a:ext cx="8179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меньше табличного значения </a:t>
            </a:r>
            <a:r>
              <a:rPr lang="ru-RU" b="1" i="1" dirty="0"/>
              <a:t>F</a:t>
            </a:r>
            <a:r>
              <a:rPr lang="ru-RU" b="1" baseline="-25000" dirty="0"/>
              <a:t>T</a:t>
            </a:r>
            <a:r>
              <a:rPr lang="ru-RU" b="1" dirty="0"/>
              <a:t>(0,95; 5; 5) </a:t>
            </a:r>
            <a:r>
              <a:rPr lang="ru-RU" b="1" i="1" dirty="0"/>
              <a:t>= </a:t>
            </a:r>
            <a:r>
              <a:rPr lang="ru-RU" b="1" dirty="0"/>
              <a:t>5,1</a:t>
            </a:r>
            <a:r>
              <a:rPr lang="ru-RU" dirty="0"/>
              <a:t>, поэтому все </a:t>
            </a:r>
            <a:r>
              <a:rPr lang="ru-RU" dirty="0" smtClean="0"/>
              <a:t>отброшенные </a:t>
            </a:r>
            <a:r>
              <a:rPr lang="ru-RU" dirty="0"/>
              <a:t>члены не значимы. </a:t>
            </a:r>
          </a:p>
        </p:txBody>
      </p:sp>
    </p:spTree>
    <p:extLst>
      <p:ext uri="{BB962C8B-B14F-4D97-AF65-F5344CB8AC3E}">
        <p14:creationId xmlns:p14="http://schemas.microsoft.com/office/powerpoint/2010/main" val="519284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Полезно провести оценку значимости членов полученной регрессии. Мало </a:t>
            </a:r>
            <a:r>
              <a:rPr lang="ru-RU" dirty="0"/>
              <a:t>значимыми </a:t>
            </a:r>
            <a:r>
              <a:rPr lang="ru-RU" dirty="0" smtClean="0"/>
              <a:t>могут быть члены </a:t>
            </a:r>
            <a:r>
              <a:rPr lang="ru-RU" dirty="0"/>
              <a:t>с наименьшими </a:t>
            </a:r>
            <a:r>
              <a:rPr lang="ru-RU" dirty="0" smtClean="0"/>
              <a:t>значениями коэффициентов регрессии, </a:t>
            </a:r>
            <a:r>
              <a:rPr lang="ru-RU" dirty="0"/>
              <a:t>например, </a:t>
            </a:r>
            <a:r>
              <a:rPr lang="ru-RU" b="1" i="1" dirty="0"/>
              <a:t>а</a:t>
            </a:r>
            <a:r>
              <a:rPr lang="ru-RU" b="1" baseline="-25000" dirty="0"/>
              <a:t>4</a:t>
            </a:r>
            <a:r>
              <a:rPr lang="ru-RU" b="1" i="1" dirty="0"/>
              <a:t>х</a:t>
            </a:r>
            <a:r>
              <a:rPr lang="ru-RU" b="1" baseline="-25000" dirty="0"/>
              <a:t>4</a:t>
            </a:r>
            <a:r>
              <a:rPr lang="ru-RU" b="1" dirty="0"/>
              <a:t>, </a:t>
            </a:r>
            <a:r>
              <a:rPr lang="ru-RU" b="1" i="1" dirty="0"/>
              <a:t>а</a:t>
            </a:r>
            <a:r>
              <a:rPr lang="ru-RU" b="1" baseline="-25000" dirty="0"/>
              <a:t>13</a:t>
            </a:r>
            <a:r>
              <a:rPr lang="ru-RU" b="1" i="1" dirty="0"/>
              <a:t>х</a:t>
            </a:r>
            <a:r>
              <a:rPr lang="ru-RU" b="1" baseline="-25000" dirty="0"/>
              <a:t>1</a:t>
            </a:r>
            <a:r>
              <a:rPr lang="ru-RU" b="1" i="1" dirty="0"/>
              <a:t>х</a:t>
            </a:r>
            <a:r>
              <a:rPr lang="ru-RU" b="1" baseline="-25000" dirty="0"/>
              <a:t>3</a:t>
            </a:r>
            <a:r>
              <a:rPr lang="ru-RU" b="1" dirty="0"/>
              <a:t> </a:t>
            </a:r>
            <a:r>
              <a:rPr lang="ru-RU" dirty="0"/>
              <a:t>и</a:t>
            </a:r>
            <a:r>
              <a:rPr lang="ru-RU" b="1" dirty="0"/>
              <a:t> </a:t>
            </a:r>
            <a:r>
              <a:rPr lang="ru-RU" b="1" i="1" dirty="0" smtClean="0"/>
              <a:t>а</a:t>
            </a:r>
            <a:r>
              <a:rPr lang="ru-RU" b="1" baseline="-25000" dirty="0" smtClean="0"/>
              <a:t>14</a:t>
            </a:r>
            <a:r>
              <a:rPr lang="ru-RU" b="1" i="1" dirty="0" smtClean="0"/>
              <a:t>х</a:t>
            </a:r>
            <a:r>
              <a:rPr lang="ru-RU" b="1" baseline="-25000" dirty="0" smtClean="0"/>
              <a:t>1</a:t>
            </a:r>
            <a:r>
              <a:rPr lang="ru-RU" b="1" i="1" dirty="0" smtClean="0"/>
              <a:t>х</a:t>
            </a:r>
            <a:r>
              <a:rPr lang="ru-RU" b="1" baseline="-25000" dirty="0" smtClean="0"/>
              <a:t>4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Проверим их по критерию Фишера, рассчитав </a:t>
            </a:r>
            <a:r>
              <a:rPr lang="ru-RU" dirty="0" smtClean="0"/>
              <a:t>сумму </a:t>
            </a:r>
            <a:r>
              <a:rPr lang="ru-RU" dirty="0"/>
              <a:t>квадратов отклонений по </a:t>
            </a:r>
            <a:r>
              <a:rPr lang="ru-RU" dirty="0" smtClean="0"/>
              <a:t>формуле: </a:t>
            </a:r>
          </a:p>
          <a:p>
            <a:pPr algn="ctr"/>
            <a:r>
              <a:rPr lang="ru-RU" b="1" i="1" dirty="0" err="1" smtClean="0"/>
              <a:t>SS</a:t>
            </a:r>
            <a:r>
              <a:rPr lang="ru-RU" b="1" i="1" baseline="-25000" dirty="0" err="1" smtClean="0"/>
              <a:t>ai</a:t>
            </a:r>
            <a:r>
              <a:rPr lang="ru-RU" b="1" i="1" dirty="0" smtClean="0"/>
              <a:t> </a:t>
            </a:r>
            <a:r>
              <a:rPr lang="ru-RU" b="1" dirty="0"/>
              <a:t>= </a:t>
            </a:r>
            <a:r>
              <a:rPr lang="ru-RU" b="1" i="1" dirty="0"/>
              <a:t>a</a:t>
            </a:r>
            <a:r>
              <a:rPr lang="ru-RU" b="1" i="1" baseline="-25000" dirty="0"/>
              <a:t>i</a:t>
            </a:r>
            <a:r>
              <a:rPr lang="ru-RU" b="1" baseline="30000" dirty="0"/>
              <a:t>2</a:t>
            </a:r>
            <a:r>
              <a:rPr lang="ru-RU" b="1" dirty="0"/>
              <a:t> </a:t>
            </a:r>
            <a:r>
              <a:rPr lang="ru-RU" b="1" i="1" dirty="0" smtClean="0"/>
              <a:t>N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7503" y="311364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табличном значении </a:t>
            </a:r>
            <a:r>
              <a:rPr lang="ru-RU" b="1" i="1" dirty="0"/>
              <a:t>F</a:t>
            </a:r>
            <a:r>
              <a:rPr lang="ru-RU" b="1" baseline="-25000" dirty="0"/>
              <a:t>T</a:t>
            </a:r>
            <a:r>
              <a:rPr lang="ru-RU" b="1" dirty="0"/>
              <a:t>(0,95; 1; 5) </a:t>
            </a:r>
            <a:r>
              <a:rPr lang="ru-RU" b="1" i="1" dirty="0"/>
              <a:t>= </a:t>
            </a:r>
            <a:r>
              <a:rPr lang="ru-RU" b="1" dirty="0"/>
              <a:t>6,6 </a:t>
            </a:r>
            <a:r>
              <a:rPr lang="ru-RU" dirty="0"/>
              <a:t>для указанных членов </a:t>
            </a:r>
            <a:r>
              <a:rPr lang="ru-RU" dirty="0" smtClean="0"/>
              <a:t>регрессии </a:t>
            </a:r>
            <a:r>
              <a:rPr lang="ru-RU" dirty="0"/>
              <a:t>критерии Фишера будут следующими: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24312" y="3944642"/>
                <a:ext cx="3883692" cy="1280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𝒂</m:t>
                          </m:r>
                          <m:r>
                            <a:rPr lang="ru-RU" b="1" i="1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𝟔</m:t>
                      </m:r>
                      <m:r>
                        <a:rPr lang="en-US" b="1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12" y="3944642"/>
                <a:ext cx="3883692" cy="128099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32040" y="3911313"/>
                <a:ext cx="4018344" cy="1280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𝒂</m:t>
                          </m:r>
                          <m:r>
                            <a:rPr lang="ru-RU" b="1" i="1">
                              <a:latin typeface="Cambria Math"/>
                            </a:rPr>
                            <m:t>𝟏𝟑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𝟔𝟖</m:t>
                      </m:r>
                      <m:r>
                        <a:rPr lang="en-US" b="1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911313"/>
                <a:ext cx="4018344" cy="128099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24312" y="5390661"/>
                <a:ext cx="3833998" cy="1280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𝒂</m:t>
                          </m:r>
                          <m:r>
                            <a:rPr lang="ru-RU" b="1" i="1">
                              <a:latin typeface="Cambria Math"/>
                            </a:rPr>
                            <m:t>𝟏𝟒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𝟔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12" y="5390661"/>
                <a:ext cx="3833998" cy="128099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70039" y="5194542"/>
            <a:ext cx="4234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т.е. только член с коэффициентом </a:t>
            </a:r>
            <a:r>
              <a:rPr lang="en-US" b="1" dirty="0" smtClean="0"/>
              <a:t>a</a:t>
            </a:r>
            <a:r>
              <a:rPr lang="en-US" b="1" baseline="-25000" dirty="0" smtClean="0"/>
              <a:t>14</a:t>
            </a:r>
            <a:r>
              <a:rPr lang="ru-RU" dirty="0" smtClean="0"/>
              <a:t> находится на пределе значимости, и его можно оставить в уравнении.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118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9025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центре эксперимента значение по уравнению </a:t>
            </a:r>
            <a:r>
              <a:rPr lang="ru-RU" i="1" dirty="0"/>
              <a:t>y</a:t>
            </a:r>
            <a:r>
              <a:rPr lang="ru-RU" baseline="-25000" dirty="0"/>
              <a:t>p0</a:t>
            </a:r>
            <a:r>
              <a:rPr lang="ru-RU" dirty="0"/>
              <a:t> не совпадает с </a:t>
            </a:r>
            <a:r>
              <a:rPr lang="ru-RU" dirty="0" smtClean="0"/>
              <a:t>экспериментальным </a:t>
            </a:r>
            <a:r>
              <a:rPr lang="ru-RU" dirty="0"/>
              <a:t>значением </a:t>
            </a:r>
            <a:r>
              <a:rPr lang="ru-RU" i="1" dirty="0"/>
              <a:t>y</a:t>
            </a:r>
            <a:r>
              <a:rPr lang="ru-RU" baseline="-25000" dirty="0"/>
              <a:t>0</a:t>
            </a:r>
            <a:r>
              <a:rPr lang="ru-RU" dirty="0"/>
              <a:t> = 12,48 </a:t>
            </a:r>
            <a:r>
              <a:rPr lang="ru-RU" dirty="0" smtClean="0"/>
              <a:t>± </a:t>
            </a:r>
            <a:r>
              <a:rPr lang="ru-RU" dirty="0"/>
              <a:t>0,65 , то есть модель в этой точке не адекватна.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Необходимо </a:t>
            </a:r>
            <a:r>
              <a:rPr lang="ru-RU" dirty="0"/>
              <a:t>добавить 2</a:t>
            </a:r>
            <a:r>
              <a:rPr lang="ru-RU" i="1" dirty="0"/>
              <a:t>k </a:t>
            </a:r>
            <a:r>
              <a:rPr lang="ru-RU" dirty="0"/>
              <a:t>= 8 опытов в звездных точках и до- строить модель до квадратичной.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Переходим к третьей серии экспериментов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Звездное </a:t>
            </a:r>
            <a:r>
              <a:rPr lang="ru-RU" dirty="0"/>
              <a:t>плечо </a:t>
            </a:r>
            <a:r>
              <a:rPr lang="el-GR" b="1" dirty="0" smtClean="0"/>
              <a:t>α</a:t>
            </a:r>
            <a:r>
              <a:rPr lang="ru-RU" b="1" dirty="0" smtClean="0"/>
              <a:t> </a:t>
            </a:r>
            <a:r>
              <a:rPr lang="ru-RU" b="1" dirty="0"/>
              <a:t>= 2</a:t>
            </a:r>
            <a:r>
              <a:rPr lang="ru-RU" b="1" baseline="30000" dirty="0"/>
              <a:t>4/4</a:t>
            </a:r>
            <a:r>
              <a:rPr lang="ru-RU" b="1" dirty="0"/>
              <a:t> = 2</a:t>
            </a:r>
            <a:r>
              <a:rPr lang="ru-RU" dirty="0"/>
              <a:t>. </a:t>
            </a:r>
            <a:r>
              <a:rPr lang="ru-RU" dirty="0" smtClean="0"/>
              <a:t>Координаты звездных точек указаны в таблице: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61156"/>
              </p:ext>
            </p:extLst>
          </p:nvPr>
        </p:nvGraphicFramePr>
        <p:xfrm>
          <a:off x="498875" y="4581128"/>
          <a:ext cx="7344815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19"/>
                <a:gridCol w="1080120"/>
                <a:gridCol w="936104"/>
                <a:gridCol w="1080120"/>
                <a:gridCol w="136815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Переменная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х3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х4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Уровень   </a:t>
                      </a:r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i</a:t>
                      </a:r>
                      <a:r>
                        <a:rPr lang="en-US" sz="2400" b="1" u="none" strike="noStrike" dirty="0" smtClean="0">
                          <a:effectLst/>
                        </a:rPr>
                        <a:t>'=</a:t>
                      </a:r>
                      <a:r>
                        <a:rPr lang="ru-RU" sz="2400" b="1" u="none" strike="noStrike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+</a:t>
                      </a:r>
                      <a:r>
                        <a:rPr lang="el-GR" sz="2400" b="1" u="none" strike="noStrike" dirty="0" smtClean="0">
                          <a:effectLst/>
                        </a:rPr>
                        <a:t>α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1,17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50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350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Уровень   </a:t>
                      </a:r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r>
                        <a:rPr lang="en-US" sz="2400" b="1" u="none" strike="noStrike" baseline="-25000" dirty="0">
                          <a:effectLst/>
                        </a:rPr>
                        <a:t>i</a:t>
                      </a:r>
                      <a:r>
                        <a:rPr lang="en-US" sz="2400" b="1" u="none" strike="noStrike" dirty="0" smtClean="0">
                          <a:effectLst/>
                        </a:rPr>
                        <a:t>'=</a:t>
                      </a:r>
                      <a:r>
                        <a:rPr lang="ru-RU" sz="2400" b="1" u="none" strike="noStrike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-</a:t>
                      </a:r>
                      <a:r>
                        <a:rPr lang="ru-RU" sz="2400" b="1" u="none" strike="noStrike" dirty="0" smtClean="0">
                          <a:effectLst/>
                        </a:rPr>
                        <a:t> </a:t>
                      </a:r>
                      <a:r>
                        <a:rPr lang="el-GR" sz="2400" b="1" u="none" strike="noStrike" dirty="0" smtClean="0">
                          <a:effectLst/>
                        </a:rPr>
                        <a:t>α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0,57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0,5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150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316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Экспериментальные данные </a:t>
            </a:r>
            <a:r>
              <a:rPr lang="ru-RU" dirty="0" smtClean="0"/>
              <a:t>(</a:t>
            </a:r>
            <a:r>
              <a:rPr lang="ru-RU" b="1" dirty="0" smtClean="0"/>
              <a:t>третья серия экспериментов</a:t>
            </a:r>
            <a:r>
              <a:rPr lang="ru-RU" dirty="0" smtClean="0"/>
              <a:t>) в </a:t>
            </a:r>
            <a:r>
              <a:rPr lang="ru-RU" dirty="0"/>
              <a:t>звездных точках приведены в </a:t>
            </a:r>
            <a:r>
              <a:rPr lang="ru-RU" dirty="0" smtClean="0"/>
              <a:t>таблице: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6104"/>
              </p:ext>
            </p:extLst>
          </p:nvPr>
        </p:nvGraphicFramePr>
        <p:xfrm>
          <a:off x="1763688" y="1163653"/>
          <a:ext cx="4869907" cy="4320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701"/>
                <a:gridCol w="695701"/>
                <a:gridCol w="695701"/>
                <a:gridCol w="695701"/>
                <a:gridCol w="695701"/>
                <a:gridCol w="695701"/>
                <a:gridCol w="695701"/>
              </a:tblGrid>
              <a:tr h="480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x0'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x1'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x2'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x3'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x4'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yu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0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29,4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0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18,3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0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19,3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0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5,7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0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27,7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0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34,9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0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12,3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0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-2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12,7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0705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23361"/>
              </p:ext>
            </p:extLst>
          </p:nvPr>
        </p:nvGraphicFramePr>
        <p:xfrm>
          <a:off x="179512" y="911749"/>
          <a:ext cx="6408710" cy="5753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5530"/>
                <a:gridCol w="915530"/>
                <a:gridCol w="915530"/>
                <a:gridCol w="915530"/>
                <a:gridCol w="915530"/>
                <a:gridCol w="915530"/>
                <a:gridCol w="915530"/>
              </a:tblGrid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x0'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x1'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x2'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x3'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x4'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yu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21,5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32,8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16,7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26,4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29,3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42,2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-1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20,2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17,7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40,2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13,8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34,6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10,2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-1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-1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18,3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19,3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14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-2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19808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Полный план для расчета по третьей серии содержит 25 экспериментов: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2060848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16 строк – первая серия экспериментов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 bwMode="auto">
          <a:xfrm>
            <a:off x="6588224" y="1196752"/>
            <a:ext cx="216024" cy="3456384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6" name="Стрелка влево 5"/>
          <p:cNvSpPr/>
          <p:nvPr/>
        </p:nvSpPr>
        <p:spPr bwMode="auto">
          <a:xfrm>
            <a:off x="6588224" y="4725144"/>
            <a:ext cx="360040" cy="144016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45811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Вторая серия</a:t>
            </a:r>
            <a:endParaRPr lang="ru-RU" dirty="0"/>
          </a:p>
        </p:txBody>
      </p:sp>
      <p:sp>
        <p:nvSpPr>
          <p:cNvPr id="8" name="Правая фигурная скобка 7"/>
          <p:cNvSpPr/>
          <p:nvPr/>
        </p:nvSpPr>
        <p:spPr bwMode="auto">
          <a:xfrm>
            <a:off x="6588224" y="4941168"/>
            <a:ext cx="288032" cy="1656184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4268" y="553842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Третья серия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161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Нормальная система уравнений для третьей серии будет иметь вид: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1019637"/>
                <a:ext cx="8640960" cy="105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𝟏𝟏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𝟒𝟒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/>
                            </a:rPr>
                            <m:t> ;</m:t>
                          </m:r>
                        </m:e>
                      </m:nary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19637"/>
                <a:ext cx="8640960" cy="105753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5536" y="2077171"/>
                <a:ext cx="8352928" cy="105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𝟏𝟏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𝟒𝟒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/>
                            </a:rPr>
                            <m:t> ;</m:t>
                          </m:r>
                        </m:e>
                      </m:nary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77171"/>
                <a:ext cx="8352928" cy="105753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3149945"/>
                <a:ext cx="8352928" cy="105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𝟏𝟏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𝟒𝟒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/>
                            </a:rPr>
                            <m:t> ;</m:t>
                          </m:r>
                        </m:e>
                      </m:nary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49945"/>
                <a:ext cx="8352928" cy="105753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5536" y="4192086"/>
                <a:ext cx="8496944" cy="105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𝟏𝟏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𝟒𝟒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/>
                            </a:rPr>
                            <m:t> ;</m:t>
                          </m:r>
                        </m:e>
                      </m:nary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92086"/>
                <a:ext cx="8496944" cy="105753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9532" y="5249620"/>
                <a:ext cx="8424936" cy="105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𝟏𝟏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𝟒𝟒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2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sz="2200" b="1" i="1">
                              <a:latin typeface="Cambria Math"/>
                            </a:rPr>
                            <m:t>𝟐𝟓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sz="22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2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5249620"/>
                <a:ext cx="8424936" cy="105753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9603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696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Учитывая, что в системе уравнений параметры входят во второй степени, план третьей серии тоже нужно возвести в квадрат: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26205"/>
              </p:ext>
            </p:extLst>
          </p:nvPr>
        </p:nvGraphicFramePr>
        <p:xfrm>
          <a:off x="1835696" y="764704"/>
          <a:ext cx="6048672" cy="5904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x0'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x1'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x2'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x3'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x4'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yu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21,5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32,8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16,7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26,4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29,3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42,2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20,2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17,7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40,2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13,8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34,6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10,2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12,5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2271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0984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285" y="4059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</a:t>
            </a:r>
            <a:r>
              <a:rPr lang="ru-RU" dirty="0" err="1" smtClean="0"/>
              <a:t>рототабельного</a:t>
            </a:r>
            <a:r>
              <a:rPr lang="ru-RU" dirty="0" smtClean="0"/>
              <a:t> плана матрица третьей серии не ортогональна, поэтому для решения системы уравнений нужно найти информационную матрицу (</a:t>
            </a:r>
            <a:r>
              <a:rPr lang="en-US" dirty="0" err="1" smtClean="0"/>
              <a:t>ij</a:t>
            </a:r>
            <a:r>
              <a:rPr lang="ru-RU" dirty="0" smtClean="0"/>
              <a:t>), столбец свободных членов (</a:t>
            </a:r>
            <a:r>
              <a:rPr lang="en-US" dirty="0" err="1" smtClean="0"/>
              <a:t>jy</a:t>
            </a:r>
            <a:r>
              <a:rPr lang="ru-RU" dirty="0" smtClean="0"/>
              <a:t>) и обратную матрицу (С</a:t>
            </a:r>
            <a:r>
              <a:rPr lang="en-US" dirty="0" err="1" smtClean="0"/>
              <a:t>ij</a:t>
            </a:r>
            <a:r>
              <a:rPr lang="ru-RU" dirty="0" smtClean="0"/>
              <a:t>):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70261"/>
              </p:ext>
            </p:extLst>
          </p:nvPr>
        </p:nvGraphicFramePr>
        <p:xfrm>
          <a:off x="683568" y="1622248"/>
          <a:ext cx="3657600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25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24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24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24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24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24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48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16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 err="1">
                          <a:effectLst/>
                        </a:rPr>
                        <a:t>ij</a:t>
                      </a:r>
                      <a:r>
                        <a:rPr lang="en-US" sz="2400" b="1" u="none" strike="noStrike" dirty="0">
                          <a:effectLst/>
                        </a:rPr>
                        <a:t>)=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24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48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16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24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16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48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24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16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16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16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48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3720"/>
              </p:ext>
            </p:extLst>
          </p:nvPr>
        </p:nvGraphicFramePr>
        <p:xfrm>
          <a:off x="5076056" y="1610254"/>
          <a:ext cx="1728192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11859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525,6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543,6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jy=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452,8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603,2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452,8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10022"/>
              </p:ext>
            </p:extLst>
          </p:nvPr>
        </p:nvGraphicFramePr>
        <p:xfrm>
          <a:off x="251520" y="4293096"/>
          <a:ext cx="4752528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830560"/>
                <a:gridCol w="936104"/>
                <a:gridCol w="792088"/>
                <a:gridCol w="792088"/>
                <a:gridCol w="7920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-0,25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-0,25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-0,25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-0,25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-0,25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0,088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Cij=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-0,25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0,088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-0,25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0,088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-0,25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0,057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effectLst/>
                        </a:rPr>
                        <a:t>0,088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0072" y="363428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Найдем коэффициенты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ii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892882"/>
              </p:ext>
            </p:extLst>
          </p:nvPr>
        </p:nvGraphicFramePr>
        <p:xfrm>
          <a:off x="5580112" y="4293096"/>
          <a:ext cx="2448272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158417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a0</a:t>
                      </a:r>
                      <a:r>
                        <a:rPr lang="ru-RU" sz="2400" b="1" u="none" strike="noStrike" dirty="0" smtClean="0">
                          <a:effectLst/>
                        </a:rPr>
                        <a:t>  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effectLst/>
                        </a:rPr>
                        <a:t>12,5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a11</a:t>
                      </a:r>
                      <a:r>
                        <a:rPr lang="ru-RU" sz="2400" b="1" u="none" strike="noStrike" dirty="0" smtClean="0">
                          <a:effectLst/>
                        </a:rPr>
                        <a:t> 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3,172917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a22</a:t>
                      </a:r>
                      <a:r>
                        <a:rPr lang="ru-RU" sz="2400" b="1" u="none" strike="noStrike" dirty="0" smtClean="0">
                          <a:effectLst/>
                        </a:rPr>
                        <a:t> =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0,335417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a33</a:t>
                      </a:r>
                      <a:r>
                        <a:rPr lang="ru-RU" sz="2400" b="1" u="none" strike="noStrike" dirty="0" smtClean="0">
                          <a:effectLst/>
                        </a:rPr>
                        <a:t> 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5,035417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a44</a:t>
                      </a:r>
                      <a:r>
                        <a:rPr lang="ru-RU" sz="2400" b="1" u="none" strike="noStrike" dirty="0" smtClean="0">
                          <a:effectLst/>
                        </a:rPr>
                        <a:t> 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0,335417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33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785813" y="357188"/>
            <a:ext cx="75723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Из уравнения (2) следует, что</a:t>
            </a:r>
          </a:p>
          <a:p>
            <a:r>
              <a:rPr lang="ru-RU" altLang="ru-RU"/>
              <a:t>                                           </a:t>
            </a:r>
          </a:p>
          <a:p>
            <a:r>
              <a:rPr lang="ru-RU" altLang="ru-RU"/>
              <a:t>                                                                   (3)</a:t>
            </a:r>
          </a:p>
          <a:p>
            <a:endParaRPr lang="ru-RU" altLang="ru-RU"/>
          </a:p>
          <a:p>
            <a:pPr algn="just"/>
            <a:r>
              <a:rPr lang="ru-RU" altLang="ru-RU"/>
              <a:t>Чем меньше числа δ</a:t>
            </a:r>
            <a:r>
              <a:rPr lang="en-US" altLang="ru-RU"/>
              <a:t>i</a:t>
            </a:r>
            <a:r>
              <a:rPr lang="ru-RU" altLang="ru-RU"/>
              <a:t> по </a:t>
            </a:r>
            <a:r>
              <a:rPr lang="ru-RU" altLang="ru-RU" u="sng"/>
              <a:t>абсолютной</a:t>
            </a:r>
            <a:r>
              <a:rPr lang="ru-RU" altLang="ru-RU"/>
              <a:t> величине, тем лучше подобрана прямая (2). В качестве характеристики точности подбора прямой (2) можно принять сумму квадратов:</a:t>
            </a:r>
          </a:p>
          <a:p>
            <a:r>
              <a:rPr lang="en-US" altLang="ru-RU"/>
              <a:t>                                                                      </a:t>
            </a:r>
            <a:r>
              <a:rPr lang="ru-RU" altLang="ru-RU"/>
              <a:t>(4)</a:t>
            </a:r>
          </a:p>
          <a:p>
            <a:r>
              <a:rPr lang="ru-RU" altLang="ru-RU"/>
              <a:t>                                                                     </a:t>
            </a:r>
          </a:p>
          <a:p>
            <a:endParaRPr lang="ru-RU" altLang="ru-RU"/>
          </a:p>
          <a:p>
            <a:pPr algn="just"/>
            <a:r>
              <a:rPr lang="ru-RU" altLang="ru-RU"/>
              <a:t>Покажем, как можно подобрать прямую (2) так, чтобы сумма квадратов S</a:t>
            </a:r>
            <a:r>
              <a:rPr lang="en-US" altLang="ru-RU"/>
              <a:t>S</a:t>
            </a:r>
            <a:r>
              <a:rPr lang="ru-RU" altLang="ru-RU"/>
              <a:t> была минимальной. </a:t>
            </a:r>
          </a:p>
          <a:p>
            <a:r>
              <a:rPr lang="ru-RU" altLang="ru-RU"/>
              <a:t>Из уравнений (3) и (4) получаем:</a:t>
            </a:r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   (5)</a:t>
            </a:r>
          </a:p>
        </p:txBody>
      </p: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59955" y="1052736"/>
            <a:ext cx="2908621" cy="500265"/>
          </a:xfrm>
          <a:prstGeom prst="rect">
            <a:avLst/>
          </a:prstGeom>
          <a:blipFill rotWithShape="1">
            <a:blip r:embed="rId2" cstate="print"/>
            <a:stretch>
              <a:fillRect b="-609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 Cyr"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83929" y="5587658"/>
            <a:ext cx="3488071" cy="1098891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 Cyr"/>
              </a:rPr>
              <a:t> </a:t>
            </a:r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9752" y="3068960"/>
            <a:ext cx="1891993" cy="1098891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 Cyr"/>
              </a:rPr>
              <a:t> 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57240"/>
              </p:ext>
            </p:extLst>
          </p:nvPr>
        </p:nvGraphicFramePr>
        <p:xfrm>
          <a:off x="251514" y="846728"/>
          <a:ext cx="8784990" cy="5750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54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864104"/>
              </a:tblGrid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x0'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x1'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x2'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x3'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x4'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x5'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x6'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x7'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x8'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x9'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x10'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X11’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X12’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X13’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X14’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21,5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20,77917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32,8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32,15417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16,07917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26,4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25,70417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29,3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28,62917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8,354167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42,2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41,52917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20,2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19,50417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17,7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17,02917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40,2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39,55417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13,8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13,12917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33,90417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9,579167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0,454167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23,27917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12,40417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12,5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29,4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30,61667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18,3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19,76667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20,66667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5,7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7,016667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29,01667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36,26667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13,59167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12,7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14,09167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208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12,5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2,7125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3,4125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-1,8125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-0,125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-3,825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2,7875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</a:t>
                      </a:r>
                      <a:r>
                        <a:rPr lang="ru-RU" sz="1100" b="1" u="none" strike="noStrike" dirty="0" smtClean="0">
                          <a:effectLst/>
                        </a:rPr>
                        <a:t>7,912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</a:t>
                      </a:r>
                      <a:r>
                        <a:rPr lang="ru-RU" sz="1100" b="1" u="none" strike="noStrike" dirty="0" smtClean="0">
                          <a:effectLst/>
                        </a:rPr>
                        <a:t>0,437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3,1729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0,3354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5,0354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0,3354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166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итоге получим: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4643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940849"/>
              </p:ext>
            </p:extLst>
          </p:nvPr>
        </p:nvGraphicFramePr>
        <p:xfrm>
          <a:off x="1259632" y="908720"/>
          <a:ext cx="72728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Графическое представление полученной математической модели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2102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Дисперсионный анализ полученной модели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72231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Подсчитаем суммы квадратов: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08882" y="1201007"/>
                <a:ext cx="7951550" cy="4728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𝑺𝑺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общ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ru-RU" b="1" i="1">
                              <a:latin typeface="Cambria Math"/>
                            </a:rPr>
                            <m:t>𝑵</m:t>
                          </m:r>
                        </m:sup>
                        <m:e>
                          <m:sSubSup>
                            <m:sSubSup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ru-RU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𝑺𝑺</m:t>
                          </m:r>
                        </m:e>
                        <m:sub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b="1" dirty="0" smtClean="0"/>
              </a:p>
              <a:p>
                <a:r>
                  <a:rPr lang="ru-RU" b="1" dirty="0" smtClean="0"/>
                  <a:t>Например, </a:t>
                </a:r>
                <a:r>
                  <a:rPr lang="en-US" b="1" dirty="0" smtClean="0"/>
                  <a:t>SS</a:t>
                </a:r>
                <a:r>
                  <a:rPr lang="en-US" b="1" baseline="-25000" dirty="0" smtClean="0"/>
                  <a:t>a1</a:t>
                </a:r>
                <a:r>
                  <a:rPr lang="en-US" b="1" dirty="0" smtClean="0"/>
                  <a:t>=2,71*(1*21,5+1*32,8+…+0*12,7) = 177,9</a:t>
                </a:r>
                <a:endParaRPr lang="ru-RU" b="1" dirty="0"/>
              </a:p>
              <a:p>
                <a:endParaRPr lang="ru-R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𝑺𝑺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ост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</m:sup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nary>
                            <m:naryPr>
                              <m:chr m:val="∑"/>
                              <m:limLoc m:val="undOvr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𝒎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𝑺𝑺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ru-RU" b="1" dirty="0" smtClean="0"/>
              </a:p>
              <a:p>
                <a:endParaRPr lang="ru-RU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𝑺𝑺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от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𝑺𝑺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общ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𝑺𝑺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ост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2" y="1201007"/>
                <a:ext cx="7951550" cy="472802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49" b="-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27784" y="155679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= 22,7</a:t>
            </a:r>
            <a:r>
              <a:rPr lang="ru-RU" b="1" baseline="30000" dirty="0" smtClean="0"/>
              <a:t>2</a:t>
            </a:r>
            <a:r>
              <a:rPr lang="ru-RU" b="1" dirty="0" smtClean="0"/>
              <a:t>+32,1</a:t>
            </a:r>
            <a:r>
              <a:rPr lang="ru-RU" b="1" baseline="30000" dirty="0" smtClean="0"/>
              <a:t>2</a:t>
            </a:r>
            <a:r>
              <a:rPr lang="ru-RU" b="1" dirty="0" smtClean="0"/>
              <a:t>+16</a:t>
            </a:r>
            <a:r>
              <a:rPr lang="ru-RU" b="1" baseline="30000" dirty="0" smtClean="0"/>
              <a:t>2</a:t>
            </a:r>
            <a:r>
              <a:rPr lang="ru-RU" b="1" dirty="0" smtClean="0"/>
              <a:t>+…+14,1</a:t>
            </a:r>
            <a:r>
              <a:rPr lang="ru-RU" b="1" baseline="30000" dirty="0" smtClean="0"/>
              <a:t>2</a:t>
            </a:r>
            <a:r>
              <a:rPr lang="ru-RU" b="1" dirty="0" smtClean="0"/>
              <a:t> = 13868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436510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 13845,6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54452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 22,4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76836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79906"/>
              </p:ext>
            </p:extLst>
          </p:nvPr>
        </p:nvGraphicFramePr>
        <p:xfrm>
          <a:off x="359535" y="764704"/>
          <a:ext cx="8712961" cy="51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977"/>
                <a:gridCol w="520999"/>
                <a:gridCol w="520999"/>
                <a:gridCol w="520999"/>
                <a:gridCol w="520999"/>
                <a:gridCol w="520999"/>
                <a:gridCol w="520999"/>
                <a:gridCol w="520999"/>
                <a:gridCol w="520999"/>
                <a:gridCol w="520999"/>
                <a:gridCol w="520999"/>
                <a:gridCol w="520999"/>
                <a:gridCol w="520999"/>
                <a:gridCol w="520999"/>
                <a:gridCol w="520999"/>
                <a:gridCol w="520999"/>
                <a:gridCol w="520999"/>
              </a:tblGrid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x0'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x1'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x2'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x3'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x4'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x5'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x6'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x7'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x8'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x9'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x10'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X11’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X12’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X13’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X14’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yu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17,7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18,3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27,7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-2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>
                          <a:effectLst/>
                        </a:rPr>
                        <a:t>ai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2,7125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3,4125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-1,8125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-0,125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-3,825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0,2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2,7875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-7,9125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-0,4375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3,172917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0,335417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5,035417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0,335417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>
                          <a:effectLst/>
                        </a:rPr>
                        <a:t>SSi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6570,00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177,94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279,14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78,66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0,35</a:t>
                      </a:r>
                      <a:endParaRPr lang="ru-RU" sz="800" b="1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234,09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0,64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124,32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309,76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1001,72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3,06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1724,80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151,88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3037,36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151,88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0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Fai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18771,43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508,40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797,55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224,75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1,00</a:t>
                      </a:r>
                      <a:endParaRPr lang="ru-RU" sz="800" b="1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668,83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1,83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355,21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885,03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2862,06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8,75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4927,99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433,93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8678,18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433,93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  <a:tr h="178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F</a:t>
                      </a:r>
                      <a:r>
                        <a:rPr lang="ru-RU" sz="800" b="1" u="none" strike="noStrike" dirty="0">
                          <a:effectLst/>
                        </a:rPr>
                        <a:t>табл.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161,45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161,45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1212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Оценка компонентов математической модели по критерию Фишера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5942493"/>
                <a:ext cx="2296078" cy="915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/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𝑺𝑺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𝒎𝒊𝒏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/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942493"/>
                <a:ext cx="2296078" cy="91550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83768" y="5984747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SS</a:t>
            </a:r>
            <a:r>
              <a:rPr lang="ru-RU" b="1" dirty="0" smtClean="0"/>
              <a:t>а</a:t>
            </a:r>
            <a:r>
              <a:rPr lang="en-US" b="1" baseline="-25000" dirty="0" smtClean="0"/>
              <a:t>min</a:t>
            </a:r>
            <a:r>
              <a:rPr lang="en-US" b="1" dirty="0" smtClean="0"/>
              <a:t> </a:t>
            </a:r>
            <a:r>
              <a:rPr lang="ru-RU" b="1" dirty="0" smtClean="0"/>
              <a:t>у фактора Х4;   </a:t>
            </a:r>
            <a:r>
              <a:rPr lang="en-US" b="1" dirty="0" smtClean="0"/>
              <a:t>F</a:t>
            </a:r>
            <a:r>
              <a:rPr lang="ru-RU" b="1" baseline="-25000" dirty="0" err="1" smtClean="0"/>
              <a:t>табл</a:t>
            </a:r>
            <a:r>
              <a:rPr lang="ru-RU" b="1" dirty="0" smtClean="0"/>
              <a:t>(0,95;1;1) = 161,45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81597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46335"/>
              </p:ext>
            </p:extLst>
          </p:nvPr>
        </p:nvGraphicFramePr>
        <p:xfrm>
          <a:off x="143501" y="1124744"/>
          <a:ext cx="8784990" cy="5112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  <a:gridCol w="488055"/>
              </a:tblGrid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u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x0'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x1'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x2'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x3'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x4'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x5'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x6'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x7'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x8'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x9'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x10'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X</a:t>
                      </a:r>
                      <a:r>
                        <a:rPr lang="ru-RU" sz="800" b="1" u="none" strike="noStrike" dirty="0" smtClean="0">
                          <a:effectLst/>
                        </a:rPr>
                        <a:t>11</a:t>
                      </a:r>
                      <a:r>
                        <a:rPr lang="en-US" sz="800" b="1" u="none" strike="noStrike" dirty="0" smtClean="0">
                          <a:effectLst/>
                        </a:rPr>
                        <a:t>’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X</a:t>
                      </a:r>
                      <a:r>
                        <a:rPr lang="ru-RU" sz="800" b="1" u="none" strike="noStrike" dirty="0" smtClean="0">
                          <a:effectLst/>
                        </a:rPr>
                        <a:t>12</a:t>
                      </a:r>
                      <a:r>
                        <a:rPr lang="en-US" sz="800" b="1" u="none" strike="noStrike" dirty="0" smtClean="0">
                          <a:effectLst/>
                        </a:rPr>
                        <a:t>’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X</a:t>
                      </a:r>
                      <a:r>
                        <a:rPr lang="ru-RU" sz="800" b="1" u="none" strike="noStrike" dirty="0" smtClean="0">
                          <a:effectLst/>
                        </a:rPr>
                        <a:t>13</a:t>
                      </a:r>
                      <a:r>
                        <a:rPr lang="en-US" sz="800" b="1" u="none" strike="noStrike" dirty="0" smtClean="0">
                          <a:effectLst/>
                        </a:rPr>
                        <a:t>’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X</a:t>
                      </a:r>
                      <a:r>
                        <a:rPr lang="ru-RU" sz="800" b="1" u="none" strike="noStrike" dirty="0" smtClean="0">
                          <a:effectLst/>
                        </a:rPr>
                        <a:t>14</a:t>
                      </a:r>
                      <a:r>
                        <a:rPr lang="en-US" sz="800" b="1" u="none" strike="noStrike" dirty="0" smtClean="0">
                          <a:effectLst/>
                        </a:rPr>
                        <a:t>’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yu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yp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21,5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21,14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32,8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31,39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16,7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15,97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26,4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26,22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29,3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28,99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7,59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-1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42,2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41,42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-1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-1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20,2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20,02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-1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17,7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17,79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-1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40,2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39,19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-1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13,8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12,62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34,6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34,02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10,2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10,34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0,09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22,77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12,52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12,50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29,4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30,62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18,3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19,77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19,3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20,67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7,02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27,7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29,02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34,9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36,27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12,3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13,84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12,7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13,84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  <a:tr h="189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ai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12,5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2,7125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3,4125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-1,8125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-3,825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2,7875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4,4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-7,9125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3,172917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0,335417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5,035417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0,335417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7" marR="6747" marT="6747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Итоговая таблица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04333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653139"/>
              </p:ext>
            </p:extLst>
          </p:nvPr>
        </p:nvGraphicFramePr>
        <p:xfrm>
          <a:off x="1043608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18864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Полученная математическая модель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 = 12</a:t>
            </a:r>
            <a:r>
              <a:rPr lang="en-US" b="1" dirty="0" smtClean="0"/>
              <a:t>,5+2,71X’</a:t>
            </a:r>
            <a:r>
              <a:rPr lang="en-US" b="1" baseline="-25000" dirty="0" smtClean="0"/>
              <a:t>1</a:t>
            </a:r>
            <a:r>
              <a:rPr lang="en-US" b="1" dirty="0" smtClean="0"/>
              <a:t>+3,41X’</a:t>
            </a:r>
            <a:r>
              <a:rPr lang="en-US" b="1" baseline="-25000" dirty="0" smtClean="0"/>
              <a:t>2</a:t>
            </a:r>
            <a:r>
              <a:rPr lang="en-US" b="1" dirty="0" smtClean="0"/>
              <a:t>-1,81X’</a:t>
            </a:r>
            <a:r>
              <a:rPr lang="en-US" b="1" baseline="-25000" dirty="0" smtClean="0"/>
              <a:t>3</a:t>
            </a:r>
            <a:r>
              <a:rPr lang="en-US" b="1" dirty="0" smtClean="0"/>
              <a:t>-3,82X’</a:t>
            </a:r>
            <a:r>
              <a:rPr lang="en-US" b="1" baseline="-25000" dirty="0" smtClean="0"/>
              <a:t>5</a:t>
            </a:r>
            <a:r>
              <a:rPr lang="en-US" b="1" dirty="0" smtClean="0"/>
              <a:t>+2,78X’</a:t>
            </a:r>
            <a:r>
              <a:rPr lang="en-US" b="1" baseline="-25000" dirty="0" smtClean="0"/>
              <a:t>7</a:t>
            </a:r>
            <a:r>
              <a:rPr lang="en-US" b="1" dirty="0" smtClean="0"/>
              <a:t>+4,4X’</a:t>
            </a:r>
            <a:r>
              <a:rPr lang="en-US" b="1" baseline="-25000" dirty="0" smtClean="0"/>
              <a:t>8</a:t>
            </a:r>
            <a:r>
              <a:rPr lang="en-US" b="1" dirty="0" smtClean="0"/>
              <a:t>-7,91X’</a:t>
            </a:r>
            <a:r>
              <a:rPr lang="en-US" b="1" baseline="-25000" dirty="0" smtClean="0"/>
              <a:t>9</a:t>
            </a:r>
            <a:r>
              <a:rPr lang="en-US" b="1" dirty="0" smtClean="0"/>
              <a:t>+3,17X’</a:t>
            </a:r>
            <a:r>
              <a:rPr lang="en-US" b="1" baseline="-25000" dirty="0" smtClean="0"/>
              <a:t>11</a:t>
            </a:r>
            <a:r>
              <a:rPr lang="en-US" b="1" dirty="0" smtClean="0"/>
              <a:t>+0,33X’</a:t>
            </a:r>
            <a:r>
              <a:rPr lang="en-US" b="1" baseline="-25000" dirty="0" smtClean="0"/>
              <a:t>12</a:t>
            </a:r>
            <a:r>
              <a:rPr lang="en-US" b="1" dirty="0" smtClean="0"/>
              <a:t>+5,03X’</a:t>
            </a:r>
            <a:r>
              <a:rPr lang="en-US" b="1" baseline="-25000" dirty="0" smtClean="0"/>
              <a:t>13</a:t>
            </a:r>
            <a:r>
              <a:rPr lang="en-US" b="1" dirty="0" smtClean="0"/>
              <a:t>+0,33X’</a:t>
            </a:r>
            <a:r>
              <a:rPr lang="en-US" b="1" baseline="-25000" dirty="0" smtClean="0"/>
              <a:t>14</a:t>
            </a:r>
            <a:endParaRPr lang="ru-RU" b="1" baseline="-25000" dirty="0"/>
          </a:p>
        </p:txBody>
      </p:sp>
    </p:spTree>
    <p:extLst>
      <p:ext uri="{BB962C8B-B14F-4D97-AF65-F5344CB8AC3E}">
        <p14:creationId xmlns:p14="http://schemas.microsoft.com/office/powerpoint/2010/main" val="396329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611188" y="136525"/>
            <a:ext cx="7858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Условия минимума S</a:t>
            </a:r>
            <a:r>
              <a:rPr lang="en-US" altLang="ru-RU"/>
              <a:t>S</a:t>
            </a:r>
            <a:r>
              <a:rPr lang="ru-RU" altLang="ru-RU"/>
              <a:t> будут:</a:t>
            </a:r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(6)</a:t>
            </a:r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</a:t>
            </a:r>
            <a:endParaRPr lang="en-US" altLang="ru-RU"/>
          </a:p>
          <a:p>
            <a:r>
              <a:rPr lang="en-US" altLang="ru-RU"/>
              <a:t>                                                                  </a:t>
            </a:r>
            <a:r>
              <a:rPr lang="ru-RU" altLang="ru-RU"/>
              <a:t>(7)</a:t>
            </a:r>
          </a:p>
          <a:p>
            <a:endParaRPr lang="ru-RU" altLang="ru-RU"/>
          </a:p>
          <a:p>
            <a:r>
              <a:rPr lang="ru-RU" altLang="ru-RU"/>
              <a:t>Уравнения (6) и (7) можно записать в таком виде:</a:t>
            </a:r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 </a:t>
            </a:r>
            <a:endParaRPr lang="en-US" altLang="ru-RU"/>
          </a:p>
          <a:p>
            <a:r>
              <a:rPr lang="en-US" altLang="ru-RU"/>
              <a:t>                                                                   </a:t>
            </a:r>
            <a:r>
              <a:rPr lang="ru-RU" altLang="ru-RU"/>
              <a:t>(8)</a:t>
            </a:r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 </a:t>
            </a:r>
            <a:endParaRPr lang="en-US" altLang="ru-RU"/>
          </a:p>
          <a:p>
            <a:r>
              <a:rPr lang="en-US" altLang="ru-RU"/>
              <a:t>                                                                   </a:t>
            </a:r>
            <a:r>
              <a:rPr lang="ru-RU" altLang="ru-RU"/>
              <a:t>(9)</a:t>
            </a:r>
          </a:p>
          <a:p>
            <a:r>
              <a:rPr lang="ru-RU" altLang="ru-RU"/>
              <a:t>                                                                   </a:t>
            </a:r>
          </a:p>
        </p:txBody>
      </p: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9211" y="548680"/>
            <a:ext cx="4597605" cy="1098891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 Cyr"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9211" y="1647571"/>
            <a:ext cx="4871655" cy="1098891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 Cyr"/>
              </a:rPr>
              <a:t> 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4006" y="3338221"/>
            <a:ext cx="4040530" cy="1098891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 Cyr"/>
              </a:rPr>
              <a:t> </a:t>
            </a:r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4006" y="4437112"/>
            <a:ext cx="3129318" cy="1098891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 Cyr"/>
              </a:rPr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96641" y="1844824"/>
            <a:ext cx="3533275" cy="96411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 Cyr"/>
              </a:rPr>
              <a:t> </a:t>
            </a:r>
          </a:p>
        </p:txBody>
      </p:sp>
      <p:sp>
        <p:nvSpPr>
          <p:cNvPr id="9" name="Прямоуголь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3068960"/>
            <a:ext cx="2550698" cy="825867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 Cyr"/>
              </a:rPr>
              <a:t> </a:t>
            </a:r>
          </a:p>
        </p:txBody>
      </p:sp>
      <p:sp>
        <p:nvSpPr>
          <p:cNvPr id="10244" name="Прямоугольник 9"/>
          <p:cNvSpPr>
            <a:spLocks noChangeArrowheads="1"/>
          </p:cNvSpPr>
          <p:nvPr/>
        </p:nvSpPr>
        <p:spPr bwMode="auto">
          <a:xfrm>
            <a:off x="684213" y="549275"/>
            <a:ext cx="7775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Из уравнений (8) и (9) определяют неизвестные коэффициенты а и </a:t>
            </a:r>
            <a:r>
              <a:rPr lang="en-US" altLang="ru-RU"/>
              <a:t>b:</a:t>
            </a:r>
            <a:endParaRPr lang="ru-RU" altLang="ru-RU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5148263" y="2060575"/>
            <a:ext cx="360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50825" y="285750"/>
            <a:ext cx="8001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Пример.</a:t>
            </a:r>
          </a:p>
          <a:p>
            <a:r>
              <a:rPr lang="ru-RU" altLang="ru-RU" dirty="0"/>
              <a:t>В результате эксперимента получены значения </a:t>
            </a:r>
            <a:r>
              <a:rPr lang="ru-RU" altLang="ru-RU" dirty="0" err="1"/>
              <a:t>x</a:t>
            </a:r>
            <a:r>
              <a:rPr lang="ru-RU" altLang="ru-RU" dirty="0"/>
              <a:t> и </a:t>
            </a:r>
            <a:r>
              <a:rPr lang="ru-RU" altLang="ru-RU" dirty="0" err="1"/>
              <a:t>y</a:t>
            </a:r>
            <a:r>
              <a:rPr lang="ru-RU" altLang="ru-RU" dirty="0"/>
              <a:t>, сведенные в таблицу:</a:t>
            </a:r>
          </a:p>
          <a:p>
            <a:r>
              <a:rPr lang="ru-RU" altLang="ru-RU" dirty="0"/>
              <a:t> </a:t>
            </a:r>
          </a:p>
          <a:p>
            <a:endParaRPr lang="ru-RU" altLang="ru-RU" dirty="0"/>
          </a:p>
          <a:p>
            <a:endParaRPr lang="ru-RU" altLang="ru-RU" dirty="0"/>
          </a:p>
          <a:p>
            <a:r>
              <a:rPr lang="ru-RU" altLang="ru-RU" dirty="0"/>
              <a:t>Найти аппроксимирующую функцию (2) по методу наименьших квадратов. </a:t>
            </a:r>
          </a:p>
          <a:p>
            <a:pPr>
              <a:buFont typeface="Monotype Sorts"/>
              <a:buNone/>
            </a:pPr>
            <a:r>
              <a:rPr lang="ru-RU" altLang="ru-RU" b="1" i="1" dirty="0"/>
              <a:t>Решение:</a:t>
            </a:r>
            <a:r>
              <a:rPr lang="ru-RU" altLang="ru-RU" i="1" dirty="0"/>
              <a:t>               </a:t>
            </a:r>
            <a:r>
              <a:rPr lang="ru-RU" altLang="ru-RU" dirty="0"/>
              <a:t>Определяем:</a:t>
            </a:r>
          </a:p>
          <a:p>
            <a:r>
              <a:rPr lang="ru-RU" altLang="ru-RU" dirty="0"/>
              <a:t>Записываем уравнения (8) и (9):</a:t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21</a:t>
            </a:r>
            <a:r>
              <a:rPr lang="en-US" altLang="ru-RU" dirty="0"/>
              <a:t>a</a:t>
            </a:r>
            <a:r>
              <a:rPr lang="ru-RU" altLang="ru-RU" dirty="0"/>
              <a:t>+91</a:t>
            </a:r>
            <a:r>
              <a:rPr lang="en-US" altLang="ru-RU" dirty="0"/>
              <a:t>b</a:t>
            </a:r>
            <a:r>
              <a:rPr lang="ru-RU" altLang="ru-RU" dirty="0"/>
              <a:t>=179,1,</a:t>
            </a:r>
            <a:br>
              <a:rPr lang="ru-RU" altLang="ru-RU" dirty="0"/>
            </a:br>
            <a:r>
              <a:rPr lang="ru-RU" altLang="ru-RU" dirty="0"/>
              <a:t>6</a:t>
            </a:r>
            <a:r>
              <a:rPr lang="en-US" altLang="ru-RU" dirty="0"/>
              <a:t>a</a:t>
            </a:r>
            <a:r>
              <a:rPr lang="ru-RU" altLang="ru-RU" dirty="0"/>
              <a:t>+21</a:t>
            </a:r>
            <a:r>
              <a:rPr lang="en-US" altLang="ru-RU" dirty="0"/>
              <a:t>b</a:t>
            </a:r>
            <a:r>
              <a:rPr lang="ru-RU" altLang="ru-RU" dirty="0"/>
              <a:t>=46,3,</a:t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отсюда находим</a:t>
            </a:r>
            <a:r>
              <a:rPr lang="en-US" altLang="ru-RU" dirty="0"/>
              <a:t>: a</a:t>
            </a:r>
            <a:r>
              <a:rPr lang="ru-RU" altLang="ru-RU" dirty="0"/>
              <a:t>=4,3;</a:t>
            </a:r>
            <a:r>
              <a:rPr lang="en-US" altLang="ru-RU" dirty="0"/>
              <a:t>  b</a:t>
            </a:r>
            <a:r>
              <a:rPr lang="ru-RU" altLang="ru-RU" dirty="0"/>
              <a:t>=0,98. </a:t>
            </a:r>
            <a:endParaRPr lang="en-US" altLang="ru-RU" dirty="0"/>
          </a:p>
          <a:p>
            <a:r>
              <a:rPr lang="ru-RU" altLang="ru-RU" dirty="0"/>
              <a:t>Итоговая формула:  </a:t>
            </a:r>
            <a:r>
              <a:rPr lang="en-US" altLang="ru-RU" b="1" dirty="0"/>
              <a:t>y(x) = 4,3 + 0,98x</a:t>
            </a:r>
            <a:r>
              <a:rPr lang="ru-RU" altLang="ru-RU" b="1" dirty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50" y="1500188"/>
          <a:ext cx="6095999" cy="892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446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</a:tr>
              <a:tr h="446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y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59" marB="47659"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292725" y="3141663"/>
          <a:ext cx="2768600" cy="82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02"/>
                <a:gridCol w="634273"/>
                <a:gridCol w="849925"/>
                <a:gridCol w="675500"/>
              </a:tblGrid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24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2400" u="none" strike="noStrike" baseline="-25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24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24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2400" u="none" strike="noStrike" baseline="-25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2400" u="none" strike="noStrike" baseline="-25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21</a:t>
                      </a:r>
                      <a:endParaRPr lang="ru-RU" sz="20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46</a:t>
                      </a:r>
                      <a:endParaRPr lang="ru-RU" sz="20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91</a:t>
                      </a:r>
                      <a:endParaRPr lang="ru-RU" sz="20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</a:rPr>
                        <a:t>179</a:t>
                      </a:r>
                      <a:endParaRPr lang="ru-RU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5364088" y="4149080"/>
          <a:ext cx="3456383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Шаблон слайдов">
  <a:themeElements>
    <a:clrScheme name="Шаблон слайдов 4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Шаблон слайдов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Шаблон слайдов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лайдов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лайдов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лайдов 4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FFCCCC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FFE2E2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Шаблон слайдов 4">
    <a:dk1>
      <a:srgbClr val="333333"/>
    </a:dk1>
    <a:lt1>
      <a:srgbClr val="A9BDA9"/>
    </a:lt1>
    <a:dk2>
      <a:srgbClr val="004C2B"/>
    </a:dk2>
    <a:lt2>
      <a:srgbClr val="578963"/>
    </a:lt2>
    <a:accent1>
      <a:srgbClr val="FFCCCC"/>
    </a:accent1>
    <a:accent2>
      <a:srgbClr val="B3E1B3"/>
    </a:accent2>
    <a:accent3>
      <a:srgbClr val="D1DBD1"/>
    </a:accent3>
    <a:accent4>
      <a:srgbClr val="2A2A2A"/>
    </a:accent4>
    <a:accent5>
      <a:srgbClr val="FFE2E2"/>
    </a:accent5>
    <a:accent6>
      <a:srgbClr val="A2CCA2"/>
    </a:accent6>
    <a:hlink>
      <a:srgbClr val="BDD7E5"/>
    </a:hlink>
    <a:folHlink>
      <a:srgbClr val="D2AAD2"/>
    </a:folHlink>
  </a:clrScheme>
  <a:fontScheme name="Шаблон слайдов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E:\Сумароков\Учебные курсы\Б-2-1\Шаблон слайдов.pot</Template>
  <TotalTime>12366</TotalTime>
  <Words>8467</Words>
  <Application>Microsoft Office PowerPoint</Application>
  <PresentationFormat>Экран (4:3)</PresentationFormat>
  <Paragraphs>3529</Paragraphs>
  <Slides>65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Шаблон слайдов</vt:lpstr>
      <vt:lpstr> Аппроксимация функций  Метод наименьших квадратов. Регрессионный анализ. </vt:lpstr>
      <vt:lpstr>Понятие «аппроксимация функции»</vt:lpstr>
      <vt:lpstr>Презентация PowerPoint</vt:lpstr>
      <vt:lpstr>Презентация PowerPoint</vt:lpstr>
      <vt:lpstr>Суть метода наименьших квадратов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модель изделия</dc:title>
  <dc:creator>Evgeniy</dc:creator>
  <cp:lastModifiedBy>TOMD_1</cp:lastModifiedBy>
  <cp:revision>510</cp:revision>
  <dcterms:created xsi:type="dcterms:W3CDTF">2000-10-18T07:54:49Z</dcterms:created>
  <dcterms:modified xsi:type="dcterms:W3CDTF">2016-04-08T05:26:36Z</dcterms:modified>
</cp:coreProperties>
</file>