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5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2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620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0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4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5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4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3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2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5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8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38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477BA-4891-466B-B7EC-CBB17766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розв’язання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02268-CED7-4D0A-B4BA-BAFF0B2D4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22408"/>
            <a:ext cx="8946541" cy="457438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uk-UA" altLang="ru-UA" sz="2000" b="1" dirty="0"/>
              <a:t>Німеччина і Корея виробляють два товари - комп’ютери і ноутбуки. Витрати праці на виробництво цих товарів в Німеччині складає 10 і 8 годин; в Кореї – 5 і 6 годин відповідно. Обидві країни мають ресурси часу в 300 тис. год. </a:t>
            </a:r>
            <a:endParaRPr lang="uk-UA" altLang="ru-UA" sz="2000" b="1" i="1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uk-UA" altLang="ru-UA" sz="1800" i="1" dirty="0"/>
              <a:t>Завдання:</a:t>
            </a:r>
          </a:p>
          <a:p>
            <a:pPr marL="990600" lvl="1" indent="-533400">
              <a:lnSpc>
                <a:spcPct val="80000"/>
              </a:lnSpc>
              <a:buFontTx/>
              <a:buAutoNum type="arabicParenR"/>
            </a:pPr>
            <a:r>
              <a:rPr lang="uk-UA" altLang="ru-UA" sz="1800" i="1" dirty="0"/>
              <a:t>Які переваги мають країни у виробництві цих двох товарів? </a:t>
            </a:r>
          </a:p>
          <a:p>
            <a:pPr marL="990600" lvl="1" indent="-533400">
              <a:lnSpc>
                <a:spcPct val="80000"/>
              </a:lnSpc>
              <a:buFontTx/>
              <a:buAutoNum type="arabicParenR"/>
            </a:pPr>
            <a:r>
              <a:rPr lang="uk-UA" altLang="ru-UA" sz="1800" i="1" dirty="0"/>
              <a:t>Побудуйте криві виробничих можливостей для двох країн за умови постійних витрат заміщення. Визначте межі встановлення цін світового ринку на обидва товари. </a:t>
            </a:r>
          </a:p>
          <a:p>
            <a:pPr marL="990600" lvl="1" indent="-533400">
              <a:lnSpc>
                <a:spcPct val="80000"/>
              </a:lnSpc>
              <a:buFontTx/>
              <a:buAutoNum type="arabicParenR"/>
            </a:pPr>
            <a:r>
              <a:rPr lang="uk-UA" altLang="ru-UA" sz="1800" i="1" dirty="0"/>
              <a:t>Якщо до спеціалізації Німеччина виробляла для власних потреб 20 тис. комп’ютерів, а Корея – 36 тис. комп’ютерів, відправляючи решту ресурсів на виробництво ноутбуків, то які можливі обсяги приросту світового виробництва комп’ютерів і ноутбуків в умовах повної спеціалізації? </a:t>
            </a:r>
          </a:p>
          <a:p>
            <a:pPr marL="990600" lvl="1" indent="-533400">
              <a:lnSpc>
                <a:spcPct val="80000"/>
              </a:lnSpc>
              <a:buFontTx/>
              <a:buAutoNum type="arabicParenR"/>
            </a:pPr>
            <a:r>
              <a:rPr lang="uk-UA" altLang="ru-UA" sz="1800" i="1" dirty="0"/>
              <a:t>Побудуйте лінії торговельних можливостей країн, якщо на світових ринках склалася наступна ціна товару 1 комп’ютер = 1 ноутбук.</a:t>
            </a:r>
            <a:r>
              <a:rPr lang="uk-UA" altLang="ru-UA" sz="2000" dirty="0"/>
              <a:t> </a:t>
            </a:r>
            <a:endParaRPr lang="ru-RU" altLang="ru-UA" sz="2000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064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0E6EA8-702B-4E66-B3E3-989A6AF94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756" y="467399"/>
            <a:ext cx="8946541" cy="187313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uk-UA" altLang="ru-UA" sz="2000" dirty="0">
                <a:latin typeface="+mn-lt"/>
              </a:rPr>
              <a:t>1) </a:t>
            </a:r>
            <a:r>
              <a:rPr lang="uk-UA" altLang="ru-UA" sz="2000" dirty="0">
                <a:solidFill>
                  <a:schemeClr val="accent1"/>
                </a:solidFill>
                <a:latin typeface="+mn-lt"/>
              </a:rPr>
              <a:t>Розв'язується за прикладом задачі № 3</a:t>
            </a:r>
          </a:p>
          <a:p>
            <a:pPr marL="609600" indent="-609600">
              <a:buFontTx/>
              <a:buNone/>
            </a:pPr>
            <a:r>
              <a:rPr lang="uk-UA" altLang="ru-UA" sz="2000" dirty="0">
                <a:latin typeface="+mn-lt"/>
              </a:rPr>
              <a:t>2) Німеччина може виробляти комп</a:t>
            </a:r>
            <a:r>
              <a:rPr lang="en-US" altLang="ru-UA" sz="2000" dirty="0">
                <a:latin typeface="+mn-lt"/>
              </a:rPr>
              <a:t>’</a:t>
            </a:r>
            <a:r>
              <a:rPr lang="uk-UA" altLang="ru-UA" sz="2000" dirty="0" err="1">
                <a:latin typeface="+mn-lt"/>
              </a:rPr>
              <a:t>ютерів</a:t>
            </a:r>
            <a:r>
              <a:rPr lang="uk-UA" altLang="ru-UA" sz="2000" dirty="0">
                <a:latin typeface="+mn-lt"/>
              </a:rPr>
              <a:t> 300 000/10 = 30 000 од., ноутбуків 300 000/8 = 37 500 од. Корея відповідно комп</a:t>
            </a:r>
            <a:r>
              <a:rPr lang="en-US" altLang="ru-UA" sz="2000" dirty="0">
                <a:latin typeface="+mn-lt"/>
              </a:rPr>
              <a:t>’</a:t>
            </a:r>
            <a:r>
              <a:rPr lang="uk-UA" altLang="ru-UA" sz="2000" dirty="0">
                <a:latin typeface="+mn-lt"/>
              </a:rPr>
              <a:t>-</a:t>
            </a:r>
            <a:r>
              <a:rPr lang="uk-UA" altLang="ru-UA" sz="2000" dirty="0" err="1">
                <a:latin typeface="+mn-lt"/>
              </a:rPr>
              <a:t>ютерів</a:t>
            </a:r>
            <a:r>
              <a:rPr lang="uk-UA" altLang="ru-UA" sz="2000" dirty="0">
                <a:latin typeface="+mn-lt"/>
              </a:rPr>
              <a:t> 300 000/5 = 60 000 од., ноутбуків 300 000/6 = 50 000 од. Межі цін на ці товари до спеціалізації: </a:t>
            </a:r>
          </a:p>
          <a:p>
            <a:endParaRPr lang="ru-UA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94704EC7-28E4-47DB-89FE-9D1F3B1EC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77751"/>
              </p:ext>
            </p:extLst>
          </p:nvPr>
        </p:nvGraphicFramePr>
        <p:xfrm>
          <a:off x="1069756" y="1868444"/>
          <a:ext cx="4465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Формула" r:id="rId3" imgW="1981200" imgH="304800" progId="Equation.3">
                  <p:embed/>
                </p:oleObj>
              </mc:Choice>
              <mc:Fallback>
                <p:oleObj name="Формула" r:id="rId3" imgW="1981200" imgH="304800" progId="Equation.3">
                  <p:embed/>
                  <p:pic>
                    <p:nvPicPr>
                      <p:cNvPr id="18436" name="Object 4">
                        <a:extLst>
                          <a:ext uri="{FF2B5EF4-FFF2-40B4-BE49-F238E27FC236}">
                            <a16:creationId xmlns:a16="http://schemas.microsoft.com/office/drawing/2014/main" id="{844A38BE-EB89-413C-8C6E-FF5548BBEC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756" y="1868444"/>
                        <a:ext cx="4465638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567CE55E-44F4-471E-9373-9FAA49E926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027994"/>
              </p:ext>
            </p:extLst>
          </p:nvPr>
        </p:nvGraphicFramePr>
        <p:xfrm>
          <a:off x="5830014" y="1868444"/>
          <a:ext cx="4094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5" imgW="1815840" imgH="304560" progId="Equation.3">
                  <p:embed/>
                </p:oleObj>
              </mc:Choice>
              <mc:Fallback>
                <p:oleObj name="Формула" r:id="rId5" imgW="1815840" imgH="304560" progId="Equation.3">
                  <p:embed/>
                  <p:pic>
                    <p:nvPicPr>
                      <p:cNvPr id="18438" name="Object 6">
                        <a:extLst>
                          <a:ext uri="{FF2B5EF4-FFF2-40B4-BE49-F238E27FC236}">
                            <a16:creationId xmlns:a16="http://schemas.microsoft.com/office/drawing/2014/main" id="{B68F4B0A-C3F5-4B43-97C7-0992F604C9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014" y="1868444"/>
                        <a:ext cx="4094162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4B78F0A-ED10-47B4-A661-E25075DAEB78}"/>
              </a:ext>
            </a:extLst>
          </p:cNvPr>
          <p:cNvSpPr txBox="1"/>
          <p:nvPr/>
        </p:nvSpPr>
        <p:spPr>
          <a:xfrm>
            <a:off x="1069755" y="2731592"/>
            <a:ext cx="894654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sz="2000" dirty="0"/>
              <a:t>2) Споживання до спеціалізації:</a:t>
            </a:r>
          </a:p>
          <a:p>
            <a:pPr>
              <a:spcBef>
                <a:spcPct val="50000"/>
              </a:spcBef>
            </a:pPr>
            <a:r>
              <a:rPr lang="uk-UA" altLang="ru-UA" sz="2000" dirty="0"/>
              <a:t>Німеччина – 20 000 од комп., ноутбуків од (300 000 – 20 000х10)/8=12 500</a:t>
            </a:r>
          </a:p>
          <a:p>
            <a:pPr>
              <a:spcBef>
                <a:spcPct val="50000"/>
              </a:spcBef>
            </a:pPr>
            <a:r>
              <a:rPr lang="uk-UA" altLang="ru-UA" sz="2000" dirty="0"/>
              <a:t>Корея – 36 000 од комп., ноутбуків од (300 000 – 36 000х5)/6=20 000</a:t>
            </a:r>
          </a:p>
          <a:p>
            <a:pPr>
              <a:spcBef>
                <a:spcPct val="50000"/>
              </a:spcBef>
            </a:pPr>
            <a:r>
              <a:rPr lang="uk-UA" altLang="ru-UA" sz="2000" dirty="0"/>
              <a:t>Спеціалізація – НІМЕЧЧИНА – ноутбуки (37 500 од), КОРЕЯ – комп</a:t>
            </a:r>
            <a:r>
              <a:rPr lang="en-US" altLang="ru-UA" sz="2000" dirty="0"/>
              <a:t>’</a:t>
            </a:r>
            <a:r>
              <a:rPr lang="uk-UA" altLang="ru-UA" sz="2000" dirty="0" err="1"/>
              <a:t>ютери</a:t>
            </a:r>
            <a:r>
              <a:rPr lang="uk-UA" altLang="ru-UA" sz="2000" dirty="0"/>
              <a:t> (60 000)</a:t>
            </a:r>
          </a:p>
          <a:p>
            <a:pPr>
              <a:spcBef>
                <a:spcPct val="50000"/>
              </a:spcBef>
            </a:pPr>
            <a:r>
              <a:rPr lang="uk-UA" altLang="ru-UA" sz="2000" dirty="0"/>
              <a:t>Приріст світового споживання комп.: 60 000 – (20 000 + 36 000) = 4 000 од.</a:t>
            </a:r>
          </a:p>
          <a:p>
            <a:pPr>
              <a:spcBef>
                <a:spcPct val="50000"/>
              </a:spcBef>
            </a:pPr>
            <a:r>
              <a:rPr lang="uk-UA" altLang="ru-UA" sz="2000" dirty="0"/>
              <a:t>Приріст світового споживання ноут.: 37 500 – (12 500 + 20 000) = 5 000 од.</a:t>
            </a:r>
          </a:p>
        </p:txBody>
      </p:sp>
    </p:spTree>
    <p:extLst>
      <p:ext uri="{BB962C8B-B14F-4D97-AF65-F5344CB8AC3E}">
        <p14:creationId xmlns:p14="http://schemas.microsoft.com/office/powerpoint/2010/main" val="20395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16E7AF52-2292-41BE-816B-4CA61F0F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50" y="795338"/>
            <a:ext cx="1748523" cy="390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+mn-lt"/>
              </a:rPr>
              <a:t>Комп'ютери</a:t>
            </a:r>
            <a:endParaRPr lang="ru-UA" dirty="0">
              <a:latin typeface="+mn-lt"/>
            </a:endParaRPr>
          </a:p>
        </p:txBody>
      </p:sp>
      <p:sp>
        <p:nvSpPr>
          <p:cNvPr id="8" name="AutoShape 22">
            <a:extLst>
              <a:ext uri="{FF2B5EF4-FFF2-40B4-BE49-F238E27FC236}">
                <a16:creationId xmlns:a16="http://schemas.microsoft.com/office/drawing/2014/main" id="{3F6B24ED-D559-406B-ABA2-FAAD27A497EB}"/>
              </a:ext>
            </a:extLst>
          </p:cNvPr>
          <p:cNvSpPr>
            <a:spLocks/>
          </p:cNvSpPr>
          <p:nvPr/>
        </p:nvSpPr>
        <p:spPr bwMode="auto">
          <a:xfrm>
            <a:off x="4060824" y="3640137"/>
            <a:ext cx="4171950" cy="609600"/>
          </a:xfrm>
          <a:prstGeom prst="borderCallout1">
            <a:avLst>
              <a:gd name="adj1" fmla="val 18750"/>
              <a:gd name="adj2" fmla="val -1829"/>
              <a:gd name="adj3" fmla="val 89583"/>
              <a:gd name="adj4" fmla="val -3291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ED08B209-59FE-4591-868A-51F4EC021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2" y="1162050"/>
            <a:ext cx="0" cy="5329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7820DD4F-6ACD-4D07-B438-CD60166FD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2" y="6491287"/>
            <a:ext cx="7777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16F9A788-8136-479A-A6C0-1D703223F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49" y="1522412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b="1"/>
              <a:t>Німеччина </a:t>
            </a:r>
            <a:endParaRPr lang="ru-RU" altLang="ru-UA" b="1"/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7C2FE550-BAB5-4DC2-B2EE-6C171B855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2" y="2746375"/>
            <a:ext cx="3890962" cy="3746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D88E6376-40AE-45D3-A763-035C3115A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49" y="6057900"/>
            <a:ext cx="11525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ноутбуки</a:t>
            </a:r>
            <a:endParaRPr lang="ru-RU" altLang="ru-UA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DDC7C179-4EDE-4656-99B7-86207A6E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4" y="3754437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20</a:t>
            </a:r>
            <a:endParaRPr lang="ru-RU" altLang="ru-UA"/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F53E1E6B-3E1C-4333-90A1-0955362C8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762" y="6491287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UA"/>
              <a:t>37,5</a:t>
            </a:r>
            <a:endParaRPr lang="ru-RU" altLang="ru-UA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8B1D926A-D798-4AA7-A651-44A7E552E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2" y="1665287"/>
            <a:ext cx="3889375" cy="482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C6C4A4A7-B6C9-4B0F-B3F5-503E09E5E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2" y="3970337"/>
            <a:ext cx="1223962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4F6EFF15-804F-4C68-A983-1B09D76F9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7274" y="3970337"/>
            <a:ext cx="0" cy="252095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065F890A-24B6-4A37-998C-E70A87739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7" y="6418262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12,5</a:t>
            </a:r>
            <a:endParaRPr lang="ru-RU" altLang="ru-UA"/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A090715F-822B-48EB-B28C-ABE752ACC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" y="2673350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30</a:t>
            </a:r>
            <a:endParaRPr lang="ru-RU" altLang="ru-UA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0C0B9AF8-1EDD-4DDF-A832-D40FE589B5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03312" y="2386012"/>
            <a:ext cx="1223962" cy="15843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FF29EC42-18F8-4BE4-A079-724237E8C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499" y="3681412"/>
            <a:ext cx="4105275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Лінія виробничих можливостей</a:t>
            </a:r>
            <a:endParaRPr lang="ru-RU" altLang="ru-UA"/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C6153AAE-C558-49BC-8CF5-89F70ECF0C41}"/>
              </a:ext>
            </a:extLst>
          </p:cNvPr>
          <p:cNvSpPr>
            <a:spLocks/>
          </p:cNvSpPr>
          <p:nvPr/>
        </p:nvSpPr>
        <p:spPr bwMode="auto">
          <a:xfrm>
            <a:off x="3984624" y="2890837"/>
            <a:ext cx="5040313" cy="609600"/>
          </a:xfrm>
          <a:prstGeom prst="borderCallout1">
            <a:avLst>
              <a:gd name="adj1" fmla="val 18750"/>
              <a:gd name="adj2" fmla="val -1514"/>
              <a:gd name="adj3" fmla="val 89583"/>
              <a:gd name="adj4" fmla="val -2724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0ED0134-CBFB-46D8-8B28-CE6AFF56B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299" y="2932112"/>
            <a:ext cx="4829175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sz="1400" dirty="0"/>
              <a:t>Лінія торгівельних можливостей без спеціалізації</a:t>
            </a:r>
            <a:endParaRPr lang="ru-RU" altLang="ru-UA" sz="1400" dirty="0"/>
          </a:p>
        </p:txBody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7A9243E5-D42E-4EB1-AFF2-6F9F5C29BAFC}"/>
              </a:ext>
            </a:extLst>
          </p:cNvPr>
          <p:cNvSpPr>
            <a:spLocks/>
          </p:cNvSpPr>
          <p:nvPr/>
        </p:nvSpPr>
        <p:spPr bwMode="auto">
          <a:xfrm>
            <a:off x="2832098" y="2241550"/>
            <a:ext cx="5040311" cy="431800"/>
          </a:xfrm>
          <a:prstGeom prst="borderCallout1">
            <a:avLst>
              <a:gd name="adj1" fmla="val 26472"/>
              <a:gd name="adj2" fmla="val -1708"/>
              <a:gd name="adj3" fmla="val 126472"/>
              <a:gd name="adj4" fmla="val -3075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D78889A8-47AE-431D-A45C-004122A67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4" y="2282825"/>
            <a:ext cx="48789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sz="1400" dirty="0"/>
              <a:t>Лінія торгівельних можливостей зі спеціалізацією</a:t>
            </a:r>
            <a:endParaRPr lang="ru-RU" altLang="ru-UA" sz="1400" dirty="0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1AFEC53-90D8-4689-8954-D77C04951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741" y="69054"/>
            <a:ext cx="8229600" cy="390525"/>
          </a:xfrm>
          <a:solidFill>
            <a:schemeClr val="accent1"/>
          </a:solidFill>
        </p:spPr>
        <p:txBody>
          <a:bodyPr/>
          <a:lstStyle/>
          <a:p>
            <a:r>
              <a:rPr lang="uk-UA" altLang="ru-UA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4) Лінії виробничих та торгівельних можливостей Німеччини </a:t>
            </a:r>
            <a:endParaRPr lang="ru-RU" altLang="ru-UA" sz="2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531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16E7AF52-2292-41BE-816B-4CA61F0F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123" y="682399"/>
            <a:ext cx="1765300" cy="390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+mn-lt"/>
              </a:rPr>
              <a:t>Комп'ютери</a:t>
            </a:r>
            <a:endParaRPr lang="ru-UA" dirty="0">
              <a:latin typeface="+mn-lt"/>
            </a:endParaRPr>
          </a:p>
        </p:txBody>
      </p:sp>
      <p:sp>
        <p:nvSpPr>
          <p:cNvPr id="49" name="AutoShape 2">
            <a:extLst>
              <a:ext uri="{FF2B5EF4-FFF2-40B4-BE49-F238E27FC236}">
                <a16:creationId xmlns:a16="http://schemas.microsoft.com/office/drawing/2014/main" id="{0AC37A67-2127-4A8D-A2F3-537A4B2CBF7E}"/>
              </a:ext>
            </a:extLst>
          </p:cNvPr>
          <p:cNvSpPr>
            <a:spLocks/>
          </p:cNvSpPr>
          <p:nvPr/>
        </p:nvSpPr>
        <p:spPr bwMode="auto">
          <a:xfrm>
            <a:off x="4997727" y="4583681"/>
            <a:ext cx="4171950" cy="609600"/>
          </a:xfrm>
          <a:prstGeom prst="borderCallout1">
            <a:avLst>
              <a:gd name="adj1" fmla="val 18750"/>
              <a:gd name="adj2" fmla="val -1829"/>
              <a:gd name="adj3" fmla="val 82292"/>
              <a:gd name="adj4" fmla="val -29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50" name="Line 4">
            <a:extLst>
              <a:ext uri="{FF2B5EF4-FFF2-40B4-BE49-F238E27FC236}">
                <a16:creationId xmlns:a16="http://schemas.microsoft.com/office/drawing/2014/main" id="{DFF0BB18-DA50-464A-AA6E-89EB0B2E7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4252" y="983231"/>
            <a:ext cx="0" cy="5329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1" name="Line 5">
            <a:extLst>
              <a:ext uri="{FF2B5EF4-FFF2-40B4-BE49-F238E27FC236}">
                <a16:creationId xmlns:a16="http://schemas.microsoft.com/office/drawing/2014/main" id="{C04C4F43-ECDD-4D1F-947B-D8321584D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4252" y="6312468"/>
            <a:ext cx="7777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2" name="Text Box 6">
            <a:extLst>
              <a:ext uri="{FF2B5EF4-FFF2-40B4-BE49-F238E27FC236}">
                <a16:creationId xmlns:a16="http://schemas.microsoft.com/office/drawing/2014/main" id="{44EDAFE4-BC77-459B-9057-8EF9A7EF6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6014" y="1703956"/>
            <a:ext cx="158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b="1"/>
              <a:t>Корея</a:t>
            </a:r>
            <a:endParaRPr lang="ru-RU" altLang="ru-UA" b="1"/>
          </a:p>
        </p:txBody>
      </p:sp>
      <p:sp>
        <p:nvSpPr>
          <p:cNvPr id="53" name="Line 7">
            <a:extLst>
              <a:ext uri="{FF2B5EF4-FFF2-40B4-BE49-F238E27FC236}">
                <a16:creationId xmlns:a16="http://schemas.microsoft.com/office/drawing/2014/main" id="{D5C9B46D-D492-48AE-BBFD-C33823C30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5839" y="1486468"/>
            <a:ext cx="4103688" cy="482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4" name="Text Box 8">
            <a:extLst>
              <a:ext uri="{FF2B5EF4-FFF2-40B4-BE49-F238E27FC236}">
                <a16:creationId xmlns:a16="http://schemas.microsoft.com/office/drawing/2014/main" id="{DD99BE77-F87D-4886-A167-0C2CACF31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0689" y="5879081"/>
            <a:ext cx="11525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ноутбуки</a:t>
            </a:r>
            <a:endParaRPr lang="ru-RU" altLang="ru-UA"/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359606D3-D621-4A88-BC42-DC23A6FC7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889" y="3359718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36</a:t>
            </a:r>
            <a:endParaRPr lang="ru-RU" altLang="ru-UA"/>
          </a:p>
        </p:txBody>
      </p:sp>
      <p:sp>
        <p:nvSpPr>
          <p:cNvPr id="56" name="Text Box 11">
            <a:extLst>
              <a:ext uri="{FF2B5EF4-FFF2-40B4-BE49-F238E27FC236}">
                <a16:creationId xmlns:a16="http://schemas.microsoft.com/office/drawing/2014/main" id="{05F78249-265C-41DA-9E17-0C56EA7B6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439" y="6312468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50</a:t>
            </a:r>
            <a:endParaRPr lang="ru-RU" altLang="ru-UA"/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A32EB3D2-12B6-4AFA-A947-412F42891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527" y="1199131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60</a:t>
            </a:r>
            <a:endParaRPr lang="ru-RU" altLang="ru-UA"/>
          </a:p>
        </p:txBody>
      </p:sp>
      <p:sp>
        <p:nvSpPr>
          <p:cNvPr id="58" name="Line 13">
            <a:extLst>
              <a:ext uri="{FF2B5EF4-FFF2-40B4-BE49-F238E27FC236}">
                <a16:creationId xmlns:a16="http://schemas.microsoft.com/office/drawing/2014/main" id="{62A3744E-C3C2-4B1F-B35E-E912C5C52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4252" y="1486468"/>
            <a:ext cx="3240087" cy="482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9" name="Line 14">
            <a:extLst>
              <a:ext uri="{FF2B5EF4-FFF2-40B4-BE49-F238E27FC236}">
                <a16:creationId xmlns:a16="http://schemas.microsoft.com/office/drawing/2014/main" id="{719AD31C-6FE1-4EF8-B1F1-1402376BE8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277" y="3502593"/>
            <a:ext cx="1223962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0A87CD09-9BB1-48F7-8B95-9F545918D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677" y="3575618"/>
            <a:ext cx="0" cy="273685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41EB5B31-2CB3-4E08-BAF9-776121287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877" y="6239443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20</a:t>
            </a:r>
            <a:endParaRPr lang="ru-RU" altLang="ru-UA"/>
          </a:p>
        </p:txBody>
      </p:sp>
      <p:sp>
        <p:nvSpPr>
          <p:cNvPr id="62" name="Text Box 17">
            <a:extLst>
              <a:ext uri="{FF2B5EF4-FFF2-40B4-BE49-F238E27FC236}">
                <a16:creationId xmlns:a16="http://schemas.microsoft.com/office/drawing/2014/main" id="{DB9C3F9C-D5E8-45E7-BC2A-8B070EEA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602" y="6312468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/>
              <a:t>60</a:t>
            </a:r>
            <a:endParaRPr lang="ru-RU" altLang="ru-UA"/>
          </a:p>
        </p:txBody>
      </p:sp>
      <p:sp>
        <p:nvSpPr>
          <p:cNvPr id="63" name="Line 18">
            <a:extLst>
              <a:ext uri="{FF2B5EF4-FFF2-40B4-BE49-F238E27FC236}">
                <a16:creationId xmlns:a16="http://schemas.microsoft.com/office/drawing/2014/main" id="{C2E42943-1E39-4DE6-A720-6FFDB762B1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2677" y="3502593"/>
            <a:ext cx="2376487" cy="280987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64" name="Text Box 19">
            <a:extLst>
              <a:ext uri="{FF2B5EF4-FFF2-40B4-BE49-F238E27FC236}">
                <a16:creationId xmlns:a16="http://schemas.microsoft.com/office/drawing/2014/main" id="{8BBDCCD0-EB17-48B7-A91E-74284535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727" y="4728143"/>
            <a:ext cx="432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dirty="0"/>
              <a:t>Лінія виробничих можливостей</a:t>
            </a:r>
            <a:endParaRPr lang="ru-RU" altLang="ru-UA" dirty="0"/>
          </a:p>
        </p:txBody>
      </p:sp>
      <p:sp>
        <p:nvSpPr>
          <p:cNvPr id="65" name="AutoShape 20">
            <a:extLst>
              <a:ext uri="{FF2B5EF4-FFF2-40B4-BE49-F238E27FC236}">
                <a16:creationId xmlns:a16="http://schemas.microsoft.com/office/drawing/2014/main" id="{49C3F9B2-E3B4-430E-BECD-BC54AAC5DA21}"/>
              </a:ext>
            </a:extLst>
          </p:cNvPr>
          <p:cNvSpPr>
            <a:spLocks/>
          </p:cNvSpPr>
          <p:nvPr/>
        </p:nvSpPr>
        <p:spPr bwMode="auto">
          <a:xfrm>
            <a:off x="4205564" y="2712018"/>
            <a:ext cx="5040313" cy="609600"/>
          </a:xfrm>
          <a:prstGeom prst="borderCallout1">
            <a:avLst>
              <a:gd name="adj1" fmla="val 18750"/>
              <a:gd name="adj2" fmla="val -1514"/>
              <a:gd name="adj3" fmla="val 89583"/>
              <a:gd name="adj4" fmla="val -2724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66" name="Text Box 21">
            <a:extLst>
              <a:ext uri="{FF2B5EF4-FFF2-40B4-BE49-F238E27FC236}">
                <a16:creationId xmlns:a16="http://schemas.microsoft.com/office/drawing/2014/main" id="{862674A4-FB5A-49B6-9CE6-35B66C568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2239" y="2753293"/>
            <a:ext cx="482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sz="1400" dirty="0"/>
              <a:t>Лінія торгівельних можливостей без спеціалізації</a:t>
            </a:r>
            <a:endParaRPr lang="ru-RU" altLang="ru-UA" sz="1400" dirty="0"/>
          </a:p>
        </p:txBody>
      </p:sp>
      <p:sp>
        <p:nvSpPr>
          <p:cNvPr id="67" name="AutoShape 22">
            <a:extLst>
              <a:ext uri="{FF2B5EF4-FFF2-40B4-BE49-F238E27FC236}">
                <a16:creationId xmlns:a16="http://schemas.microsoft.com/office/drawing/2014/main" id="{663028F1-01A6-4967-9FB1-89B7AEDAD2D5}"/>
              </a:ext>
            </a:extLst>
          </p:cNvPr>
          <p:cNvSpPr>
            <a:spLocks/>
          </p:cNvSpPr>
          <p:nvPr/>
        </p:nvSpPr>
        <p:spPr bwMode="auto">
          <a:xfrm>
            <a:off x="4780239" y="3720081"/>
            <a:ext cx="5040312" cy="431800"/>
          </a:xfrm>
          <a:prstGeom prst="borderCallout1">
            <a:avLst>
              <a:gd name="adj1" fmla="val 26472"/>
              <a:gd name="adj2" fmla="val -1708"/>
              <a:gd name="adj3" fmla="val 116758"/>
              <a:gd name="adj4" fmla="val -2826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UA" altLang="ru-UA"/>
          </a:p>
        </p:txBody>
      </p:sp>
      <p:sp>
        <p:nvSpPr>
          <p:cNvPr id="68" name="Text Box 23">
            <a:extLst>
              <a:ext uri="{FF2B5EF4-FFF2-40B4-BE49-F238E27FC236}">
                <a16:creationId xmlns:a16="http://schemas.microsoft.com/office/drawing/2014/main" id="{0E6320BE-81D4-4019-AE64-BCBD04682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239" y="3791518"/>
            <a:ext cx="48789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UA" sz="1400" dirty="0"/>
              <a:t>Лінія торгівельних можливостей зі спеціалізацією</a:t>
            </a:r>
            <a:endParaRPr lang="ru-RU" altLang="ru-UA" sz="1400" dirty="0"/>
          </a:p>
        </p:txBody>
      </p:sp>
      <p:sp>
        <p:nvSpPr>
          <p:cNvPr id="69" name="Rectangle 25">
            <a:extLst>
              <a:ext uri="{FF2B5EF4-FFF2-40B4-BE49-F238E27FC236}">
                <a16:creationId xmlns:a16="http://schemas.microsoft.com/office/drawing/2014/main" id="{7F72B880-6206-4AB0-93D8-9D13F1AF3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527" y="141458"/>
            <a:ext cx="8229600" cy="390525"/>
          </a:xfrm>
          <a:solidFill>
            <a:schemeClr val="accent1"/>
          </a:solidFill>
          <a:ln/>
        </p:spPr>
        <p:txBody>
          <a:bodyPr/>
          <a:lstStyle/>
          <a:p>
            <a:r>
              <a:rPr lang="uk-UA" altLang="ru-UA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4) Лінії виробничих та торгівельних можливостей Кореї</a:t>
            </a:r>
            <a:endParaRPr lang="ru-RU" altLang="ru-UA" sz="2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74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363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Microsoft Equation 3.0</vt:lpstr>
      <vt:lpstr>Приклад розв’язання</vt:lpstr>
      <vt:lpstr>Презентация PowerPoint</vt:lpstr>
      <vt:lpstr>4) Лінії виробничих та торгівельних можливостей Німеччини </vt:lpstr>
      <vt:lpstr>4) Лінії виробничих та торгівельних можливостей Кореї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 розв’язання</dc:title>
  <dc:creator>Коренной С.А.</dc:creator>
  <cp:lastModifiedBy>Коренной С.А.</cp:lastModifiedBy>
  <cp:revision>6</cp:revision>
  <dcterms:created xsi:type="dcterms:W3CDTF">2021-11-10T08:22:43Z</dcterms:created>
  <dcterms:modified xsi:type="dcterms:W3CDTF">2021-11-24T08:21:22Z</dcterms:modified>
</cp:coreProperties>
</file>