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61" r:id="rId2"/>
    <p:sldId id="265" r:id="rId3"/>
    <p:sldId id="26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5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21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05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6620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90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509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96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4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15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34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53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08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1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32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55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0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48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4384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5477BA-4891-466B-B7EC-CBB177664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Приклад розв’язання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E02268-CED7-4D0A-B4BA-BAFF0B2D4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222408"/>
            <a:ext cx="8946541" cy="4574385"/>
          </a:xfrm>
        </p:spPr>
        <p:txBody>
          <a:bodyPr/>
          <a:lstStyle/>
          <a:p>
            <a:pPr marL="0" indent="0">
              <a:buNone/>
            </a:pPr>
            <a:r>
              <a:rPr lang="uk-UA" altLang="ru-UA" sz="2000" dirty="0"/>
              <a:t>Нижче представлено таблицю, яка характеризує виробничі можливості Німеччини і Франції щодо продукування автомобілів і мотоциклів. Припустимо, що структура попиту така, що за відсутності зовнішньої торгівлі в Німеччині виробляється і споживається 8 тис. автомобілів і 3 тис. мотоциклів, а у Франції – 8 тис. автомобілів і 9 тис. мотоциклів</a:t>
            </a:r>
          </a:p>
          <a:p>
            <a:pPr marL="0" indent="0">
              <a:buNone/>
            </a:pPr>
            <a:endParaRPr lang="ru-UA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2E989ED-0D27-485D-AF84-09666A65F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976592"/>
              </p:ext>
            </p:extLst>
          </p:nvPr>
        </p:nvGraphicFramePr>
        <p:xfrm>
          <a:off x="1216404" y="3196538"/>
          <a:ext cx="8422544" cy="33699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9316">
                  <a:extLst>
                    <a:ext uri="{9D8B030D-6E8A-4147-A177-3AD203B41FA5}">
                      <a16:colId xmlns:a16="http://schemas.microsoft.com/office/drawing/2014/main" val="1274446208"/>
                    </a:ext>
                  </a:extLst>
                </a:gridCol>
                <a:gridCol w="943509">
                  <a:extLst>
                    <a:ext uri="{9D8B030D-6E8A-4147-A177-3AD203B41FA5}">
                      <a16:colId xmlns:a16="http://schemas.microsoft.com/office/drawing/2014/main" val="2733541101"/>
                    </a:ext>
                  </a:extLst>
                </a:gridCol>
                <a:gridCol w="943509">
                  <a:extLst>
                    <a:ext uri="{9D8B030D-6E8A-4147-A177-3AD203B41FA5}">
                      <a16:colId xmlns:a16="http://schemas.microsoft.com/office/drawing/2014/main" val="4035961328"/>
                    </a:ext>
                  </a:extLst>
                </a:gridCol>
                <a:gridCol w="943509">
                  <a:extLst>
                    <a:ext uri="{9D8B030D-6E8A-4147-A177-3AD203B41FA5}">
                      <a16:colId xmlns:a16="http://schemas.microsoft.com/office/drawing/2014/main" val="2498964077"/>
                    </a:ext>
                  </a:extLst>
                </a:gridCol>
                <a:gridCol w="943509">
                  <a:extLst>
                    <a:ext uri="{9D8B030D-6E8A-4147-A177-3AD203B41FA5}">
                      <a16:colId xmlns:a16="http://schemas.microsoft.com/office/drawing/2014/main" val="2485654961"/>
                    </a:ext>
                  </a:extLst>
                </a:gridCol>
                <a:gridCol w="1012546">
                  <a:extLst>
                    <a:ext uri="{9D8B030D-6E8A-4147-A177-3AD203B41FA5}">
                      <a16:colId xmlns:a16="http://schemas.microsoft.com/office/drawing/2014/main" val="983516026"/>
                    </a:ext>
                  </a:extLst>
                </a:gridCol>
                <a:gridCol w="1196646">
                  <a:extLst>
                    <a:ext uri="{9D8B030D-6E8A-4147-A177-3AD203B41FA5}">
                      <a16:colId xmlns:a16="http://schemas.microsoft.com/office/drawing/2014/main" val="805127375"/>
                    </a:ext>
                  </a:extLst>
                </a:gridCol>
              </a:tblGrid>
              <a:tr h="3892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Продукт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Виробничі можливості Німеччини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953225"/>
                  </a:ext>
                </a:extLst>
              </a:tr>
              <a:tr h="6464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Автомобілі (тис. шт.)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10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8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98513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Мотоцикли (тис. шт)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9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12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15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884446"/>
                  </a:ext>
                </a:extLst>
              </a:tr>
              <a:tr h="392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UA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Виробничі можливості Франції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965201"/>
                  </a:ext>
                </a:extLst>
              </a:tr>
              <a:tr h="6464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Автомобілі (тис. шт.)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20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16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12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8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431666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Мотоцикли (тис. шт)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9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>
                          <a:effectLst/>
                        </a:rPr>
                        <a:t>12</a:t>
                      </a:r>
                      <a:endParaRPr lang="ru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 dirty="0">
                          <a:effectLst/>
                        </a:rPr>
                        <a:t>15</a:t>
                      </a:r>
                      <a:endParaRPr lang="ru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013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478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5477BA-4891-466B-B7EC-CBB177664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Приклад розв’язання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E02268-CED7-4D0A-B4BA-BAFF0B2D4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222408"/>
            <a:ext cx="8946541" cy="4574385"/>
          </a:xfrm>
        </p:spPr>
        <p:txBody>
          <a:bodyPr/>
          <a:lstStyle/>
          <a:p>
            <a:pPr marL="0" indent="0">
              <a:buNone/>
            </a:pPr>
            <a:r>
              <a:rPr lang="uk-UA" altLang="ru-UA" sz="2000" i="1" dirty="0"/>
              <a:t>1) На виробництві яких товарів вигідно спеціалізуватися Німеччині і Франції?</a:t>
            </a:r>
          </a:p>
          <a:p>
            <a:pPr marL="0" indent="0">
              <a:buNone/>
            </a:pPr>
            <a:r>
              <a:rPr lang="uk-UA" altLang="ru-UA" sz="2000" i="1" dirty="0"/>
              <a:t>2) Який буде приріст загального виробництва автомобілів і мотоциклів, отриманий в результаті подібної спеціалізації?</a:t>
            </a:r>
          </a:p>
          <a:p>
            <a:pPr marL="0" indent="0">
              <a:buNone/>
            </a:pPr>
            <a:r>
              <a:rPr lang="uk-UA" altLang="ru-UA" sz="2000" i="1" dirty="0"/>
              <a:t>3) В яких межах може встановитися світова ціна одного автомобіля?</a:t>
            </a:r>
          </a:p>
          <a:p>
            <a:pPr marL="0" indent="0">
              <a:buNone/>
            </a:pPr>
            <a:r>
              <a:rPr lang="uk-UA" altLang="ru-UA" sz="2000" i="1" dirty="0"/>
              <a:t>4) Припустимо, що світова ціна встановилася на рівні 1 автомобіль =         1 мотоцикл, а обсяги зовнішньої торгівлі складають 10 тис. автомобілів і 10 тис. мотоциклів. Яким буде виграш від спеціалізації і торгівлі для кожної країни?</a:t>
            </a:r>
            <a:r>
              <a:rPr lang="ru-RU" altLang="ru-UA" sz="2000" dirty="0"/>
              <a:t> </a:t>
            </a:r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00060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5477BA-4891-466B-B7EC-CBB177664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Розв’язання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E02268-CED7-4D0A-B4BA-BAFF0B2D4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222408"/>
            <a:ext cx="8946541" cy="4574385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uk-UA" altLang="ru-UA" sz="2400" dirty="0"/>
              <a:t>Німеччина спеціалізується та мотоциклах (15/10 проти 15/20 у Франції), Франція – на автомобілях (20/15 проти 10/15 у Німеччини);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uk-UA" altLang="ru-UA" sz="2400" dirty="0"/>
              <a:t>Приріст світовий: автомобілі (20 – 8 Нім. – 8 </a:t>
            </a:r>
            <a:r>
              <a:rPr lang="uk-UA" altLang="ru-UA" sz="2400" dirty="0" err="1"/>
              <a:t>Фр</a:t>
            </a:r>
            <a:r>
              <a:rPr lang="uk-UA" altLang="ru-UA" sz="2400" dirty="0"/>
              <a:t>.) = 4 тис.; мотоцикли (15 – 9 </a:t>
            </a:r>
            <a:r>
              <a:rPr lang="uk-UA" altLang="ru-UA" sz="2400" dirty="0" err="1"/>
              <a:t>Фр</a:t>
            </a:r>
            <a:r>
              <a:rPr lang="uk-UA" altLang="ru-UA" sz="2400" dirty="0"/>
              <a:t>. – 3 Нім.) = 3 тис.;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uk-UA" altLang="ru-UA" sz="2400" dirty="0"/>
              <a:t>15/20 (0,75)</a:t>
            </a:r>
            <a:r>
              <a:rPr lang="uk-UA" altLang="ru-UA" sz="2400" dirty="0" err="1"/>
              <a:t>мото</a:t>
            </a:r>
            <a:r>
              <a:rPr lang="uk-UA" altLang="ru-UA" sz="2400" dirty="0"/>
              <a:t> </a:t>
            </a:r>
            <a:r>
              <a:rPr lang="en-US" altLang="ru-UA" sz="2400" dirty="0"/>
              <a:t>&lt;</a:t>
            </a:r>
            <a:r>
              <a:rPr lang="uk-UA" altLang="ru-UA" sz="2400" dirty="0"/>
              <a:t> </a:t>
            </a:r>
            <a:r>
              <a:rPr lang="uk-UA" altLang="ru-UA" sz="2400" dirty="0" err="1"/>
              <a:t>Цінаавто</a:t>
            </a:r>
            <a:r>
              <a:rPr lang="uk-UA" altLang="ru-UA" sz="2400" dirty="0"/>
              <a:t> </a:t>
            </a:r>
            <a:r>
              <a:rPr lang="en-US" altLang="ru-UA" sz="2400" dirty="0"/>
              <a:t>&lt;</a:t>
            </a:r>
            <a:r>
              <a:rPr lang="uk-UA" altLang="ru-UA" sz="2400" dirty="0"/>
              <a:t> 15/10 (1,5)</a:t>
            </a:r>
            <a:r>
              <a:rPr lang="uk-UA" altLang="ru-UA" sz="2400" dirty="0" err="1"/>
              <a:t>мото</a:t>
            </a:r>
            <a:r>
              <a:rPr lang="uk-UA" altLang="ru-UA" sz="2400" dirty="0"/>
              <a:t>;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uk-UA" altLang="ru-UA" sz="2400" dirty="0"/>
              <a:t>Приріст споживання авто у Німеччині: 10св.-8Нім.=2 тис., приріст споживання </a:t>
            </a:r>
            <a:r>
              <a:rPr lang="uk-UA" altLang="ru-UA" sz="2400" dirty="0" err="1"/>
              <a:t>мото</a:t>
            </a:r>
            <a:r>
              <a:rPr lang="uk-UA" altLang="ru-UA" sz="2400" dirty="0"/>
              <a:t> у Німеччині: 15сп.-10св.-3Нім.=2 тис.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uk-UA" altLang="ru-UA" sz="2400" dirty="0"/>
              <a:t>	Приріст споживання авто у Франції: 20сп.-10св.-8Фр.=2 тис., приріст споживання </a:t>
            </a:r>
            <a:r>
              <a:rPr lang="uk-UA" altLang="ru-UA" sz="2400" dirty="0" err="1"/>
              <a:t>мото</a:t>
            </a:r>
            <a:r>
              <a:rPr lang="uk-UA" altLang="ru-UA" sz="2400" dirty="0"/>
              <a:t> у Франції: 10св.-9Фр.=1 тис.</a:t>
            </a:r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61295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</TotalTime>
  <Words>326</Words>
  <Application>Microsoft Office PowerPoint</Application>
  <PresentationFormat>Широкоэкранный</PresentationFormat>
  <Paragraphs>44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Times New Roman</vt:lpstr>
      <vt:lpstr>Wingdings 3</vt:lpstr>
      <vt:lpstr>Ион</vt:lpstr>
      <vt:lpstr>Приклад розв’язання</vt:lpstr>
      <vt:lpstr>Приклад розв’язання</vt:lpstr>
      <vt:lpstr>Розв’язання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Приклад розв’язання</dc:title>
  <dc:creator>Коренной С.А.</dc:creator>
  <cp:lastModifiedBy>Коренной С.А.</cp:lastModifiedBy>
  <cp:revision>7</cp:revision>
  <dcterms:created xsi:type="dcterms:W3CDTF">2021-11-10T08:22:43Z</dcterms:created>
  <dcterms:modified xsi:type="dcterms:W3CDTF">2021-11-24T08:47:34Z</dcterms:modified>
</cp:coreProperties>
</file>