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70" r:id="rId7"/>
    <p:sldId id="279" r:id="rId8"/>
    <p:sldId id="280" r:id="rId9"/>
    <p:sldId id="283" r:id="rId10"/>
    <p:sldId id="282" r:id="rId11"/>
    <p:sldId id="27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6CA4"/>
    <a:srgbClr val="4CAF50"/>
    <a:srgbClr val="709E4F"/>
    <a:srgbClr val="00B0F0"/>
    <a:srgbClr val="4A8522"/>
    <a:srgbClr val="4472C4"/>
    <a:srgbClr val="A9D18E"/>
    <a:srgbClr val="9DC3E6"/>
    <a:srgbClr val="6D9D4D"/>
    <a:srgbClr val="FB73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3CC8D-E035-49B1-8ADB-3DF0F8524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C93527-7B76-49A7-8241-E718330FC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7C5EFA-5960-4A70-8030-15B02E366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9E11D7-FC56-4917-A9C0-07E76EB0D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19A7DE-185F-4B1E-8061-4F3A815B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3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8C6DD-0EE6-41A1-866A-03E4867D2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092E43-D634-4DC3-A6DC-924620628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6A6589-7AE1-4447-86D3-A1A6651A9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7352F-4E1B-49F7-AC06-BF851BFB7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B57109-29CA-4158-993F-8C5F30FE7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0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CD1892-B97D-4D33-A579-63740131F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A1E62B-5CAD-46EB-A0D7-CB706555B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74B40B-266D-4B59-A553-91E84537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399F64-5B08-40C1-B169-113228C9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98FDCC-1DB5-4C25-AEA7-CAD34474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31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D8555-FFCA-4126-8413-61857380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16760D-FF21-4021-86C3-59D0ECE9C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840749-2384-4167-AB0E-BCD61DF92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2CAF6C-5A10-4165-9153-085ED338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4B139E-7571-43B7-94E1-C8EE806F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10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FB071-A6DD-4623-A75A-E0BB2ADA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B615FE-63F6-4AA5-A051-6DFE2AB95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894D13-A171-4A60-A9FF-49D7D567E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3C1CE8-023D-440B-89C4-1F37C078A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D83FF5-8325-48AC-B7A6-30B13E98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7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F475C-67DC-4E98-85CF-7883E301D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7B6D6D-F4C8-4F88-A950-8375AC363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B65BC9-A857-49E6-9813-D606A553A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7B0AA8-84F8-4A7C-9366-C414A80AC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864DCD-6B0F-44D5-BE4F-8E258CF3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600F5F-93FC-49E1-BAFB-82F20A87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6DEAF-AB03-4A3D-8FEF-C775F01D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E35FD7-DE67-46B8-9941-156F750C6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A25814-713E-4C37-BC2D-E6251B001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16B0D1-2504-4F43-B350-16A4B6279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CAD4CA-8CDF-4AF3-9B21-4196B38DA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8266755-0B65-4F67-A84E-5C2F7435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E235C5-9A48-4EE1-80A5-17134E5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468073F-0393-4E96-B005-E87F57371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2FCC-7E3F-42D8-9E1B-F85EA782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2F072D-DF4C-450C-9A78-143780F4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CEC063-1FE1-415A-990D-1EEC34D3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460DD1-EA66-4A7A-8854-5C4662F4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37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3D87AB-4A38-49F8-A2F4-C837926EA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18FA98-A2E1-4FA0-950D-84ED53853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8FF989-2BD7-4136-B500-B506BD15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2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FF432-35DC-4144-A635-87315FF06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D01605-0670-4635-821E-AFAEDE45A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655CE-02DF-47B0-8DB5-80624C420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FB93A6-2F2C-4FE9-B9DB-87238D405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68675B-8CB0-4DA8-9714-ADFB3F2F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B0ED57-B903-4E8A-B8B7-1CA79694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6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D6C0BD-5A23-48A9-865D-2BD666627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FA142CE-7B42-4674-9CAE-50BB4DFBE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41FD1-B383-4557-9920-2998CFDB3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38C140-6A6F-4508-A083-E0A88E48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50F066-6118-4812-9576-38012487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F2628B-DE96-4438-B5E0-E186DD91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95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2D3A9-B142-4996-BDA3-BE58D52FC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5FDC8B-1B78-43D3-BB33-01DAC2243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D4E982-47BD-442B-8743-C71BFD220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E6187-A608-447C-BFB8-384795A474B0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34A16D-9574-428E-A478-0254E4B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94FAFC-F069-45D7-B776-38C07A5F9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A08E1-608E-4AFF-BF5A-8F1378083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взять кредит в иностранном банке физическому лицу – реально ли получить  деньги гражданину России">
            <a:extLst>
              <a:ext uri="{FF2B5EF4-FFF2-40B4-BE49-F238E27FC236}">
                <a16:creationId xmlns:a16="http://schemas.microsoft.com/office/drawing/2014/main" id="{4EC40713-C5B3-438D-9A49-70CEF3E8E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11"/>
          <a:stretch/>
        </p:blipFill>
        <p:spPr bwMode="auto">
          <a:xfrm>
            <a:off x="104524" y="2972192"/>
            <a:ext cx="11982952" cy="370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E3192-3ABE-47BF-91E3-A59DF924D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3557"/>
            <a:ext cx="9144000" cy="238760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 сфери обігу.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Тема_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03DF0E2-E54F-4FB9-9C30-0E0E415AA3B6}"/>
              </a:ext>
            </a:extLst>
          </p:cNvPr>
          <p:cNvCxnSpPr>
            <a:cxnSpLocks/>
          </p:cNvCxnSpPr>
          <p:nvPr/>
        </p:nvCxnSpPr>
        <p:spPr>
          <a:xfrm flipH="1">
            <a:off x="-1" y="2841674"/>
            <a:ext cx="12192001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1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823" y="71853"/>
            <a:ext cx="10558314" cy="137469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валютний фонд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95890"/>
            <a:ext cx="12192000" cy="1062110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 (МВФ)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валютно-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валютно-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8754BA8-E3A1-484F-9A1C-712E540D9ACA}"/>
              </a:ext>
            </a:extLst>
          </p:cNvPr>
          <p:cNvSpPr txBox="1">
            <a:spLocks/>
          </p:cNvSpPr>
          <p:nvPr/>
        </p:nvSpPr>
        <p:spPr>
          <a:xfrm>
            <a:off x="767714" y="312631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F5ECB18-DA7F-48D9-A4AB-483DE7FD3E55}"/>
              </a:ext>
            </a:extLst>
          </p:cNvPr>
          <p:cNvCxnSpPr>
            <a:cxnSpLocks/>
          </p:cNvCxnSpPr>
          <p:nvPr/>
        </p:nvCxnSpPr>
        <p:spPr>
          <a:xfrm flipH="1">
            <a:off x="-3" y="5795890"/>
            <a:ext cx="12192001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Institution icon - Citycons">
            <a:extLst>
              <a:ext uri="{FF2B5EF4-FFF2-40B4-BE49-F238E27FC236}">
                <a16:creationId xmlns:a16="http://schemas.microsoft.com/office/drawing/2014/main" id="{BF403261-EC9F-46E1-948C-740CD908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148" y="1584713"/>
            <a:ext cx="4093698" cy="409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b-website-institution-icon - Crookbros.com">
            <a:extLst>
              <a:ext uri="{FF2B5EF4-FFF2-40B4-BE49-F238E27FC236}">
                <a16:creationId xmlns:a16="http://schemas.microsoft.com/office/drawing/2014/main" id="{A840572F-AA62-43D0-95CF-CAAB53F63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9" y="22716"/>
            <a:ext cx="1237603" cy="123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047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E3192-3ABE-47BF-91E3-A59DF924D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2730" y="3007360"/>
            <a:ext cx="7079270" cy="84328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BFDFB98-DA83-46DD-AA46-37002D4A39D1}"/>
              </a:ext>
            </a:extLst>
          </p:cNvPr>
          <p:cNvCxnSpPr>
            <a:cxnSpLocks/>
          </p:cNvCxnSpPr>
          <p:nvPr/>
        </p:nvCxnSpPr>
        <p:spPr>
          <a:xfrm>
            <a:off x="5225272" y="178752"/>
            <a:ext cx="0" cy="6500495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Резко выросла стоимость загородной недвижимости — Российская газета">
            <a:extLst>
              <a:ext uri="{FF2B5EF4-FFF2-40B4-BE49-F238E27FC236}">
                <a16:creationId xmlns:a16="http://schemas.microsoft.com/office/drawing/2014/main" id="{91116D18-18D2-448D-842A-CC8137568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34099"/>
          <a:stretch/>
        </p:blipFill>
        <p:spPr bwMode="auto">
          <a:xfrm>
            <a:off x="140677" y="178752"/>
            <a:ext cx="4893927" cy="650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80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537"/>
            <a:ext cx="10515600" cy="924972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капітал?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448"/>
            <a:ext cx="10515600" cy="1709543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uk-UA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 –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(із латинської мови «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capitalis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«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головний») – це інвестиційні ресурси, усі матеріальні чинники виробництва, що створені працею людей і використовуються для виробництва товарів і послуг.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8754BA8-E3A1-484F-9A1C-712E540D9ACA}"/>
              </a:ext>
            </a:extLst>
          </p:cNvPr>
          <p:cNvSpPr txBox="1">
            <a:spLocks/>
          </p:cNvSpPr>
          <p:nvPr/>
        </p:nvSpPr>
        <p:spPr>
          <a:xfrm>
            <a:off x="767714" y="312631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рига скресла: що потрібно знати про податок на виведений капітал | Mind.ua">
            <a:extLst>
              <a:ext uri="{FF2B5EF4-FFF2-40B4-BE49-F238E27FC236}">
                <a16:creationId xmlns:a16="http://schemas.microsoft.com/office/drawing/2014/main" id="{666431B7-7370-4760-BA76-DAC3FC2BC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49" y="3257970"/>
            <a:ext cx="5170903" cy="342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30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2" y="0"/>
            <a:ext cx="10321607" cy="1589136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позичкового капіталу.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Визначення. Сутність.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490" y="2025751"/>
            <a:ext cx="6120826" cy="4571996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Позичковий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позику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позичкового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 flipH="1">
            <a:off x="1131573" y="2190959"/>
            <a:ext cx="1" cy="414528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 descr="Значок процента – Бесплатные иконки: коммерция">
            <a:extLst>
              <a:ext uri="{FF2B5EF4-FFF2-40B4-BE49-F238E27FC236}">
                <a16:creationId xmlns:a16="http://schemas.microsoft.com/office/drawing/2014/main" id="{94BA6C84-0315-4E7C-8451-998F98B95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026" y="2025751"/>
            <a:ext cx="3919025" cy="391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5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3" y="0"/>
            <a:ext cx="10047288" cy="158913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Теорія позичкового капіталу.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користування грошовим капіталом.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6850" y="1589138"/>
            <a:ext cx="6640831" cy="52688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одержує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процентних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виплачує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грошового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 flipH="1">
            <a:off x="5321883" y="2461849"/>
            <a:ext cx="1" cy="3430339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08C7B02-F2E9-414F-A85F-84BED1BB1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30" y="2200419"/>
            <a:ext cx="3994055" cy="399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81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2" y="0"/>
            <a:ext cx="10321607" cy="1589136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позичкового капіталу.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спадної віддачі.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489" y="2025751"/>
            <a:ext cx="6297739" cy="4571996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вигода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товару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Граничний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проданої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>
            <a:off x="1131573" y="2644726"/>
            <a:ext cx="0" cy="3263705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ce Cream Cones Strawberry ice cream Computer Icons - sundae png download -  1600*1600 - Free Transparent Ice Cream png Download. - Clip Art Library">
            <a:extLst>
              <a:ext uri="{FF2B5EF4-FFF2-40B4-BE49-F238E27FC236}">
                <a16:creationId xmlns:a16="http://schemas.microsoft.com/office/drawing/2014/main" id="{51BF2B6E-00B4-4F73-B0BC-0B1DEA498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143" y="2291862"/>
            <a:ext cx="3616569" cy="361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65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687" y="71853"/>
            <a:ext cx="10586450" cy="137469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95890"/>
            <a:ext cx="12192000" cy="1062110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8754BA8-E3A1-484F-9A1C-712E540D9ACA}"/>
              </a:ext>
            </a:extLst>
          </p:cNvPr>
          <p:cNvSpPr txBox="1">
            <a:spLocks/>
          </p:cNvSpPr>
          <p:nvPr/>
        </p:nvSpPr>
        <p:spPr>
          <a:xfrm>
            <a:off x="767714" y="312631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F5ECB18-DA7F-48D9-A4AB-483DE7FD3E55}"/>
              </a:ext>
            </a:extLst>
          </p:cNvPr>
          <p:cNvCxnSpPr>
            <a:cxnSpLocks/>
          </p:cNvCxnSpPr>
          <p:nvPr/>
        </p:nvCxnSpPr>
        <p:spPr>
          <a:xfrm flipH="1">
            <a:off x="-3" y="5795890"/>
            <a:ext cx="12192001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8018ECC-9465-4F0B-B139-4538ECF0562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600" b="1" dirty="0">
              <a:solidFill>
                <a:schemeClr val="bg1"/>
              </a:solidFill>
            </a:endParaRPr>
          </a:p>
        </p:txBody>
      </p:sp>
      <p:pic>
        <p:nvPicPr>
          <p:cNvPr id="3076" name="Picture 4" descr="Business Growth Comments - Sales Growth Icon Transparent PNG - 981x982 -  Free Download on NicePNG">
            <a:extLst>
              <a:ext uri="{FF2B5EF4-FFF2-40B4-BE49-F238E27FC236}">
                <a16:creationId xmlns:a16="http://schemas.microsoft.com/office/drawing/2014/main" id="{43EF5376-24CD-4424-B07B-8679718E9C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474" y="1722882"/>
            <a:ext cx="3625045" cy="3801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46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FB73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3" y="0"/>
            <a:ext cx="10047288" cy="158913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Сутність. Визначення. Джерела.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6850" y="1589138"/>
            <a:ext cx="6640831" cy="52688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акумуляції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платності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позичкового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 flipH="1">
            <a:off x="5321883" y="2461849"/>
            <a:ext cx="1" cy="3430339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location map icon white | Same day loans, Internet jobs, Cashback">
            <a:extLst>
              <a:ext uri="{FF2B5EF4-FFF2-40B4-BE49-F238E27FC236}">
                <a16:creationId xmlns:a16="http://schemas.microsoft.com/office/drawing/2014/main" id="{3E0A81F2-95D1-455B-A104-97C66AEBF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" y="2036968"/>
            <a:ext cx="4457701" cy="4457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844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FB73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3" y="0"/>
            <a:ext cx="10047288" cy="158913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функціонування.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89138"/>
            <a:ext cx="6096000" cy="5268862"/>
          </a:xfrm>
        </p:spPr>
        <p:txBody>
          <a:bodyPr anchor="ctr" anchorCtr="0">
            <a:normAutofit/>
          </a:bodyPr>
          <a:lstStyle/>
          <a:p>
            <a:pPr marL="685800" indent="-457200" algn="just">
              <a:buFontTx/>
              <a:buChar char="-"/>
            </a:pPr>
            <a:r>
              <a:rPr lang="uk-UA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обов’язковість повернення;</a:t>
            </a:r>
          </a:p>
          <a:p>
            <a:pPr marL="685800" indent="-457200" algn="just">
              <a:buFontTx/>
              <a:buChar char="-"/>
            </a:pPr>
            <a:r>
              <a:rPr lang="uk-UA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платність (процент);</a:t>
            </a:r>
          </a:p>
          <a:p>
            <a:pPr marL="685800" indent="-457200" algn="just">
              <a:buFontTx/>
              <a:buChar char="-"/>
            </a:pPr>
            <a:r>
              <a:rPr lang="uk-UA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термінованість</a:t>
            </a:r>
            <a:r>
              <a:rPr lang="uk-UA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>
            <a:off x="6096000" y="2054623"/>
            <a:ext cx="0" cy="4325104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Picture 4" descr="Money Lending Icons - Download Free Vector Icons | Noun Project">
            <a:extLst>
              <a:ext uri="{FF2B5EF4-FFF2-40B4-BE49-F238E27FC236}">
                <a16:creationId xmlns:a16="http://schemas.microsoft.com/office/drawing/2014/main" id="{7AAAFCEA-6B53-47CC-B625-1A7C04C80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373" y="2375960"/>
            <a:ext cx="3689252" cy="368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651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823" y="71853"/>
            <a:ext cx="10558314" cy="137469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Класифікація.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498313"/>
            <a:ext cx="3038622" cy="618977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8754BA8-E3A1-484F-9A1C-712E540D9ACA}"/>
              </a:ext>
            </a:extLst>
          </p:cNvPr>
          <p:cNvSpPr txBox="1">
            <a:spLocks/>
          </p:cNvSpPr>
          <p:nvPr/>
        </p:nvSpPr>
        <p:spPr>
          <a:xfrm>
            <a:off x="767714" y="312631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F5ECB18-DA7F-48D9-A4AB-483DE7FD3E55}"/>
              </a:ext>
            </a:extLst>
          </p:cNvPr>
          <p:cNvCxnSpPr>
            <a:cxnSpLocks/>
          </p:cNvCxnSpPr>
          <p:nvPr/>
        </p:nvCxnSpPr>
        <p:spPr>
          <a:xfrm flipH="1">
            <a:off x="0" y="4082218"/>
            <a:ext cx="12192001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ъект 2">
            <a:extLst>
              <a:ext uri="{FF2B5EF4-FFF2-40B4-BE49-F238E27FC236}">
                <a16:creationId xmlns:a16="http://schemas.microsoft.com/office/drawing/2014/main" id="{07AAC25F-FDB7-4AF1-9C90-94F73F27D2DB}"/>
              </a:ext>
            </a:extLst>
          </p:cNvPr>
          <p:cNvSpPr txBox="1">
            <a:spLocks/>
          </p:cNvSpPr>
          <p:nvPr/>
        </p:nvSpPr>
        <p:spPr>
          <a:xfrm>
            <a:off x="6095999" y="3429265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7B84872B-1068-40C5-86C8-AECCFB2364E8}"/>
              </a:ext>
            </a:extLst>
          </p:cNvPr>
          <p:cNvSpPr txBox="1">
            <a:spLocks/>
          </p:cNvSpPr>
          <p:nvPr/>
        </p:nvSpPr>
        <p:spPr>
          <a:xfrm>
            <a:off x="2923732" y="3458406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68AFCCFA-F602-4709-8442-BD4159662861}"/>
              </a:ext>
            </a:extLst>
          </p:cNvPr>
          <p:cNvSpPr txBox="1">
            <a:spLocks/>
          </p:cNvSpPr>
          <p:nvPr/>
        </p:nvSpPr>
        <p:spPr>
          <a:xfrm>
            <a:off x="5962354" y="6167170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E3366DA7-BFA4-47B5-BD29-7C84D7301820}"/>
              </a:ext>
            </a:extLst>
          </p:cNvPr>
          <p:cNvSpPr txBox="1">
            <a:spLocks/>
          </p:cNvSpPr>
          <p:nvPr/>
        </p:nvSpPr>
        <p:spPr>
          <a:xfrm>
            <a:off x="3057377" y="6167170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Ломбардний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5F8F0C4D-5665-4136-9137-1BD0F7547110}"/>
              </a:ext>
            </a:extLst>
          </p:cNvPr>
          <p:cNvSpPr txBox="1">
            <a:spLocks/>
          </p:cNvSpPr>
          <p:nvPr/>
        </p:nvSpPr>
        <p:spPr>
          <a:xfrm>
            <a:off x="-31197" y="6167169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Лізинговий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2FE4514-B769-4A34-B719-5161D6EA581B}"/>
              </a:ext>
            </a:extLst>
          </p:cNvPr>
          <p:cNvSpPr txBox="1">
            <a:spLocks/>
          </p:cNvSpPr>
          <p:nvPr/>
        </p:nvSpPr>
        <p:spPr>
          <a:xfrm>
            <a:off x="9153378" y="3458406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Іпотечний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B68C6E95-4D17-490A-B74D-3205DF8B800A}"/>
              </a:ext>
            </a:extLst>
          </p:cNvPr>
          <p:cNvSpPr txBox="1">
            <a:spLocks/>
          </p:cNvSpPr>
          <p:nvPr/>
        </p:nvSpPr>
        <p:spPr>
          <a:xfrm>
            <a:off x="9000976" y="6167169"/>
            <a:ext cx="3038622" cy="6189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260758-C715-4E64-84D4-E4E99715104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8600" b="1" dirty="0">
              <a:solidFill>
                <a:schemeClr val="bg1"/>
              </a:solidFill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E6717137-0790-4033-A209-C59AB2CA67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84" y="1616733"/>
            <a:ext cx="2512547" cy="2052934"/>
          </a:xfrm>
          <a:prstGeom prst="rect">
            <a:avLst/>
          </a:prstGeom>
        </p:spPr>
      </p:pic>
      <p:pic>
        <p:nvPicPr>
          <p:cNvPr id="23" name="Picture 4" descr="Architecture greek temple icon Royalty Free Vector Image">
            <a:extLst>
              <a:ext uri="{FF2B5EF4-FFF2-40B4-BE49-F238E27FC236}">
                <a16:creationId xmlns:a16="http://schemas.microsoft.com/office/drawing/2014/main" id="{5578A202-6426-4558-8DB7-B4F11A752B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2" t="11110" b="20001"/>
          <a:stretch/>
        </p:blipFill>
        <p:spPr bwMode="auto">
          <a:xfrm>
            <a:off x="3334915" y="1873630"/>
            <a:ext cx="2482512" cy="156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5A9755DC-819C-4916-B67C-A9F109A63A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437" y="1722039"/>
            <a:ext cx="1864923" cy="1864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Traktor - Ein normaler Traktor für alle Landwirtschafts begeisterten. |  Traktor, Laternen basteln, Basteln weihnachten">
            <a:extLst>
              <a:ext uri="{FF2B5EF4-FFF2-40B4-BE49-F238E27FC236}">
                <a16:creationId xmlns:a16="http://schemas.microsoft.com/office/drawing/2014/main" id="{F8A83502-1769-4534-AAFF-D279671E4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29" y="4226313"/>
            <a:ext cx="2057693" cy="205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Дом Svg Вектор Серый - Бесплатная векторная графика на Pixabay">
            <a:extLst>
              <a:ext uri="{FF2B5EF4-FFF2-40B4-BE49-F238E27FC236}">
                <a16:creationId xmlns:a16="http://schemas.microsoft.com/office/drawing/2014/main" id="{5CAA7A90-0A24-4DCD-A034-9FCCEEF3D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227" y="1681442"/>
            <a:ext cx="1864923" cy="186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а эмодзи клипарт. Бесплатная загрузка. | Creazilla">
            <a:extLst>
              <a:ext uri="{FF2B5EF4-FFF2-40B4-BE49-F238E27FC236}">
                <a16:creationId xmlns:a16="http://schemas.microsoft.com/office/drawing/2014/main" id="{6D08069E-E87C-4D21-B812-869252780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107" y="4370039"/>
            <a:ext cx="1878037" cy="187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Герб украины: стоковые векторные изображения, иллюстрации | Depositphotos">
            <a:extLst>
              <a:ext uri="{FF2B5EF4-FFF2-40B4-BE49-F238E27FC236}">
                <a16:creationId xmlns:a16="http://schemas.microsoft.com/office/drawing/2014/main" id="{727C63A5-7763-4C01-AC68-87DBD6AFC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440" y="4101414"/>
            <a:ext cx="2343740" cy="234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Эйфелева башня Силуэт Clipart Бесплатная фотография - Public Domain Pictures">
            <a:extLst>
              <a:ext uri="{FF2B5EF4-FFF2-40B4-BE49-F238E27FC236}">
                <a16:creationId xmlns:a16="http://schemas.microsoft.com/office/drawing/2014/main" id="{4EBF2971-D54A-44C2-A581-810D839D0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272" y="4186104"/>
            <a:ext cx="1684646" cy="202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996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286</Words>
  <Application>Microsoft Office PowerPoint</Application>
  <PresentationFormat>Широкоэкранный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Капітал сфери обігу. Тема_#7</vt:lpstr>
      <vt:lpstr>Що таке капітал?</vt:lpstr>
      <vt:lpstr>Теорія позичкового капіталу.  Визначення. Сутність.</vt:lpstr>
      <vt:lpstr> Теорія позичкового капіталу.  Плата за користування грошовим капіталом.</vt:lpstr>
      <vt:lpstr>Теорія позичкового капіталу.  Закон спадної віддачі.</vt:lpstr>
      <vt:lpstr>Інфляція</vt:lpstr>
      <vt:lpstr> Кредит. Сутність. Визначення. Джерела.</vt:lpstr>
      <vt:lpstr> Кредит.  Принципи функціонування.</vt:lpstr>
      <vt:lpstr>Кредит.  Класифікація.</vt:lpstr>
      <vt:lpstr>Міжнародний валютний фонд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Спеціальні заходи в ЗМІ</dc:title>
  <dc:creator>Владимир Зеленский</dc:creator>
  <cp:lastModifiedBy>Владимир Зеленский</cp:lastModifiedBy>
  <cp:revision>315</cp:revision>
  <dcterms:created xsi:type="dcterms:W3CDTF">2021-11-07T15:54:35Z</dcterms:created>
  <dcterms:modified xsi:type="dcterms:W3CDTF">2021-11-28T19:54:45Z</dcterms:modified>
</cp:coreProperties>
</file>