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62" r:id="rId5"/>
    <p:sldId id="263" r:id="rId6"/>
    <p:sldId id="264" r:id="rId7"/>
    <p:sldId id="265" r:id="rId8"/>
    <p:sldId id="258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uk-UA" b="1" dirty="0">
                <a:solidFill>
                  <a:schemeClr val="accent2">
                    <a:lumMod val="75000"/>
                  </a:schemeClr>
                </a:solidFill>
              </a:rPr>
              <a:t>ІНФОРМАЦІЙНІ ТЕХНОЛОГІЇ ГІДРОЕЛЕКТРОСТАНЦІЙ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доктор </a:t>
            </a:r>
            <a:r>
              <a:rPr lang="ru-RU" dirty="0" err="1"/>
              <a:t>технічних</a:t>
            </a:r>
            <a:r>
              <a:rPr lang="ru-RU" dirty="0"/>
              <a:t> наук, </a:t>
            </a:r>
            <a:r>
              <a:rPr lang="ru-RU" dirty="0" err="1"/>
              <a:t>доцент,академік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науково-освітньої</a:t>
            </a:r>
            <a:r>
              <a:rPr lang="ru-RU" dirty="0"/>
              <a:t> </a:t>
            </a:r>
            <a:r>
              <a:rPr lang="ru-RU" dirty="0" err="1"/>
              <a:t>академії</a:t>
            </a:r>
            <a:r>
              <a:rPr lang="ru-RU" dirty="0"/>
              <a:t>, </a:t>
            </a:r>
            <a:r>
              <a:rPr lang="ru-RU" dirty="0" err="1"/>
              <a:t>провідний</a:t>
            </a:r>
            <a:r>
              <a:rPr lang="ru-RU" dirty="0"/>
              <a:t> </a:t>
            </a:r>
            <a:r>
              <a:rPr lang="ru-RU" dirty="0" err="1"/>
              <a:t>науковий</a:t>
            </a:r>
            <a:r>
              <a:rPr lang="ru-RU" dirty="0"/>
              <a:t> </a:t>
            </a:r>
            <a:r>
              <a:rPr lang="ru-RU" dirty="0" err="1"/>
              <a:t>співробітник</a:t>
            </a:r>
            <a:r>
              <a:rPr lang="ru-RU" dirty="0"/>
              <a:t> </a:t>
            </a:r>
            <a:r>
              <a:rPr lang="ru-RU" dirty="0" err="1"/>
              <a:t>Чейлитко</a:t>
            </a:r>
            <a:r>
              <a:rPr lang="ru-RU" dirty="0"/>
              <a:t> </a:t>
            </a:r>
            <a:r>
              <a:rPr lang="ru-RU" dirty="0" err="1"/>
              <a:t>Андрій</a:t>
            </a:r>
            <a:r>
              <a:rPr lang="ru-RU" dirty="0"/>
              <a:t> </a:t>
            </a:r>
            <a:r>
              <a:rPr lang="ru-RU" dirty="0" err="1"/>
              <a:t>Олександрович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168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708920"/>
            <a:ext cx="8229600" cy="1108720"/>
          </a:xfrm>
        </p:spPr>
        <p:txBody>
          <a:bodyPr anchor="t"/>
          <a:lstStyle/>
          <a:p>
            <a:r>
              <a:rPr lang="uk-UA" dirty="0" smtClean="0">
                <a:solidFill>
                  <a:srgbClr val="C00000"/>
                </a:solidFill>
              </a:rPr>
              <a:t>Дякую за увагу!!!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87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301608" cy="18630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ЛЕКЦІЯ 1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dirty="0">
                <a:solidFill>
                  <a:schemeClr val="accent2">
                    <a:lumMod val="75000"/>
                  </a:schemeClr>
                </a:solidFill>
                <a:effectLst/>
              </a:rPr>
              <a:t>Корпоративні інформаційні системи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52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ВСТУП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створюються</a:t>
            </a:r>
            <a:r>
              <a:rPr lang="ru-RU" dirty="0"/>
              <a:t> для </a:t>
            </a:r>
            <a:r>
              <a:rPr lang="ru-RU" dirty="0" err="1"/>
              <a:t>обробки</a:t>
            </a:r>
            <a:r>
              <a:rPr lang="ru-RU" dirty="0"/>
              <a:t> великих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при </a:t>
            </a:r>
            <a:r>
              <a:rPr lang="ru-RU" dirty="0" err="1"/>
              <a:t>жорстких</a:t>
            </a:r>
            <a:r>
              <a:rPr lang="ru-RU" dirty="0"/>
              <a:t> </a:t>
            </a:r>
            <a:r>
              <a:rPr lang="ru-RU" dirty="0" err="1"/>
              <a:t>обмеженнях</a:t>
            </a:r>
            <a:r>
              <a:rPr lang="ru-RU" dirty="0"/>
              <a:t> на час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. Вони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складну</a:t>
            </a:r>
            <a:r>
              <a:rPr lang="ru-RU" dirty="0"/>
              <a:t> </a:t>
            </a:r>
            <a:r>
              <a:rPr lang="ru-RU" dirty="0" err="1"/>
              <a:t>формалізацію</a:t>
            </a:r>
            <a:r>
              <a:rPr lang="ru-RU" dirty="0"/>
              <a:t> процедур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для </a:t>
            </a:r>
            <a:r>
              <a:rPr lang="ru-RU" dirty="0" err="1"/>
              <a:t>більшості</a:t>
            </a:r>
            <a:r>
              <a:rPr lang="ru-RU" dirty="0"/>
              <a:t> задач,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значну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,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гнучкістю</a:t>
            </a:r>
            <a:r>
              <a:rPr lang="ru-RU" dirty="0"/>
              <a:t> і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модифікації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767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560840" cy="5040560"/>
          </a:xfrm>
        </p:spPr>
        <p:txBody>
          <a:bodyPr>
            <a:normAutofit fontScale="92500"/>
          </a:bodyPr>
          <a:lstStyle/>
          <a:p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Інформаційна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система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(ІС)</a:t>
            </a:r>
            <a:r>
              <a:rPr lang="ru-RU" dirty="0"/>
              <a:t> – </a:t>
            </a:r>
            <a:r>
              <a:rPr lang="ru-RU" dirty="0" err="1"/>
              <a:t>взаємопов’язана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методів</a:t>
            </a:r>
            <a:r>
              <a:rPr lang="ru-RU" dirty="0"/>
              <a:t> та персоналу, яка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збереження</a:t>
            </a:r>
            <a:r>
              <a:rPr lang="ru-RU" dirty="0"/>
              <a:t>, </a:t>
            </a:r>
            <a:r>
              <a:rPr lang="ru-RU" dirty="0" err="1"/>
              <a:t>обробки</a:t>
            </a:r>
            <a:r>
              <a:rPr lang="ru-RU" dirty="0"/>
              <a:t>,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інтересах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поставленої</a:t>
            </a:r>
            <a:r>
              <a:rPr lang="ru-RU" dirty="0"/>
              <a:t> мети</a:t>
            </a:r>
            <a:r>
              <a:rPr lang="ru-RU" dirty="0" smtClean="0"/>
              <a:t>.</a:t>
            </a:r>
          </a:p>
          <a:p>
            <a:endParaRPr lang="uk-UA" dirty="0"/>
          </a:p>
          <a:p>
            <a:r>
              <a:rPr lang="ru-RU" dirty="0"/>
              <a:t> 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Задача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інформаційних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систем</a:t>
            </a:r>
            <a:r>
              <a:rPr lang="ru-RU" dirty="0"/>
              <a:t> 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ресурсами,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і </a:t>
            </a:r>
            <a:r>
              <a:rPr lang="ru-RU" dirty="0" err="1"/>
              <a:t>технічного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41877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ru-RU" sz="4000" dirty="0">
                <a:solidFill>
                  <a:schemeClr val="accent2"/>
                </a:solidFill>
                <a:effectLst/>
              </a:rPr>
              <a:t>С</a:t>
            </a:r>
            <a:r>
              <a:rPr lang="ru-RU" sz="4000" dirty="0" smtClean="0">
                <a:solidFill>
                  <a:schemeClr val="accent2"/>
                </a:solidFill>
                <a:effectLst/>
              </a:rPr>
              <a:t>труктура </a:t>
            </a:r>
            <a:r>
              <a:rPr lang="ru-RU" sz="4000" dirty="0">
                <a:solidFill>
                  <a:schemeClr val="accent2"/>
                </a:solidFill>
                <a:effectLst/>
              </a:rPr>
              <a:t>та склад </a:t>
            </a:r>
            <a:r>
              <a:rPr lang="ru-RU" sz="4000" dirty="0" err="1">
                <a:solidFill>
                  <a:schemeClr val="accent2"/>
                </a:solidFill>
                <a:effectLst/>
              </a:rPr>
              <a:t>інформаційних</a:t>
            </a:r>
            <a:r>
              <a:rPr lang="ru-RU" sz="4000" dirty="0">
                <a:solidFill>
                  <a:schemeClr val="accent2"/>
                </a:solidFill>
                <a:effectLst/>
              </a:rPr>
              <a:t> систем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00808"/>
            <a:ext cx="5577832" cy="4843496"/>
          </a:xfrm>
        </p:spPr>
      </p:pic>
    </p:spTree>
    <p:extLst>
      <p:ext uri="{BB962C8B-B14F-4D97-AF65-F5344CB8AC3E}">
        <p14:creationId xmlns:p14="http://schemas.microsoft.com/office/powerpoint/2010/main" val="2160446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038402" cy="617240"/>
          </a:xfrm>
        </p:spPr>
        <p:txBody>
          <a:bodyPr anchor="t">
            <a:normAutofit fontScale="90000"/>
          </a:bodyPr>
          <a:lstStyle/>
          <a:p>
            <a:r>
              <a:rPr lang="ru-RU" sz="3600" dirty="0" err="1">
                <a:solidFill>
                  <a:srgbClr val="C00000"/>
                </a:solidFill>
                <a:effectLst/>
              </a:rPr>
              <a:t>Класифікація</a:t>
            </a:r>
            <a:r>
              <a:rPr lang="ru-RU" sz="3600" dirty="0">
                <a:solidFill>
                  <a:srgbClr val="C00000"/>
                </a:solidFill>
                <a:effectLst/>
              </a:rPr>
              <a:t> ІС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6368752" cy="3095458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ІС </a:t>
            </a:r>
            <a:r>
              <a:rPr lang="ru-RU" dirty="0" err="1"/>
              <a:t>розрізняються</a:t>
            </a:r>
            <a:r>
              <a:rPr lang="ru-RU" dirty="0"/>
              <a:t> таким чином: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одиночні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малі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групові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середні</a:t>
            </a:r>
            <a:r>
              <a:rPr lang="ru-RU" dirty="0"/>
              <a:t>;</a:t>
            </a:r>
          </a:p>
          <a:p>
            <a:pPr algn="l"/>
            <a:r>
              <a:rPr lang="ru-RU" dirty="0"/>
              <a:t>• </a:t>
            </a:r>
            <a:r>
              <a:rPr lang="ru-RU" dirty="0" err="1"/>
              <a:t>корпоративні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4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7787208" cy="1008112"/>
          </a:xfrm>
        </p:spPr>
        <p:txBody>
          <a:bodyPr anchor="t"/>
          <a:lstStyle/>
          <a:p>
            <a:r>
              <a:rPr lang="ru-RU" sz="3600" dirty="0" err="1" smtClean="0">
                <a:solidFill>
                  <a:srgbClr val="C00000"/>
                </a:solidFill>
              </a:rPr>
              <a:t>Наукометричні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</a:rPr>
              <a:t>бази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>
                <a:solidFill>
                  <a:srgbClr val="C00000"/>
                </a:solidFill>
              </a:rPr>
              <a:t>даних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2132856"/>
            <a:ext cx="7787208" cy="315346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b="1" dirty="0" err="1">
                <a:solidFill>
                  <a:srgbClr val="C00000"/>
                </a:solidFill>
              </a:rPr>
              <a:t>Наукометрична</a:t>
            </a:r>
            <a:r>
              <a:rPr lang="ru-RU" b="1" dirty="0">
                <a:solidFill>
                  <a:srgbClr val="C00000"/>
                </a:solidFill>
              </a:rPr>
              <a:t> база </a:t>
            </a:r>
            <a:r>
              <a:rPr lang="ru-RU" b="1" dirty="0" err="1">
                <a:solidFill>
                  <a:srgbClr val="C00000"/>
                </a:solidFill>
              </a:rPr>
              <a:t>даних</a:t>
            </a:r>
            <a:r>
              <a:rPr lang="ru-RU" dirty="0"/>
              <a:t> 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бібліографічна</a:t>
            </a:r>
            <a:r>
              <a:rPr lang="ru-RU" dirty="0"/>
              <a:t> і </a:t>
            </a:r>
            <a:r>
              <a:rPr lang="ru-RU" dirty="0" err="1"/>
              <a:t>реферативна</a:t>
            </a:r>
            <a:r>
              <a:rPr lang="ru-RU" dirty="0"/>
              <a:t> </a:t>
            </a:r>
            <a:r>
              <a:rPr lang="ru-RU" b="1" dirty="0"/>
              <a:t>база </a:t>
            </a:r>
            <a:r>
              <a:rPr lang="ru-RU" b="1" dirty="0" err="1"/>
              <a:t>даних</a:t>
            </a:r>
            <a:r>
              <a:rPr lang="ru-RU" dirty="0"/>
              <a:t> з </a:t>
            </a:r>
            <a:r>
              <a:rPr lang="ru-RU" dirty="0" err="1"/>
              <a:t>інструментами</a:t>
            </a:r>
            <a:r>
              <a:rPr lang="ru-RU" dirty="0"/>
              <a:t> для </a:t>
            </a:r>
            <a:r>
              <a:rPr lang="ru-RU" dirty="0" err="1"/>
              <a:t>відстеження</a:t>
            </a:r>
            <a:r>
              <a:rPr lang="ru-RU" dirty="0"/>
              <a:t> </a:t>
            </a:r>
            <a:r>
              <a:rPr lang="ru-RU" dirty="0" err="1"/>
              <a:t>цитованості</a:t>
            </a:r>
            <a:r>
              <a:rPr lang="ru-RU" dirty="0"/>
              <a:t> статей, </a:t>
            </a:r>
            <a:r>
              <a:rPr lang="ru-RU" dirty="0" err="1"/>
              <a:t>опублікованих</a:t>
            </a:r>
            <a:r>
              <a:rPr lang="ru-RU" dirty="0"/>
              <a:t> у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виданнях</a:t>
            </a:r>
            <a:r>
              <a:rPr lang="ru-RU" dirty="0"/>
              <a:t>.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</a:t>
            </a:r>
            <a:r>
              <a:rPr lang="ru-RU" dirty="0" err="1"/>
              <a:t>бібліографічні</a:t>
            </a:r>
            <a:r>
              <a:rPr lang="ru-RU" dirty="0"/>
              <a:t> </a:t>
            </a:r>
            <a:r>
              <a:rPr lang="ru-RU" b="1" dirty="0" err="1"/>
              <a:t>бази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dirty="0"/>
              <a:t>: </a:t>
            </a:r>
            <a:r>
              <a:rPr lang="en-US" dirty="0"/>
              <a:t>Web of Science, Scopus, Web of Knowledge, Astrophysics, PubMed, Mathematics, Chemical Abstracts, Springer, </a:t>
            </a:r>
            <a:r>
              <a:rPr lang="en-US" dirty="0" err="1"/>
              <a:t>Agris</a:t>
            </a:r>
            <a:r>
              <a:rPr lang="en-US" dirty="0"/>
              <a:t>, </a:t>
            </a:r>
            <a:r>
              <a:rPr lang="en-US" dirty="0" smtClean="0"/>
              <a:t>GeoRef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706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09600"/>
            <a:ext cx="7931224" cy="803176"/>
          </a:xfrm>
        </p:spPr>
        <p:txBody>
          <a:bodyPr/>
          <a:lstStyle/>
          <a:p>
            <a:r>
              <a:rPr lang="uk-UA" sz="2400" dirty="0">
                <a:solidFill>
                  <a:srgbClr val="C00000"/>
                </a:solidFill>
                <a:effectLst/>
              </a:rPr>
              <a:t>Корпоративні інформаційні </a:t>
            </a:r>
            <a:r>
              <a:rPr lang="uk-UA" sz="2400" dirty="0" smtClean="0">
                <a:solidFill>
                  <a:srgbClr val="C00000"/>
                </a:solidFill>
                <a:effectLst/>
              </a:rPr>
              <a:t>системи (КІС)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700808"/>
            <a:ext cx="7931224" cy="453650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b="1" dirty="0" err="1"/>
              <a:t>Корпоративні</a:t>
            </a:r>
            <a:r>
              <a:rPr lang="ru-RU" b="1" dirty="0"/>
              <a:t> </a:t>
            </a:r>
            <a:r>
              <a:rPr lang="ru-RU" b="1" dirty="0" err="1"/>
              <a:t>інформаційні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dirty="0"/>
              <a:t> є </a:t>
            </a:r>
            <a:r>
              <a:rPr lang="ru-RU" dirty="0" err="1"/>
              <a:t>розвитком</a:t>
            </a:r>
            <a:r>
              <a:rPr lang="ru-RU" dirty="0"/>
              <a:t> систем для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орієнтованих</a:t>
            </a:r>
            <a:r>
              <a:rPr lang="ru-RU" dirty="0"/>
              <a:t> на масштаб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підтримувати</a:t>
            </a:r>
            <a:r>
              <a:rPr lang="ru-RU" dirty="0"/>
              <a:t> </a:t>
            </a:r>
            <a:r>
              <a:rPr lang="ru-RU" dirty="0" err="1"/>
              <a:t>територіально</a:t>
            </a:r>
            <a:r>
              <a:rPr lang="ru-RU" dirty="0"/>
              <a:t> </a:t>
            </a:r>
            <a:r>
              <a:rPr lang="ru-RU" dirty="0" err="1"/>
              <a:t>рознесені</a:t>
            </a:r>
            <a:r>
              <a:rPr lang="ru-RU" dirty="0"/>
              <a:t> </a:t>
            </a:r>
            <a:r>
              <a:rPr lang="ru-RU" dirty="0" err="1"/>
              <a:t>вузли</a:t>
            </a:r>
            <a:r>
              <a:rPr lang="ru-RU" dirty="0"/>
              <a:t> та </a:t>
            </a:r>
            <a:r>
              <a:rPr lang="ru-RU" dirty="0" err="1"/>
              <a:t>мережі</a:t>
            </a:r>
            <a:r>
              <a:rPr lang="ru-RU" dirty="0"/>
              <a:t> та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ієрархічну</a:t>
            </a:r>
            <a:r>
              <a:rPr lang="ru-RU" dirty="0"/>
              <a:t> структуру з </a:t>
            </a:r>
            <a:r>
              <a:rPr lang="ru-RU" dirty="0" err="1"/>
              <a:t>декількох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. КІС, </a:t>
            </a:r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доступу до </a:t>
            </a:r>
            <a:r>
              <a:rPr lang="ru-RU" dirty="0" err="1"/>
              <a:t>інформаційного</a:t>
            </a:r>
            <a:r>
              <a:rPr lang="ru-RU" dirty="0"/>
              <a:t> фонду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забезпечує</a:t>
            </a:r>
            <a:r>
              <a:rPr lang="ru-RU" dirty="0"/>
              <a:t> доступ з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підрозділу</a:t>
            </a:r>
            <a:r>
              <a:rPr lang="ru-RU" dirty="0"/>
              <a:t> до </a:t>
            </a:r>
            <a:r>
              <a:rPr lang="ru-RU" dirty="0" err="1"/>
              <a:t>центральної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розподіленої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(</a:t>
            </a:r>
            <a:r>
              <a:rPr lang="ru-RU" dirty="0" err="1"/>
              <a:t>організації</a:t>
            </a:r>
            <a:r>
              <a:rPr lang="ru-RU" dirty="0"/>
              <a:t>). Д; таких систем характерна </a:t>
            </a:r>
            <a:r>
              <a:rPr lang="ru-RU" dirty="0" err="1"/>
              <a:t>архітектура</a:t>
            </a:r>
            <a:r>
              <a:rPr lang="ru-RU" dirty="0"/>
              <a:t> «</a:t>
            </a:r>
            <a:r>
              <a:rPr lang="ru-RU" dirty="0" err="1"/>
              <a:t>клієнт</a:t>
            </a:r>
            <a:r>
              <a:rPr lang="ru-RU" dirty="0"/>
              <a:t>-сервер»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спеціалізацією</a:t>
            </a:r>
            <a:r>
              <a:rPr lang="ru-RU" dirty="0"/>
              <a:t> </a:t>
            </a:r>
            <a:r>
              <a:rPr lang="ru-RU" dirty="0" err="1"/>
              <a:t>серверів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04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34672" cy="792088"/>
          </a:xfrm>
        </p:spPr>
        <p:txBody>
          <a:bodyPr anchor="t"/>
          <a:lstStyle/>
          <a:p>
            <a:r>
              <a:rPr lang="ru-RU" sz="2800" b="0" dirty="0" err="1" smtClean="0">
                <a:solidFill>
                  <a:srgbClr val="C00000"/>
                </a:solidFill>
                <a:effectLst/>
              </a:rPr>
              <a:t>Характерні</a:t>
            </a:r>
            <a:r>
              <a:rPr lang="ru-RU" sz="2800" b="0" dirty="0" smtClean="0">
                <a:solidFill>
                  <a:srgbClr val="C00000"/>
                </a:solidFill>
                <a:effectLst/>
              </a:rPr>
              <a:t> </a:t>
            </a:r>
            <a:r>
              <a:rPr lang="ru-RU" sz="2800" b="0" dirty="0" err="1" smtClean="0">
                <a:solidFill>
                  <a:srgbClr val="C00000"/>
                </a:solidFill>
                <a:effectLst/>
              </a:rPr>
              <a:t>ознаки</a:t>
            </a:r>
            <a:r>
              <a:rPr lang="ru-RU" sz="2800" b="0" dirty="0" smtClean="0">
                <a:solidFill>
                  <a:srgbClr val="C00000"/>
                </a:solidFill>
                <a:effectLst/>
              </a:rPr>
              <a:t> </a:t>
            </a:r>
            <a:r>
              <a:rPr lang="ru-RU" sz="2800" b="0" dirty="0" err="1" smtClean="0">
                <a:solidFill>
                  <a:srgbClr val="C00000"/>
                </a:solidFill>
                <a:effectLst/>
              </a:rPr>
              <a:t>корпоративних</a:t>
            </a:r>
            <a:r>
              <a:rPr lang="ru-RU" sz="2800" b="0" dirty="0">
                <a:solidFill>
                  <a:srgbClr val="C00000"/>
                </a:solidFill>
                <a:effectLst/>
              </a:rPr>
              <a:t> </a:t>
            </a:r>
            <a:r>
              <a:rPr lang="ru-RU" sz="2800" b="0" dirty="0" smtClean="0">
                <a:solidFill>
                  <a:srgbClr val="C00000"/>
                </a:solidFill>
                <a:effectLst/>
              </a:rPr>
              <a:t>ІС</a:t>
            </a: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052736"/>
            <a:ext cx="8003232" cy="5184576"/>
          </a:xfrm>
        </p:spPr>
        <p:txBody>
          <a:bodyPr>
            <a:normAutofit fontScale="32500" lnSpcReduction="20000"/>
          </a:bodyPr>
          <a:lstStyle/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життєвий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цикл; </a:t>
            </a:r>
            <a:endParaRPr lang="ru-RU" sz="4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успадкованих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систем;</a:t>
            </a: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використовуваного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апаратного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використовуваного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масштабність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розв'язуваних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задач; </a:t>
            </a:r>
            <a:endParaRPr lang="ru-RU" sz="4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перетинання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сфер; </a:t>
            </a:r>
            <a:endParaRPr lang="ru-RU" sz="4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uk-UA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аналітичну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територіальна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розподіленість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SQL-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серверів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БД (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Oracle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InformixOnLine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Informix-DSA, Sybase, CA-Ingress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та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4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30352" indent="-4572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підвищені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363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86</TotalTime>
  <Words>214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  ІНФОРМАЦІЙНІ ТЕХНОЛОГІЇ ГІДРОЕЛЕКТРОСТАНЦІЙ </vt:lpstr>
      <vt:lpstr>ЛЕКЦІЯ 1 Корпоративні інформаційні системи</vt:lpstr>
      <vt:lpstr>ВСТУП</vt:lpstr>
      <vt:lpstr>Презентация PowerPoint</vt:lpstr>
      <vt:lpstr>Структура та склад інформаційних систем </vt:lpstr>
      <vt:lpstr>Класифікація ІС </vt:lpstr>
      <vt:lpstr>Наукометричні бази даних</vt:lpstr>
      <vt:lpstr>Корпоративні інформаційні системи (КІС)</vt:lpstr>
      <vt:lpstr>Характерні ознаки корпоративних ІС </vt:lpstr>
      <vt:lpstr>Дякую за увагу!!!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ІНФОРМАЦІЙНІ ТЕХНОЛОГІЇ ГІДРОЕЛЕКТРОСТАНЦІЙ </dc:title>
  <dc:creator>Admin</dc:creator>
  <cp:lastModifiedBy>Admin</cp:lastModifiedBy>
  <cp:revision>6</cp:revision>
  <dcterms:created xsi:type="dcterms:W3CDTF">2021-01-21T12:27:01Z</dcterms:created>
  <dcterms:modified xsi:type="dcterms:W3CDTF">2021-01-21T14:04:20Z</dcterms:modified>
</cp:coreProperties>
</file>