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6" r:id="rId3"/>
    <p:sldId id="259" r:id="rId4"/>
    <p:sldId id="260" r:id="rId5"/>
    <p:sldId id="265" r:id="rId6"/>
    <p:sldId id="261" r:id="rId7"/>
    <p:sldId id="264" r:id="rId8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63AA9-4F5F-4B64-9904-E807356AD57B}" type="datetimeFigureOut">
              <a:rPr lang="uk-UA" smtClean="0"/>
              <a:t>28.12.2021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D51D4-99A7-471F-B726-1848B6DF69A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19977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63AA9-4F5F-4B64-9904-E807356AD57B}" type="datetimeFigureOut">
              <a:rPr lang="uk-UA" smtClean="0"/>
              <a:t>28.12.2021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D51D4-99A7-471F-B726-1848B6DF69A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95555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63AA9-4F5F-4B64-9904-E807356AD57B}" type="datetimeFigureOut">
              <a:rPr lang="uk-UA" smtClean="0"/>
              <a:t>28.12.2021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D51D4-99A7-471F-B726-1848B6DF69A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186145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rgbClr val="17365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60002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75830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63AA9-4F5F-4B64-9904-E807356AD57B}" type="datetimeFigureOut">
              <a:rPr lang="uk-UA" smtClean="0"/>
              <a:t>28.12.2021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D51D4-99A7-471F-B726-1848B6DF69A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63200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63AA9-4F5F-4B64-9904-E807356AD57B}" type="datetimeFigureOut">
              <a:rPr lang="uk-UA" smtClean="0"/>
              <a:t>28.12.2021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D51D4-99A7-471F-B726-1848B6DF69A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06384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63AA9-4F5F-4B64-9904-E807356AD57B}" type="datetimeFigureOut">
              <a:rPr lang="uk-UA" smtClean="0"/>
              <a:t>28.12.2021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D51D4-99A7-471F-B726-1848B6DF69A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4591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63AA9-4F5F-4B64-9904-E807356AD57B}" type="datetimeFigureOut">
              <a:rPr lang="uk-UA" smtClean="0"/>
              <a:t>28.12.2021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D51D4-99A7-471F-B726-1848B6DF69A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43778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63AA9-4F5F-4B64-9904-E807356AD57B}" type="datetimeFigureOut">
              <a:rPr lang="uk-UA" smtClean="0"/>
              <a:t>28.12.2021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D51D4-99A7-471F-B726-1848B6DF69A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02940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63AA9-4F5F-4B64-9904-E807356AD57B}" type="datetimeFigureOut">
              <a:rPr lang="uk-UA" smtClean="0"/>
              <a:t>28.12.2021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D51D4-99A7-471F-B726-1848B6DF69A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84144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63AA9-4F5F-4B64-9904-E807356AD57B}" type="datetimeFigureOut">
              <a:rPr lang="uk-UA" smtClean="0"/>
              <a:t>28.12.2021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D51D4-99A7-471F-B726-1848B6DF69A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90359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63AA9-4F5F-4B64-9904-E807356AD57B}" type="datetimeFigureOut">
              <a:rPr lang="uk-UA" smtClean="0"/>
              <a:t>28.12.2021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D51D4-99A7-471F-B726-1848B6DF69A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44150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63AA9-4F5F-4B64-9904-E807356AD57B}" type="datetimeFigureOut">
              <a:rPr lang="uk-UA" smtClean="0"/>
              <a:t>28.12.2021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D51D4-99A7-471F-B726-1848B6DF69A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03703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1.jpg"/><Relationship Id="rId7" Type="http://schemas.openxmlformats.org/officeDocument/2006/relationships/image" Target="../media/image8.png"/><Relationship Id="rId12" Type="http://schemas.openxmlformats.org/officeDocument/2006/relationships/image" Target="../media/image13.jpg"/><Relationship Id="rId2" Type="http://schemas.openxmlformats.org/officeDocument/2006/relationships/image" Target="../media/image4.jpg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11" Type="http://schemas.openxmlformats.org/officeDocument/2006/relationships/image" Target="../media/image12.jp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9916" y="1467038"/>
            <a:ext cx="7085330" cy="21672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" algn="ctr">
              <a:lnSpc>
                <a:spcPts val="5645"/>
              </a:lnSpc>
              <a:spcBef>
                <a:spcPts val="100"/>
              </a:spcBef>
            </a:pPr>
            <a:r>
              <a:rPr sz="4800" b="0" spc="-5" dirty="0">
                <a:solidFill>
                  <a:srgbClr val="365F91"/>
                </a:solidFill>
                <a:latin typeface="Arial Narrow"/>
                <a:cs typeface="Arial Narrow"/>
              </a:rPr>
              <a:t>навчальна</a:t>
            </a:r>
            <a:r>
              <a:rPr sz="4800" b="0" spc="-10" dirty="0">
                <a:solidFill>
                  <a:srgbClr val="365F91"/>
                </a:solidFill>
                <a:latin typeface="Arial Narrow"/>
                <a:cs typeface="Arial Narrow"/>
              </a:rPr>
              <a:t> </a:t>
            </a:r>
            <a:r>
              <a:rPr sz="4800" b="0" spc="-5" dirty="0">
                <a:solidFill>
                  <a:srgbClr val="365F91"/>
                </a:solidFill>
                <a:latin typeface="Arial Narrow"/>
                <a:cs typeface="Arial Narrow"/>
              </a:rPr>
              <a:t>дисципліна</a:t>
            </a:r>
            <a:endParaRPr sz="4800" dirty="0">
              <a:latin typeface="Arial Narrow"/>
              <a:cs typeface="Arial Narrow"/>
            </a:endParaRPr>
          </a:p>
          <a:p>
            <a:pPr algn="ctr">
              <a:lnSpc>
                <a:spcPts val="5645"/>
              </a:lnSpc>
            </a:pPr>
            <a:r>
              <a:rPr sz="4800" spc="-5" dirty="0" smtClean="0">
                <a:solidFill>
                  <a:srgbClr val="365F91"/>
                </a:solidFill>
                <a:latin typeface="Arial Narrow"/>
                <a:cs typeface="Arial Narrow"/>
              </a:rPr>
              <a:t>«</a:t>
            </a:r>
            <a:r>
              <a:rPr lang="uk-UA" sz="4800" spc="-5" dirty="0" smtClean="0">
                <a:solidFill>
                  <a:srgbClr val="365F91"/>
                </a:solidFill>
                <a:latin typeface="Arial Narrow"/>
                <a:cs typeface="Arial Narrow"/>
              </a:rPr>
              <a:t>Реклама у соціальних мережах</a:t>
            </a:r>
            <a:r>
              <a:rPr sz="4800" dirty="0" smtClean="0">
                <a:solidFill>
                  <a:srgbClr val="365F91"/>
                </a:solidFill>
                <a:latin typeface="Arial Narrow"/>
                <a:cs typeface="Arial Narrow"/>
              </a:rPr>
              <a:t>»</a:t>
            </a:r>
            <a:endParaRPr sz="4800" dirty="0">
              <a:latin typeface="Arial Narrow"/>
              <a:cs typeface="Arial Narrow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7313" y="4656929"/>
            <a:ext cx="1044994" cy="13978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845426" y="4881018"/>
            <a:ext cx="1003185" cy="9369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12915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4690864" cy="3960440"/>
          </a:xfrm>
        </p:spPr>
        <p:txBody>
          <a:bodyPr>
            <a:noAutofit/>
          </a:bodyPr>
          <a:lstStyle/>
          <a:p>
            <a:pPr algn="l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Санакоєва Наталя Дмитрівна</a:t>
            </a:r>
            <a:r>
              <a:rPr lang="uk-UA" sz="2400" b="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uk-UA" sz="2400" b="0" dirty="0" err="1" smtClean="0">
                <a:latin typeface="Times New Roman" pitchFamily="18" charset="0"/>
                <a:cs typeface="Times New Roman" pitchFamily="18" charset="0"/>
              </a:rPr>
              <a:t>к.філол.н</a:t>
            </a:r>
            <a:r>
              <a:rPr lang="uk-UA" sz="2400" b="0" dirty="0" smtClean="0">
                <a:latin typeface="Times New Roman" pitchFamily="18" charset="0"/>
                <a:cs typeface="Times New Roman" pitchFamily="18" charset="0"/>
              </a:rPr>
              <a:t>., доцент кафедри соціальних комунікацій та інформаційної діяльності; </a:t>
            </a:r>
            <a:br>
              <a:rPr lang="uk-UA" sz="24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400" b="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b="0" dirty="0">
                <a:latin typeface="Times New Roman" pitchFamily="18" charset="0"/>
                <a:cs typeface="Times New Roman" pitchFamily="18" charset="0"/>
              </a:rPr>
            </a:br>
            <a:r>
              <a:rPr lang="uk-UA" sz="2400" b="0" dirty="0" smtClean="0">
                <a:latin typeface="Times New Roman" pitchFamily="18" charset="0"/>
                <a:cs typeface="Times New Roman" pitchFamily="18" charset="0"/>
              </a:rPr>
              <a:t>очолює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іміджевий відділ </a:t>
            </a:r>
            <a:r>
              <a:rPr lang="uk-UA" sz="2400" b="0" dirty="0" smtClean="0">
                <a:latin typeface="Times New Roman" pitchFamily="18" charset="0"/>
                <a:cs typeface="Times New Roman" pitchFamily="18" charset="0"/>
              </a:rPr>
              <a:t>факультету журналістики, керує робочими групами студентів, що ведуть корпоративні сторінки у різних соціальних мережах </a:t>
            </a:r>
            <a:endParaRPr lang="uk-UA" sz="24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8"/>
          <p:cNvSpPr/>
          <p:nvPr/>
        </p:nvSpPr>
        <p:spPr>
          <a:xfrm>
            <a:off x="5724128" y="980728"/>
            <a:ext cx="2815590" cy="30963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9"/>
          <p:cNvSpPr/>
          <p:nvPr/>
        </p:nvSpPr>
        <p:spPr>
          <a:xfrm>
            <a:off x="6732240" y="4365104"/>
            <a:ext cx="1807478" cy="236516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33332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8541" y="587809"/>
            <a:ext cx="7769859" cy="3859390"/>
          </a:xfrm>
          <a:prstGeom prst="rect">
            <a:avLst/>
          </a:prstGeom>
        </p:spPr>
        <p:txBody>
          <a:bodyPr vert="horz" wrap="square" lIns="0" tIns="37465" rIns="0" bIns="0" rtlCol="0">
            <a:spAutoFit/>
          </a:bodyPr>
          <a:lstStyle/>
          <a:p>
            <a:pPr marL="12700" marR="5080" indent="283210" algn="just">
              <a:lnSpc>
                <a:spcPts val="2760"/>
              </a:lnSpc>
              <a:spcBef>
                <a:spcPts val="295"/>
              </a:spcBef>
            </a:pPr>
            <a:r>
              <a:rPr sz="2400" spc="-5" dirty="0">
                <a:latin typeface="Times New Roman" pitchFamily="18" charset="0"/>
                <a:cs typeface="Times New Roman" pitchFamily="18" charset="0"/>
              </a:rPr>
              <a:t>Опановуючи цю дисципліну, ви </a:t>
            </a:r>
            <a:r>
              <a:rPr sz="2400" b="1" spc="5" dirty="0" err="1">
                <a:latin typeface="Times New Roman" pitchFamily="18" charset="0"/>
                <a:cs typeface="Times New Roman" pitchFamily="18" charset="0"/>
              </a:rPr>
              <a:t>ознайомитесь</a:t>
            </a:r>
            <a:r>
              <a:rPr sz="24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uk-UA" sz="2400" spc="-5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12700" marR="5080" indent="283210" algn="just">
              <a:lnSpc>
                <a:spcPts val="2760"/>
              </a:lnSpc>
              <a:spcBef>
                <a:spcPts val="295"/>
              </a:spcBef>
            </a:pPr>
            <a:endParaRPr lang="uk-UA" sz="2400" spc="-5" dirty="0" smtClean="0">
              <a:latin typeface="Times New Roman" pitchFamily="18" charset="0"/>
              <a:cs typeface="Times New Roman" pitchFamily="18" charset="0"/>
            </a:endParaRPr>
          </a:p>
          <a:p>
            <a:pPr marL="355600" marR="5080" indent="-342900" algn="just">
              <a:lnSpc>
                <a:spcPts val="2760"/>
              </a:lnSpc>
              <a:spcBef>
                <a:spcPts val="295"/>
              </a:spcBef>
              <a:buFont typeface="Wingdings" pitchFamily="2" charset="2"/>
              <a:buChar char="ü"/>
            </a:pPr>
            <a:r>
              <a:rPr sz="24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особливостями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різних соціальних мереж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55600" marR="5080" indent="-342900" algn="just">
              <a:lnSpc>
                <a:spcPts val="2760"/>
              </a:lnSpc>
              <a:spcBef>
                <a:spcPts val="295"/>
              </a:spcBef>
              <a:buFont typeface="Wingdings" pitchFamily="2" charset="2"/>
              <a:buChar char="ü"/>
            </a:pP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55600" marR="5080" indent="-342900" algn="just">
              <a:lnSpc>
                <a:spcPts val="2760"/>
              </a:lnSpc>
              <a:spcBef>
                <a:spcPts val="295"/>
              </a:spcBef>
              <a:buFont typeface="Wingdings" pitchFamily="2" charset="2"/>
              <a:buChar char="ü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будете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працювати над розробкою проєкту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просування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продукту/послуги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 цих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мережах</a:t>
            </a:r>
          </a:p>
          <a:p>
            <a:pPr marL="355600" marR="5080" indent="-342900" algn="just">
              <a:lnSpc>
                <a:spcPts val="2760"/>
              </a:lnSpc>
              <a:spcBef>
                <a:spcPts val="295"/>
              </a:spcBef>
              <a:buFont typeface="Wingdings" pitchFamily="2" charset="2"/>
              <a:buChar char="ü"/>
            </a:pP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55600" marR="5080" indent="-342900" algn="just">
              <a:lnSpc>
                <a:spcPts val="2760"/>
              </a:lnSpc>
              <a:spcBef>
                <a:spcPts val="295"/>
              </a:spcBef>
              <a:buFont typeface="Wingdings" pitchFamily="2" charset="2"/>
              <a:buChar char="ü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навчитеся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визначати параметри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, що впливають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на просування продукту у соціальних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мережах та особливості поведінки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користувачів соціальних медіа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693026" y="4974900"/>
            <a:ext cx="981075" cy="9158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50241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0625" y="908720"/>
            <a:ext cx="8220075" cy="1948610"/>
          </a:xfrm>
          <a:prstGeom prst="rect">
            <a:avLst/>
          </a:prstGeom>
        </p:spPr>
        <p:txBody>
          <a:bodyPr vert="horz" wrap="square" lIns="0" tIns="37465" rIns="0" bIns="0" rtlCol="0">
            <a:spAutoFit/>
          </a:bodyPr>
          <a:lstStyle/>
          <a:p>
            <a:pPr marL="12700" marR="10160" algn="just">
              <a:lnSpc>
                <a:spcPts val="2760"/>
              </a:lnSpc>
              <a:spcBef>
                <a:spcPts val="295"/>
              </a:spcBef>
              <a:tabLst>
                <a:tab pos="845185" algn="l"/>
              </a:tabLst>
            </a:pP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Будете знати:</a:t>
            </a:r>
          </a:p>
          <a:p>
            <a:pPr marL="12700" marR="10160" indent="539115">
              <a:lnSpc>
                <a:spcPts val="2760"/>
              </a:lnSpc>
              <a:spcBef>
                <a:spcPts val="295"/>
              </a:spcBef>
              <a:buFont typeface="Wingdings"/>
              <a:buChar char=""/>
              <a:tabLst>
                <a:tab pos="845185" algn="l"/>
              </a:tabLst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особливості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різних соціальних мереж та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специфіку побудови комунікаційної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стратегії для кожної з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них</a:t>
            </a:r>
          </a:p>
          <a:p>
            <a:pPr marL="12700" marR="10160" indent="539115" algn="just">
              <a:lnSpc>
                <a:spcPts val="2760"/>
              </a:lnSpc>
              <a:spcBef>
                <a:spcPts val="295"/>
              </a:spcBef>
              <a:buFont typeface="Wingdings"/>
              <a:buChar char=""/>
              <a:tabLst>
                <a:tab pos="845185" algn="l"/>
              </a:tabLst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переваги роботи в соціальній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мережі</a:t>
            </a:r>
          </a:p>
          <a:p>
            <a:pPr marL="12700" marR="10160" indent="539115" algn="just">
              <a:lnSpc>
                <a:spcPts val="2760"/>
              </a:lnSpc>
              <a:spcBef>
                <a:spcPts val="295"/>
              </a:spcBef>
              <a:buFont typeface="Wingdings"/>
              <a:buChar char=""/>
              <a:tabLst>
                <a:tab pos="845185" algn="l"/>
              </a:tabLst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понятійний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та категорійний апарат щодо нових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мереж</a:t>
            </a:r>
          </a:p>
        </p:txBody>
      </p:sp>
      <p:sp>
        <p:nvSpPr>
          <p:cNvPr id="3" name="object 3"/>
          <p:cNvSpPr/>
          <p:nvPr/>
        </p:nvSpPr>
        <p:spPr>
          <a:xfrm>
            <a:off x="6804248" y="4725144"/>
            <a:ext cx="1584176" cy="12241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41354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692696"/>
            <a:ext cx="7920880" cy="35163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10160" algn="just">
              <a:lnSpc>
                <a:spcPts val="2760"/>
              </a:lnSpc>
              <a:spcBef>
                <a:spcPts val="295"/>
              </a:spcBef>
              <a:tabLst>
                <a:tab pos="845185" algn="l"/>
              </a:tabLst>
            </a:pP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Вміти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12700" marR="10160" indent="539115" algn="just">
              <a:lnSpc>
                <a:spcPts val="2760"/>
              </a:lnSpc>
              <a:spcBef>
                <a:spcPts val="295"/>
              </a:spcBef>
              <a:buFont typeface="Wingdings"/>
              <a:buChar char=""/>
              <a:tabLst>
                <a:tab pos="845185" algn="l"/>
              </a:tabLst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визначати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цільову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аудиторію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12700" marR="10160" indent="539115" algn="just">
              <a:lnSpc>
                <a:spcPts val="2760"/>
              </a:lnSpc>
              <a:spcBef>
                <a:spcPts val="295"/>
              </a:spcBef>
              <a:buFont typeface="Wingdings"/>
              <a:buChar char=""/>
              <a:tabLst>
                <a:tab pos="845185" algn="l"/>
              </a:tabLst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розробляти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стратегію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просування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продукту/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послуги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соціальних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мережах</a:t>
            </a:r>
          </a:p>
          <a:p>
            <a:pPr marL="12700" marR="10160" indent="539115" algn="just">
              <a:lnSpc>
                <a:spcPts val="2760"/>
              </a:lnSpc>
              <a:spcBef>
                <a:spcPts val="295"/>
              </a:spcBef>
              <a:buFont typeface="Wingdings"/>
              <a:buChar char=""/>
              <a:tabLst>
                <a:tab pos="845185" algn="l"/>
              </a:tabLs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формувати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контент для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наповнення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сторінок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спільноти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соціальних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мережах</a:t>
            </a:r>
          </a:p>
          <a:p>
            <a:pPr marL="12700" marR="10160" indent="539115" algn="just">
              <a:lnSpc>
                <a:spcPts val="2760"/>
              </a:lnSpc>
              <a:spcBef>
                <a:spcPts val="295"/>
              </a:spcBef>
              <a:buFont typeface="Wingdings"/>
              <a:buChar char=""/>
              <a:tabLst>
                <a:tab pos="845185" algn="l"/>
              </a:tabLst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оцінювати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ефективність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рекламних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 PR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заходів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соціальних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мережах</a:t>
            </a:r>
          </a:p>
          <a:p>
            <a:pPr marL="12700" marR="10160" indent="539115" algn="just">
              <a:lnSpc>
                <a:spcPts val="2760"/>
              </a:lnSpc>
              <a:spcBef>
                <a:spcPts val="295"/>
              </a:spcBef>
              <a:buFont typeface="Wingdings"/>
              <a:buChar char=""/>
              <a:tabLst>
                <a:tab pos="845185" algn="l"/>
              </a:tabLst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створюватимете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власне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творче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портфоліо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ject 3"/>
          <p:cNvSpPr/>
          <p:nvPr/>
        </p:nvSpPr>
        <p:spPr>
          <a:xfrm>
            <a:off x="7100664" y="5165576"/>
            <a:ext cx="1584176" cy="12241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74178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7600950" y="5373459"/>
            <a:ext cx="980554" cy="9158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Прямоугольник 3"/>
          <p:cNvSpPr/>
          <p:nvPr/>
        </p:nvSpPr>
        <p:spPr>
          <a:xfrm>
            <a:off x="1259632" y="476672"/>
            <a:ext cx="669674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spc="-10" dirty="0" smtClean="0">
                <a:latin typeface="Times New Roman" pitchFamily="18" charset="0"/>
                <a:cs typeface="Times New Roman" pitchFamily="18" charset="0"/>
              </a:rPr>
              <a:t>Список </a:t>
            </a:r>
            <a:r>
              <a:rPr lang="ru-RU" sz="2400" b="1" spc="-10" dirty="0" err="1" smtClean="0">
                <a:latin typeface="Times New Roman" pitchFamily="18" charset="0"/>
                <a:cs typeface="Times New Roman" pitchFamily="18" charset="0"/>
              </a:rPr>
              <a:t>праць</a:t>
            </a:r>
            <a:r>
              <a:rPr lang="ru-RU" sz="2400" b="1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spc="-5" dirty="0" smtClean="0">
                <a:latin typeface="Times New Roman" pitchFamily="18" charset="0"/>
                <a:cs typeface="Times New Roman" pitchFamily="18" charset="0"/>
              </a:rPr>
              <a:t>автора </a:t>
            </a:r>
            <a:r>
              <a:rPr lang="ru-RU" sz="2400" b="1" spc="-5" dirty="0" err="1" smtClean="0">
                <a:latin typeface="Times New Roman" pitchFamily="18" charset="0"/>
                <a:cs typeface="Times New Roman" pitchFamily="18" charset="0"/>
              </a:rPr>
              <a:t>цієї</a:t>
            </a:r>
            <a:r>
              <a:rPr lang="ru-RU" sz="2400" b="1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spc="-5" dirty="0" err="1" smtClean="0">
                <a:latin typeface="Times New Roman" pitchFamily="18" charset="0"/>
                <a:cs typeface="Times New Roman" pitchFamily="18" charset="0"/>
              </a:rPr>
              <a:t>дисципліни</a:t>
            </a:r>
            <a:r>
              <a:rPr lang="ru-RU" sz="2400" b="1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spc="-10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400" b="1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spc="-5" dirty="0" err="1" smtClean="0">
                <a:latin typeface="Times New Roman" pitchFamily="18" charset="0"/>
                <a:cs typeface="Times New Roman" pitchFamily="18" charset="0"/>
              </a:rPr>
              <a:t>найактуальніших</a:t>
            </a:r>
            <a:r>
              <a:rPr lang="ru-RU" sz="2400" b="1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spc="-10" dirty="0" smtClean="0">
                <a:latin typeface="Times New Roman" pitchFamily="18" charset="0"/>
                <a:cs typeface="Times New Roman" pitchFamily="18" charset="0"/>
              </a:rPr>
              <a:t>тем,  </a:t>
            </a:r>
            <a:r>
              <a:rPr lang="ru-RU" sz="2400" b="1" spc="-1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b="1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spc="-5" dirty="0" err="1" smtClean="0">
                <a:latin typeface="Times New Roman" pitchFamily="18" charset="0"/>
                <a:cs typeface="Times New Roman" pitchFamily="18" charset="0"/>
              </a:rPr>
              <a:t>винесені</a:t>
            </a:r>
            <a:r>
              <a:rPr lang="ru-RU" sz="2400" b="1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spc="5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b="1" spc="-5" dirty="0" err="1" smtClean="0">
                <a:latin typeface="Times New Roman" pitchFamily="18" charset="0"/>
                <a:cs typeface="Times New Roman" pitchFamily="18" charset="0"/>
              </a:rPr>
              <a:t>обговорення</a:t>
            </a:r>
            <a:r>
              <a:rPr lang="ru-RU" sz="2400" b="1" spc="-5" dirty="0" smtClean="0">
                <a:latin typeface="Times New Roman" pitchFamily="18" charset="0"/>
                <a:cs typeface="Times New Roman" pitchFamily="18" charset="0"/>
              </a:rPr>
              <a:t> у межах </a:t>
            </a:r>
            <a:r>
              <a:rPr lang="ru-RU" sz="2400" b="1" spc="-5" dirty="0" err="1" smtClean="0"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sz="2400" b="1" spc="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spc="-10" dirty="0" smtClean="0">
                <a:latin typeface="Times New Roman" pitchFamily="18" charset="0"/>
                <a:cs typeface="Times New Roman" pitchFamily="18" charset="0"/>
              </a:rPr>
              <a:t>курсу:</a:t>
            </a:r>
            <a:endParaRPr lang="uk-UA" sz="2400" b="1" spc="-1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2400" b="1" spc="-1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2400" b="1" spc="-1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Санакоєва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Н. 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.,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Березенко В. В.,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Лаковський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К. С. Реклама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діджиталізації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українські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реалії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Монографія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загальною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редакцією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Ковпак В. А.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Запоріжжя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Запорізький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національний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університет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 2021.  176 с.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Санакоєва Н. Д., Березенко В. В.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Прикладні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дослідження формування сучасного соціально-комунікаційного простору України в умовах становлення інформаційного суспільства. Монографія. /  За загал. наук. ред. В.В. Березенко. Запоріжжя: Запорізький національний університет, 2021. 287 с.</a:t>
            </a:r>
          </a:p>
          <a:p>
            <a:pPr algn="ctr"/>
            <a:endParaRPr lang="uk-UA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376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2716" y="467072"/>
            <a:ext cx="3354070" cy="112146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7200" b="0" spc="-5" dirty="0">
                <a:solidFill>
                  <a:srgbClr val="000000"/>
                </a:solidFill>
                <a:latin typeface="Arial Narrow"/>
                <a:cs typeface="Arial Narrow"/>
              </a:rPr>
              <a:t>Контакти:</a:t>
            </a:r>
            <a:endParaRPr sz="7200">
              <a:latin typeface="Arial Narrow"/>
              <a:cs typeface="Arial Narrow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94970" y="2799822"/>
            <a:ext cx="1917700" cy="35894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955916" y="5338415"/>
            <a:ext cx="981075" cy="131232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96930" y="2016066"/>
            <a:ext cx="889170" cy="28061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342521" y="1997094"/>
            <a:ext cx="1381771" cy="30179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780740" y="1999559"/>
            <a:ext cx="878783" cy="22558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653791" y="1917026"/>
            <a:ext cx="106679" cy="41266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8621" y="2282334"/>
            <a:ext cx="552449" cy="41266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48995" y="2282334"/>
            <a:ext cx="270509" cy="41266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51560" y="2282334"/>
            <a:ext cx="3089910" cy="41266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211954" y="2152955"/>
            <a:ext cx="4478020" cy="1466308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283709" y="2233289"/>
            <a:ext cx="1351914" cy="1330164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308188" y="5065033"/>
            <a:ext cx="1713170" cy="357825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047251" y="5246699"/>
            <a:ext cx="74954" cy="27525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172366" y="5092560"/>
            <a:ext cx="253044" cy="264239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451111" y="5246699"/>
            <a:ext cx="74954" cy="27525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576226" y="5092560"/>
            <a:ext cx="257192" cy="264239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3067372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227</Words>
  <Application>Microsoft Office PowerPoint</Application>
  <PresentationFormat>Экран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навчальна дисципліна «Реклама у соціальних мережах»</vt:lpstr>
      <vt:lpstr>Санакоєва Наталя Дмитрівна – к.філол.н., доцент кафедри соціальних комунікацій та інформаційної діяльності;   очолює іміджевий відділ факультету журналістики, керує робочими групами студентів, що ведуть корпоративні сторінки у різних соціальних мережах </vt:lpstr>
      <vt:lpstr>Презентация PowerPoint</vt:lpstr>
      <vt:lpstr>Презентация PowerPoint</vt:lpstr>
      <vt:lpstr>Презентация PowerPoint</vt:lpstr>
      <vt:lpstr>Презентация PowerPoint</vt:lpstr>
      <vt:lpstr>Контакти: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навчальна дисципліна «Реклама у соціальних мережах»</dc:title>
  <dc:creator>denbs2018@gmail.com</dc:creator>
  <cp:lastModifiedBy>denbs2018@gmail.com</cp:lastModifiedBy>
  <cp:revision>5</cp:revision>
  <dcterms:created xsi:type="dcterms:W3CDTF">2021-12-28T09:26:03Z</dcterms:created>
  <dcterms:modified xsi:type="dcterms:W3CDTF">2021-12-28T10:08:16Z</dcterms:modified>
</cp:coreProperties>
</file>