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79" r:id="rId5"/>
    <p:sldId id="260" r:id="rId6"/>
    <p:sldId id="261" r:id="rId7"/>
    <p:sldId id="262" r:id="rId8"/>
    <p:sldId id="281" r:id="rId9"/>
    <p:sldId id="266" r:id="rId10"/>
    <p:sldId id="263" r:id="rId11"/>
    <p:sldId id="282" r:id="rId12"/>
    <p:sldId id="283" r:id="rId13"/>
    <p:sldId id="268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9B9F73C-A7D8-4638-AC8B-28AF0C79527F}">
          <p14:sldIdLst>
            <p14:sldId id="256"/>
            <p14:sldId id="258"/>
            <p14:sldId id="259"/>
            <p14:sldId id="279"/>
            <p14:sldId id="260"/>
            <p14:sldId id="261"/>
            <p14:sldId id="262"/>
            <p14:sldId id="281"/>
            <p14:sldId id="266"/>
            <p14:sldId id="263"/>
            <p14:sldId id="282"/>
            <p14:sldId id="283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97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50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5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2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1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9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69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3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65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2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79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172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n0072323-11" TargetMode="Externa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ВИКОНАННЯ </a:t>
            </a:r>
            <a:r>
              <a:rPr lang="uk-UA" sz="2400" b="1" dirty="0"/>
              <a:t>ЗАПОВІТУ</a:t>
            </a:r>
            <a:endParaRPr lang="uk-UA" sz="2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uk-UA" sz="4500" b="1" dirty="0"/>
              <a:t>Нормативне регулювання</a:t>
            </a:r>
            <a:r>
              <a:rPr lang="uk-UA" sz="4500" b="1" dirty="0" smtClean="0"/>
              <a:t>:</a:t>
            </a:r>
          </a:p>
          <a:p>
            <a:pPr marL="0" indent="0">
              <a:buNone/>
            </a:pPr>
            <a:r>
              <a:rPr lang="uk-UA" sz="5500" dirty="0" smtClean="0"/>
              <a:t>Цивільний кодекс України від 16.01.2003 р. (із змінами) (Глава 87). </a:t>
            </a:r>
            <a:r>
              <a:rPr lang="uk-UA" sz="5500" i="1" dirty="0" smtClean="0"/>
              <a:t>Відомості Верховної Ради</a:t>
            </a:r>
            <a:r>
              <a:rPr lang="uk-UA" sz="5500" dirty="0" smtClean="0"/>
              <a:t>. 2003. №№ 40-44. Ст. 356.</a:t>
            </a:r>
          </a:p>
          <a:p>
            <a:pPr marL="0" indent="0">
              <a:buNone/>
            </a:pPr>
            <a:r>
              <a:rPr lang="uk-UA" sz="5500" dirty="0" smtClean="0"/>
              <a:t>Про нотаріат : Закон України від 02.09.1993 р. (із змінами). </a:t>
            </a:r>
            <a:r>
              <a:rPr lang="uk-UA" sz="5500" i="1" dirty="0" smtClean="0"/>
              <a:t>Відомості Верховної Ради України</a:t>
            </a:r>
            <a:r>
              <a:rPr lang="uk-UA" sz="5500" dirty="0" smtClean="0"/>
              <a:t>. 1993. №39. Ст. 383.</a:t>
            </a:r>
          </a:p>
          <a:p>
            <a:pPr marL="0" indent="0">
              <a:buNone/>
            </a:pPr>
            <a:r>
              <a:rPr lang="uk-UA" sz="5500" dirty="0" smtClean="0"/>
              <a:t>Про затвердження Порядку вчинення нотаріальних дій нотаріусами України: Наказ Міністерства юстиції України від 22.02.2012 р. (із змінами) № 296/5. </a:t>
            </a:r>
            <a:r>
              <a:rPr lang="uk-UA" sz="5500" i="1" dirty="0" smtClean="0"/>
              <a:t>Офіційний вісник України</a:t>
            </a:r>
            <a:r>
              <a:rPr lang="uk-UA" sz="5500" dirty="0" smtClean="0"/>
              <a:t> від 07.03.2012 р., № 17, стор. 66, стаття 632, код акта 60599/2012.</a:t>
            </a:r>
          </a:p>
          <a:p>
            <a:pPr marL="0" indent="0">
              <a:buNone/>
            </a:pPr>
            <a:r>
              <a:rPr lang="uk-UA" sz="5500" dirty="0" smtClean="0"/>
              <a:t>Про судову практику у справах про спадкування : Постанова Пленуму Верховного Суду від 30.05.2008 р. №7. </a:t>
            </a:r>
            <a:r>
              <a:rPr lang="uk-UA" sz="5500" i="1" dirty="0" smtClean="0"/>
              <a:t>Вісник Верховного суду Укр</a:t>
            </a:r>
            <a:r>
              <a:rPr lang="uk-UA" sz="5500" dirty="0" smtClean="0"/>
              <a:t>аїни від 00.06.2008 р. 2008 р. № 6. стор. 17.</a:t>
            </a:r>
          </a:p>
          <a:p>
            <a:pPr marL="0" indent="0">
              <a:buNone/>
            </a:pPr>
            <a:r>
              <a:rPr lang="uk-UA" sz="5500" dirty="0" smtClean="0"/>
              <a:t> </a:t>
            </a:r>
            <a:r>
              <a:rPr lang="uk-UA" sz="5500" dirty="0"/>
              <a:t>Про затвердження Порядку вчинення нотаріальних дій посадовими особами органів місцевого самоврядування : Наказ Міністерства юстиції України від 11.11.2011 р. (із змінами) № 3306/5. Офіційний вісник України від 02.12.2011 р. № 91. Ст. 172.</a:t>
            </a:r>
          </a:p>
          <a:p>
            <a:pPr marL="0" indent="0">
              <a:buNone/>
            </a:pPr>
            <a:endParaRPr lang="uk-UA" sz="3400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dirty="0" smtClean="0"/>
              <a:t>Повноваження щодо вчинення нотаріальних дій нотаріусами України, посадовими особами органів місцевого самоврядування, консульськими установами України : Роз'яснення Мін'юсту України від 14.12.2011 р. URL : </a:t>
            </a:r>
            <a:r>
              <a:rPr lang="uk-UA" sz="1800" dirty="0" smtClean="0">
                <a:hlinkClick r:id="rId2"/>
              </a:rPr>
              <a:t>https://zakon.rada.gov.ua/laws/show/n0072323-11</a:t>
            </a:r>
            <a:r>
              <a:rPr lang="uk-UA" sz="1800" dirty="0" smtClean="0"/>
              <a:t>.</a:t>
            </a:r>
          </a:p>
          <a:p>
            <a:pPr marL="0" indent="0">
              <a:buNone/>
            </a:pPr>
            <a:r>
              <a:rPr lang="uk-UA" sz="1800" dirty="0" smtClean="0"/>
              <a:t>Огляд практики Касаційного цивільного суду у складі Верховного Суду щодо розгляду справ у спорах, що виникають із спадкових правовідносин. URL: https://supreme.court.gov.ua/supreme/pokazniki-diyalnosti/analiz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50385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/>
              <a:t>Обов'язок спадкоємців </a:t>
            </a:r>
            <a:r>
              <a:rPr lang="uk-UA" sz="2800" b="1" dirty="0"/>
              <a:t>звернутися за видачею </a:t>
            </a:r>
            <a:r>
              <a:rPr lang="uk-UA" sz="2800" b="1" dirty="0" smtClean="0"/>
              <a:t>свідоцтва </a:t>
            </a:r>
            <a:r>
              <a:rPr lang="uk-UA" sz="2800" b="1" dirty="0"/>
              <a:t>про право на спадщину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dirty="0"/>
              <a:t>я</a:t>
            </a:r>
            <a:r>
              <a:rPr lang="uk-UA" dirty="0" smtClean="0"/>
              <a:t>кщо </a:t>
            </a:r>
            <a:r>
              <a:rPr lang="uk-UA" b="1" dirty="0" smtClean="0"/>
              <a:t>у </a:t>
            </a:r>
            <a:r>
              <a:rPr lang="uk-UA" b="1" dirty="0"/>
              <a:t>складі </a:t>
            </a:r>
            <a:r>
              <a:rPr lang="uk-UA" b="1" dirty="0" smtClean="0"/>
              <a:t>спадщини є:</a:t>
            </a:r>
          </a:p>
          <a:p>
            <a:pPr marL="0" indent="0">
              <a:buNone/>
            </a:pPr>
            <a:r>
              <a:rPr lang="uk-UA" dirty="0" smtClean="0"/>
              <a:t>1)  майно </a:t>
            </a:r>
            <a:r>
              <a:rPr lang="uk-UA" dirty="0"/>
              <a:t>та/або майнові права, які </a:t>
            </a:r>
            <a:r>
              <a:rPr lang="uk-UA" dirty="0" smtClean="0"/>
              <a:t>обтяжені;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2) </a:t>
            </a:r>
            <a:r>
              <a:rPr lang="uk-UA" dirty="0"/>
              <a:t>нерухоме майно та інше майно, щодо якого здійснюється державна реєстрація, </a:t>
            </a:r>
            <a:r>
              <a:rPr lang="uk-UA" dirty="0" smtClean="0"/>
              <a:t>на </a:t>
            </a:r>
            <a:r>
              <a:rPr lang="uk-UA" dirty="0"/>
              <a:t>таке майно.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До кого слід звертатись: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 1) нотаріус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 2) посадова особа </a:t>
            </a:r>
            <a:r>
              <a:rPr lang="uk-UA" dirty="0"/>
              <a:t>відповідного органу місцевого </a:t>
            </a:r>
            <a:r>
              <a:rPr lang="uk-UA" dirty="0" smtClean="0"/>
              <a:t>самоврядування (в </a:t>
            </a:r>
            <a:r>
              <a:rPr lang="uk-UA" dirty="0"/>
              <a:t>сільських населених </a:t>
            </a:r>
            <a:r>
              <a:rPr lang="uk-UA" dirty="0" smtClean="0"/>
              <a:t>пунктах)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54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/>
              <a:t>Строк видачі свідоцтва про право на спадщину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dirty="0"/>
              <a:t>свідоцтво про право на спадщину видається спадкоємцям після закінчення </a:t>
            </a:r>
            <a:r>
              <a:rPr lang="uk-UA" b="1" dirty="0" smtClean="0"/>
              <a:t>ШЕСТИ МІСЯЦІВ </a:t>
            </a:r>
            <a:r>
              <a:rPr lang="uk-UA" dirty="0" smtClean="0"/>
              <a:t>з </a:t>
            </a:r>
            <a:r>
              <a:rPr lang="uk-UA" dirty="0"/>
              <a:t>часу відкриття </a:t>
            </a:r>
            <a:r>
              <a:rPr lang="uk-UA" dirty="0" smtClean="0"/>
              <a:t>спадщини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uk-UA" dirty="0"/>
              <a:t>заповіт складено на користь зачатої, але ще не народженої дитини, видача свідоцтва про право на спадщину і розподіл спадщини між усіма спадкоємцями </a:t>
            </a:r>
            <a:r>
              <a:rPr lang="uk-UA" b="1" dirty="0"/>
              <a:t>може відбутися </a:t>
            </a:r>
            <a:r>
              <a:rPr lang="uk-UA" b="1" dirty="0" smtClean="0"/>
              <a:t>ЛИШЕ ПІСЛЯ НАРОДЖЕННЯ ДИТИНИ.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4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/>
              <a:t>зміни до свідоцтва про право на спадщину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dirty="0" smtClean="0"/>
              <a:t>1) за </a:t>
            </a:r>
            <a:r>
              <a:rPr lang="uk-UA" dirty="0"/>
              <a:t>згодою всіх спадкоємців, які прийняли спадщину, </a:t>
            </a:r>
          </a:p>
          <a:p>
            <a:pPr marL="0" indent="0" algn="just">
              <a:buNone/>
            </a:pPr>
            <a:r>
              <a:rPr lang="uk-UA" dirty="0" smtClean="0"/>
              <a:t>2) на </a:t>
            </a:r>
            <a:r>
              <a:rPr lang="uk-UA" dirty="0"/>
              <a:t>вимогу одного із спадкоємців за рішенням </a:t>
            </a:r>
            <a:r>
              <a:rPr lang="uk-UA" dirty="0" smtClean="0"/>
              <a:t>суду</a:t>
            </a:r>
          </a:p>
          <a:p>
            <a:pPr marL="0" indent="0">
              <a:buNone/>
            </a:pPr>
            <a:r>
              <a:rPr lang="uk-UA" dirty="0" smtClean="0"/>
              <a:t>Вносяться нотаріусом </a:t>
            </a:r>
            <a:r>
              <a:rPr lang="uk-UA" dirty="0"/>
              <a:t>або в сільських населених пунктах – уповноваженою на це посадовою особою відповідного органу місцевого самоврядування за місцем відкриття </a:t>
            </a:r>
            <a:r>
              <a:rPr lang="uk-UA" dirty="0" smtClean="0"/>
              <a:t>спадщини.</a:t>
            </a:r>
          </a:p>
          <a:p>
            <a:pPr marL="0" indent="0" algn="just">
              <a:buNone/>
            </a:pPr>
            <a:r>
              <a:rPr lang="uk-UA" b="1" dirty="0" smtClean="0"/>
              <a:t>У цих випадках видаються НОВІ СВІДОЦТВА про </a:t>
            </a:r>
            <a:r>
              <a:rPr lang="uk-UA" b="1" dirty="0"/>
              <a:t>право на спадщину</a:t>
            </a: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820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визнання свідоцтва </a:t>
            </a:r>
            <a:r>
              <a:rPr lang="uk-UA" sz="3200" b="1" dirty="0"/>
              <a:t>про право на спадщину </a:t>
            </a:r>
            <a:r>
              <a:rPr lang="uk-UA" sz="3200" b="1" dirty="0" smtClean="0"/>
              <a:t>недійсним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b="1" dirty="0" smtClean="0"/>
              <a:t>здійснюється за рішенням суду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/>
              <a:t>Випадки: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>
              <a:buNone/>
            </a:pPr>
            <a:r>
              <a:rPr lang="uk-UA" dirty="0" smtClean="0"/>
              <a:t>1) особа</a:t>
            </a:r>
            <a:r>
              <a:rPr lang="uk-UA" dirty="0"/>
              <a:t>, якій воно видане, не мала права на </a:t>
            </a:r>
            <a:r>
              <a:rPr lang="uk-UA" dirty="0" smtClean="0"/>
              <a:t>спадкування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2) інші випадки, встановлені </a:t>
            </a:r>
            <a:r>
              <a:rPr lang="uk-UA" dirty="0"/>
              <a:t>законом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27150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право заповідача на призначення виконавця </a:t>
            </a:r>
            <a:r>
              <a:rPr lang="uk-UA" sz="3200" dirty="0" smtClean="0"/>
              <a:t>заповіту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виконавцем заповіту </a:t>
            </a:r>
            <a:r>
              <a:rPr lang="uk-UA" dirty="0" smtClean="0"/>
              <a:t>може бути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dirty="0" smtClean="0"/>
              <a:t>фізична особа </a:t>
            </a:r>
            <a:r>
              <a:rPr lang="uk-UA" dirty="0"/>
              <a:t>з повною цивільною </a:t>
            </a:r>
            <a:r>
              <a:rPr lang="uk-UA" dirty="0" smtClean="0"/>
              <a:t>дієздатністю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 smtClean="0"/>
              <a:t>юридична особа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Якщо заповіт складено </a:t>
            </a:r>
            <a:r>
              <a:rPr lang="uk-UA" b="1" dirty="0"/>
              <a:t>на користь кількох </a:t>
            </a:r>
            <a:r>
              <a:rPr lang="uk-UA" b="1" dirty="0" smtClean="0"/>
              <a:t>осіб,</a:t>
            </a:r>
            <a:r>
              <a:rPr lang="uk-UA" dirty="0" smtClean="0"/>
              <a:t> </a:t>
            </a:r>
            <a:r>
              <a:rPr lang="uk-UA" dirty="0"/>
              <a:t>виконання заповіту може бути доручено будь-кому з них.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Якщо </a:t>
            </a:r>
            <a:r>
              <a:rPr lang="uk-UA" dirty="0"/>
              <a:t>заповіт складено н</a:t>
            </a:r>
            <a:r>
              <a:rPr lang="uk-UA" b="1" dirty="0"/>
              <a:t>а користь однієї особи</a:t>
            </a:r>
            <a:r>
              <a:rPr lang="uk-UA" dirty="0"/>
              <a:t>, виконання заповіту може бути покладено на особу, яка </a:t>
            </a:r>
            <a:r>
              <a:rPr lang="uk-UA" dirty="0" smtClean="0"/>
              <a:t>НЕ Є СПАДКОЄМЦЕМ за </a:t>
            </a:r>
            <a:r>
              <a:rPr lang="uk-UA" dirty="0"/>
              <a:t>заповітом.</a:t>
            </a:r>
            <a:endParaRPr lang="ru-RU" dirty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4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Призначення виконавця заповіту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3200" dirty="0" smtClean="0"/>
              <a:t>ПРИЗНАЧАЮТЬ:</a:t>
            </a:r>
          </a:p>
          <a:p>
            <a:pPr marL="0" indent="0">
              <a:buNone/>
            </a:pPr>
            <a:endParaRPr lang="uk-UA" sz="3200" dirty="0"/>
          </a:p>
          <a:p>
            <a:pPr marL="0" indent="0">
              <a:buNone/>
            </a:pPr>
            <a:r>
              <a:rPr lang="uk-UA" sz="3200" dirty="0" smtClean="0"/>
              <a:t>‒ заповідач</a:t>
            </a:r>
          </a:p>
          <a:p>
            <a:pPr marL="0" indent="0">
              <a:buNone/>
            </a:pPr>
            <a:r>
              <a:rPr lang="uk-UA" sz="3200" dirty="0" smtClean="0"/>
              <a:t>‒ самі спадкоємці</a:t>
            </a:r>
          </a:p>
          <a:p>
            <a:pPr marL="0" indent="0">
              <a:buNone/>
            </a:pPr>
            <a:r>
              <a:rPr lang="uk-UA" sz="3200" dirty="0" smtClean="0"/>
              <a:t>‒ нотаріус</a:t>
            </a:r>
          </a:p>
          <a:p>
            <a:pPr marL="0" indent="0">
              <a:buNone/>
            </a:pPr>
            <a:r>
              <a:rPr lang="uk-UA" sz="3200" dirty="0"/>
              <a:t>‒ </a:t>
            </a:r>
            <a:r>
              <a:rPr lang="uk-UA" sz="3200" dirty="0" smtClean="0"/>
              <a:t>уповноважена </a:t>
            </a:r>
            <a:r>
              <a:rPr lang="uk-UA" sz="3200" smtClean="0"/>
              <a:t>посадова особа відповідного </a:t>
            </a:r>
            <a:r>
              <a:rPr lang="uk-UA" sz="3200" dirty="0"/>
              <a:t>органу місцевого самоврядування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 smtClean="0"/>
              <a:t>Випадки призначення самими спадкоємцями:</a:t>
            </a:r>
          </a:p>
          <a:p>
            <a:pPr marL="457200" indent="-457200" algn="just">
              <a:buAutoNum type="arabicParenR"/>
            </a:pPr>
            <a:r>
              <a:rPr lang="uk-UA" sz="2400" b="1" dirty="0" smtClean="0"/>
              <a:t>у разі пред'явлення позову </a:t>
            </a:r>
            <a:r>
              <a:rPr lang="uk-UA" sz="2400" b="1" dirty="0"/>
              <a:t>про усунення виконавця заповіту</a:t>
            </a:r>
            <a:r>
              <a:rPr lang="uk-UA" sz="2400" dirty="0"/>
              <a:t>, призначеного заповідачем, </a:t>
            </a:r>
            <a:endParaRPr lang="uk-UA" sz="2400" dirty="0" smtClean="0"/>
          </a:p>
          <a:p>
            <a:pPr marL="457200" indent="-457200" algn="just">
              <a:buAutoNum type="arabicParenR"/>
            </a:pPr>
            <a:r>
              <a:rPr lang="uk-UA" sz="2400" dirty="0"/>
              <a:t>у</a:t>
            </a:r>
            <a:r>
              <a:rPr lang="uk-UA" sz="2400" dirty="0" smtClean="0"/>
              <a:t> разі, коли заповідач </a:t>
            </a:r>
            <a:r>
              <a:rPr lang="uk-UA" sz="2400" b="1" dirty="0"/>
              <a:t>не призначив</a:t>
            </a:r>
            <a:r>
              <a:rPr lang="uk-UA" sz="2400" dirty="0"/>
              <a:t> виконавця заповіту </a:t>
            </a:r>
            <a:r>
              <a:rPr lang="uk-UA" sz="2400" dirty="0" smtClean="0"/>
              <a:t>(або відмова цієї особи;</a:t>
            </a:r>
            <a:r>
              <a:rPr lang="uk-UA" sz="2400" b="1" dirty="0" smtClean="0"/>
              <a:t> усунення її </a:t>
            </a:r>
            <a:r>
              <a:rPr lang="uk-UA" sz="2400" b="1" dirty="0"/>
              <a:t>від виконання </a:t>
            </a:r>
            <a:r>
              <a:rPr lang="uk-UA" sz="2400" b="1" dirty="0" smtClean="0"/>
              <a:t>заповіту)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128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Призначення виконавця заповіту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/>
              <a:t>Випадки </a:t>
            </a:r>
            <a:r>
              <a:rPr lang="uk-UA" b="1" dirty="0" smtClean="0"/>
              <a:t>призначення нотаріусом або посадовою особою ОМС</a:t>
            </a:r>
            <a:endParaRPr lang="uk-UA" b="1" dirty="0"/>
          </a:p>
          <a:p>
            <a:pPr marL="0" indent="0" algn="ctr">
              <a:buNone/>
            </a:pPr>
            <a:endParaRPr lang="uk-UA" b="1" dirty="0" smtClean="0"/>
          </a:p>
          <a:p>
            <a:pPr marL="514350" indent="-514350" algn="just">
              <a:buAutoNum type="arabicParenR"/>
            </a:pPr>
            <a:r>
              <a:rPr lang="uk-UA" dirty="0" smtClean="0"/>
              <a:t>у </a:t>
            </a:r>
            <a:r>
              <a:rPr lang="uk-UA" dirty="0"/>
              <a:t>разі, коли заповідач </a:t>
            </a:r>
            <a:r>
              <a:rPr lang="uk-UA" b="1" dirty="0"/>
              <a:t>не призначив</a:t>
            </a:r>
            <a:r>
              <a:rPr lang="uk-UA" dirty="0"/>
              <a:t> виконавця </a:t>
            </a:r>
            <a:r>
              <a:rPr lang="uk-UA" dirty="0" smtClean="0"/>
              <a:t>заповіту;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2) якщо виконавець заповіту </a:t>
            </a:r>
            <a:r>
              <a:rPr lang="uk-UA" b="1" dirty="0" smtClean="0"/>
              <a:t>відмовився</a:t>
            </a:r>
            <a:r>
              <a:rPr lang="uk-UA" dirty="0" smtClean="0"/>
              <a:t> від виконання;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3) </a:t>
            </a:r>
            <a:r>
              <a:rPr lang="uk-UA" dirty="0"/>
              <a:t>якщо виконавець заповіту </a:t>
            </a:r>
            <a:r>
              <a:rPr lang="uk-UA" dirty="0" smtClean="0"/>
              <a:t>був</a:t>
            </a:r>
            <a:r>
              <a:rPr lang="uk-UA" b="1" dirty="0" smtClean="0"/>
              <a:t> усунений </a:t>
            </a:r>
            <a:r>
              <a:rPr lang="uk-UA" b="1" dirty="0"/>
              <a:t>від виконання </a:t>
            </a:r>
            <a:r>
              <a:rPr lang="uk-UA" b="1" dirty="0" smtClean="0"/>
              <a:t>заповіту</a:t>
            </a:r>
            <a:endParaRPr lang="ru-RU" b="1" dirty="0"/>
          </a:p>
          <a:p>
            <a:pPr marL="0" indent="0" algn="ctr">
              <a:buNone/>
            </a:pP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Призначення судом</a:t>
            </a:r>
          </a:p>
          <a:p>
            <a:pPr marL="0" indent="0">
              <a:buNone/>
            </a:pPr>
            <a:endParaRPr lang="uk-UA" b="1" dirty="0"/>
          </a:p>
          <a:p>
            <a:pPr marL="0" indent="0" algn="just">
              <a:buNone/>
            </a:pPr>
            <a:r>
              <a:rPr lang="uk-UA" dirty="0" smtClean="0"/>
              <a:t>Якщо спадкоємці не досягли згоди щодо призначення виконавця (за позовом одного з них)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353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Умова для призначення виконавця заповіту</a:t>
            </a:r>
            <a:endParaRPr lang="uk-UA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ЗГОДА ВИКОНАВЦЯ ЗАПОВІТУ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uk-UA" dirty="0"/>
              <a:t>м</a:t>
            </a:r>
            <a:r>
              <a:rPr lang="uk-UA" dirty="0" smtClean="0"/>
              <a:t>оже бути виражена в тексті самого заповіту;</a:t>
            </a:r>
          </a:p>
          <a:p>
            <a:pPr marL="514350" indent="-514350" algn="just">
              <a:buFont typeface="+mj-lt"/>
              <a:buAutoNum type="arabicPeriod"/>
            </a:pPr>
            <a:endParaRPr lang="uk-UA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uk-UA" dirty="0"/>
              <a:t>м</a:t>
            </a:r>
            <a:r>
              <a:rPr lang="uk-UA" dirty="0" smtClean="0"/>
              <a:t>оже бути додана </a:t>
            </a:r>
            <a:r>
              <a:rPr lang="uk-UA" dirty="0"/>
              <a:t>до заповіту </a:t>
            </a:r>
            <a:r>
              <a:rPr lang="uk-UA" dirty="0" smtClean="0"/>
              <a:t>як окремий документ;</a:t>
            </a:r>
          </a:p>
          <a:p>
            <a:pPr marL="514350" indent="-514350" algn="just">
              <a:buFont typeface="+mj-lt"/>
              <a:buAutoNum type="arabicPeriod"/>
            </a:pPr>
            <a:endParaRPr lang="uk-UA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/>
              <a:t>після відкриття спадщини особа може подати заяву про згоду бути виконавцем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12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ВИКОНАВЕЦЬ ЗАПОВІТУ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/>
              <a:t>Фізична особа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b="1" dirty="0" smtClean="0"/>
              <a:t>Вимога: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dirty="0" smtClean="0"/>
              <a:t>повна цивільна дієздатність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/>
              <a:t>Юридична особа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0504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Призначення виконавця заповіту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це право, а не обов'язок заповідача</a:t>
            </a:r>
          </a:p>
          <a:p>
            <a:pPr marL="0" indent="0">
              <a:buNone/>
            </a:pPr>
            <a:endParaRPr lang="uk-UA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виконавцем може бути як спадкоємець (будь-який із кола спадкоємців, якщо спадкоємців декілька</a:t>
            </a:r>
            <a:r>
              <a:rPr lang="uk-UA" dirty="0" smtClean="0"/>
              <a:t>), </a:t>
            </a:r>
            <a:r>
              <a:rPr lang="uk-UA" dirty="0"/>
              <a:t>так і будь-яка інша особа (якщо спадкоємець один)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74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Плата виконавцю заповіту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з</a:t>
            </a:r>
            <a:r>
              <a:rPr lang="uk-UA" dirty="0" smtClean="0"/>
              <a:t>аповідач в заповіті може визначити те майно (у натурі або грошах), яке виконавець заповіту має право одержати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MIN</a:t>
            </a:r>
            <a:r>
              <a:rPr lang="uk-UA" dirty="0" smtClean="0"/>
              <a:t>: відшкодування витрат, які зроблені виконавцем заповіту для охорони, управління спадщиною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м</a:t>
            </a:r>
            <a:r>
              <a:rPr lang="uk-UA" dirty="0" smtClean="0"/>
              <a:t>оже бути встановлена за домовленістю виконавця заповіту та спадкоємців, </a:t>
            </a:r>
            <a:r>
              <a:rPr lang="uk-UA" smtClean="0"/>
              <a:t>а у </a:t>
            </a:r>
            <a:r>
              <a:rPr lang="uk-UA" dirty="0" smtClean="0"/>
              <a:t>разі виникнення спору – встановлюється судом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249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/>
              <a:t>Оформлення права на спадщину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спадкоємець, який прийняв спадщину, </a:t>
            </a:r>
            <a:r>
              <a:rPr lang="uk-UA" b="1" dirty="0"/>
              <a:t>може одержати</a:t>
            </a:r>
            <a:r>
              <a:rPr lang="uk-UA" dirty="0"/>
              <a:t> </a:t>
            </a:r>
            <a:r>
              <a:rPr lang="uk-UA" b="1" dirty="0" smtClean="0"/>
              <a:t>СВІДОЦТВО</a:t>
            </a:r>
            <a:r>
              <a:rPr lang="uk-UA" dirty="0" smtClean="0"/>
              <a:t> </a:t>
            </a:r>
            <a:r>
              <a:rPr lang="uk-UA" dirty="0"/>
              <a:t>про право на спадщину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я</a:t>
            </a:r>
            <a:r>
              <a:rPr lang="uk-UA" dirty="0" smtClean="0"/>
              <a:t>кщо спадщину прийняло кілька спадкоємців, свідоцтво про право на спадщину видається </a:t>
            </a:r>
            <a:r>
              <a:rPr lang="uk-UA" b="1" dirty="0" smtClean="0"/>
              <a:t>КОЖНОМУ З НИХ </a:t>
            </a:r>
            <a:r>
              <a:rPr lang="uk-UA" dirty="0" smtClean="0"/>
              <a:t>із визначенням імені та часток у спадщині інших спадкоємців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0072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696</Words>
  <Application>Microsoft Office PowerPoint</Application>
  <PresentationFormat>Экран (4:3)</PresentationFormat>
  <Paragraphs>98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ВИКОНАННЯ ЗАПОВІТУ</vt:lpstr>
      <vt:lpstr>право заповідача на призначення виконавця заповіту</vt:lpstr>
      <vt:lpstr>Призначення виконавця заповіту</vt:lpstr>
      <vt:lpstr>Призначення виконавця заповіту</vt:lpstr>
      <vt:lpstr>Умова для призначення виконавця заповіту</vt:lpstr>
      <vt:lpstr>ВИКОНАВЕЦЬ ЗАПОВІТУ</vt:lpstr>
      <vt:lpstr>Призначення виконавця заповіту</vt:lpstr>
      <vt:lpstr>Плата виконавцю заповіту</vt:lpstr>
      <vt:lpstr>Оформлення права на спадщину</vt:lpstr>
      <vt:lpstr>Обов'язок спадкоємців звернутися за видачею свідоцтва про право на спадщину</vt:lpstr>
      <vt:lpstr>Строк видачі свідоцтва про право на спадщину</vt:lpstr>
      <vt:lpstr>зміни до свідоцтва про право на спадщину</vt:lpstr>
      <vt:lpstr>визнання свідоцтва про право на спадщину недійсним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– перехід спадщини від спадкодавця до спадкоємців</dc:title>
  <dc:creator>Инна</dc:creator>
  <cp:lastModifiedBy>Инна</cp:lastModifiedBy>
  <cp:revision>90</cp:revision>
  <cp:lastPrinted>2019-02-27T21:30:15Z</cp:lastPrinted>
  <dcterms:created xsi:type="dcterms:W3CDTF">2019-01-29T14:40:11Z</dcterms:created>
  <dcterms:modified xsi:type="dcterms:W3CDTF">2026-03-01T17:02:34Z</dcterms:modified>
</cp:coreProperties>
</file>