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8" r:id="rId4"/>
    <p:sldId id="259" r:id="rId5"/>
    <p:sldId id="260" r:id="rId6"/>
    <p:sldId id="261" r:id="rId7"/>
    <p:sldId id="262" r:id="rId8"/>
    <p:sldId id="266" r:id="rId9"/>
    <p:sldId id="270" r:id="rId10"/>
    <p:sldId id="263" r:id="rId11"/>
    <p:sldId id="264" r:id="rId12"/>
    <p:sldId id="265" r:id="rId13"/>
    <p:sldId id="268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9B9F73C-A7D8-4638-AC8B-28AF0C79527F}">
          <p14:sldIdLst>
            <p14:sldId id="256"/>
            <p14:sldId id="271"/>
            <p14:sldId id="258"/>
            <p14:sldId id="259"/>
            <p14:sldId id="260"/>
            <p14:sldId id="261"/>
            <p14:sldId id="262"/>
            <p14:sldId id="266"/>
            <p14:sldId id="270"/>
            <p14:sldId id="263"/>
            <p14:sldId id="264"/>
            <p14:sldId id="265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94671" autoAdjust="0"/>
  </p:normalViewPr>
  <p:slideViewPr>
    <p:cSldViewPr>
      <p:cViewPr varScale="1">
        <p:scale>
          <a:sx n="82" d="100"/>
          <a:sy n="82" d="100"/>
        </p:scale>
        <p:origin x="162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97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50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5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2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1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9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69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3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65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02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79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0A029-A4D4-4108-8490-E342172BCC67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ECE50-4A4C-463C-B0B8-B54D63845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172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n0066323-11" TargetMode="External"/><Relationship Id="rId2" Type="http://schemas.openxmlformats.org/officeDocument/2006/relationships/hyperlink" Target="https://zakon.rada.gov.ua/laws/show/n0064323-11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supreme.court.gov.ua/supreme/pokazniki-diyalnosti/analiz" TargetMode="External"/><Relationship Id="rId4" Type="http://schemas.openxmlformats.org/officeDocument/2006/relationships/hyperlink" Target="https://zakon.rada.gov.ua/laws/show/v1387740-12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400" b="1" dirty="0">
                <a:solidFill>
                  <a:srgbClr val="FFFF00"/>
                </a:solidFill>
              </a:rPr>
              <a:t>СПАДКОВЕ ПРАВО</a:t>
            </a:r>
            <a:r>
              <a:rPr lang="ru-RU" sz="2400" dirty="0">
                <a:solidFill>
                  <a:srgbClr val="FFFF00"/>
                </a:solidFill>
              </a:rPr>
              <a:t/>
            </a:r>
            <a:br>
              <a:rPr lang="ru-RU" sz="2400" dirty="0">
                <a:solidFill>
                  <a:srgbClr val="FFFF00"/>
                </a:solidFill>
              </a:rPr>
            </a:br>
            <a:r>
              <a:rPr lang="uk-UA" sz="2400" b="1" dirty="0" smtClean="0">
                <a:solidFill>
                  <a:srgbClr val="FFFF00"/>
                </a:solidFill>
              </a:rPr>
              <a:t>Тема: </a:t>
            </a:r>
            <a:r>
              <a:rPr lang="uk-UA" sz="2400" b="1" dirty="0" smtClean="0">
                <a:solidFill>
                  <a:srgbClr val="FFFF00"/>
                </a:solidFill>
              </a:rPr>
              <a:t>Спадкування і спадкове право, принципи спадкового права</a:t>
            </a:r>
            <a:endParaRPr lang="uk-UA" sz="2400" dirty="0">
              <a:solidFill>
                <a:srgbClr val="FFFF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038600" cy="517971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uk-UA" sz="8000" b="1" dirty="0">
                <a:solidFill>
                  <a:srgbClr val="FFFF00"/>
                </a:solidFill>
              </a:rPr>
              <a:t>Нормативне регулювання</a:t>
            </a:r>
            <a:r>
              <a:rPr lang="uk-UA" sz="8000" b="1" dirty="0" smtClean="0">
                <a:solidFill>
                  <a:srgbClr val="FFFF00"/>
                </a:solidFill>
              </a:rPr>
              <a:t>:</a:t>
            </a:r>
          </a:p>
          <a:p>
            <a:endParaRPr lang="ru-RU" sz="4800" dirty="0">
              <a:solidFill>
                <a:srgbClr val="FFFF00"/>
              </a:solidFill>
            </a:endParaRP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Цивільний кодекс України від 16.01.2003 р. (із змінами) (Глава 84). </a:t>
            </a:r>
            <a:r>
              <a:rPr lang="en-US" sz="5200" dirty="0">
                <a:solidFill>
                  <a:srgbClr val="FFFF00"/>
                </a:solidFill>
              </a:rPr>
              <a:t>URL: https://zakon.rada.gov.ua/laws/show/435-15#Text.</a:t>
            </a: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Про нотаріат : Закон України від 02.09.1993 р. (із змінами). </a:t>
            </a:r>
            <a:r>
              <a:rPr lang="en-US" sz="5200" dirty="0">
                <a:solidFill>
                  <a:srgbClr val="FFFF00"/>
                </a:solidFill>
              </a:rPr>
              <a:t>URL: https://zakon.rada.gov.ua/laws/show/3425-12#Text.</a:t>
            </a: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Про затвердження Порядку вчинення нотаріальних дій нотаріусами України: Наказ Міністерства юстиції України від 22.02.2012 р. (із змінами) № 296/5. </a:t>
            </a:r>
            <a:r>
              <a:rPr lang="en-US" sz="5200" dirty="0">
                <a:solidFill>
                  <a:srgbClr val="FFFF00"/>
                </a:solidFill>
              </a:rPr>
              <a:t>URL: https://zakon.rada.gov.ua/laws/show/z0282-12#Text.</a:t>
            </a: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Про затвердження Положення про Спадковий реєстр : Наказ Міністерства юстиції України від 07.07.2011 р. № 1810/5. </a:t>
            </a:r>
            <a:r>
              <a:rPr lang="en-US" sz="5200" dirty="0">
                <a:solidFill>
                  <a:srgbClr val="FFFF00"/>
                </a:solidFill>
              </a:rPr>
              <a:t>URL: https://zakon.rada.gov.ua/laws/show/z0831-11#Text.</a:t>
            </a: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Окремі питання спадкування : Роз'яснення Мін'юсту України від 11.10.2011 р. </a:t>
            </a:r>
            <a:r>
              <a:rPr lang="en-US" sz="5200" dirty="0">
                <a:solidFill>
                  <a:srgbClr val="FFFF00"/>
                </a:solidFill>
              </a:rPr>
              <a:t>URL: </a:t>
            </a:r>
            <a:r>
              <a:rPr lang="en-US" sz="5200" dirty="0">
                <a:solidFill>
                  <a:srgbClr val="FFFF00"/>
                </a:solidFill>
                <a:hlinkClick r:id="rId2"/>
              </a:rPr>
              <a:t>https://zakon.rada.gov.ua/laws/show/n0064323-11</a:t>
            </a:r>
            <a:r>
              <a:rPr lang="en-US" sz="5200" dirty="0">
                <a:solidFill>
                  <a:srgbClr val="FFFF00"/>
                </a:solidFill>
              </a:rPr>
              <a:t>.</a:t>
            </a:r>
            <a:endParaRPr lang="uk-UA" sz="5200" dirty="0">
              <a:solidFill>
                <a:srgbClr val="FFFF00"/>
              </a:solidFill>
            </a:endParaRP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Надання правової допомоги у майнових правовідносинах та спадкуванні відповідно до положень Конвенції про правову допомогу і правові відносини у цивільних, сімейних та кримінальних справах від 22 січня 1993 року : Роз'яснення Мін'юсту України від 13.10.2011 р. </a:t>
            </a:r>
            <a:r>
              <a:rPr lang="en-US" sz="5200" dirty="0">
                <a:solidFill>
                  <a:srgbClr val="FFFF00"/>
                </a:solidFill>
              </a:rPr>
              <a:t>URL</a:t>
            </a:r>
            <a:r>
              <a:rPr lang="uk-UA" sz="5200" dirty="0">
                <a:solidFill>
                  <a:srgbClr val="FFFF00"/>
                </a:solidFill>
              </a:rPr>
              <a:t>: </a:t>
            </a:r>
            <a:r>
              <a:rPr lang="uk-UA" sz="5200" dirty="0">
                <a:solidFill>
                  <a:srgbClr val="FFFF00"/>
                </a:solidFill>
                <a:hlinkClick r:id="rId3"/>
              </a:rPr>
              <a:t>https://zakon.rada.gov.ua/laws/show/n0066323-11</a:t>
            </a:r>
            <a:r>
              <a:rPr lang="uk-UA" sz="5200" dirty="0">
                <a:solidFill>
                  <a:srgbClr val="FFFF00"/>
                </a:solidFill>
              </a:rPr>
              <a:t>.</a:t>
            </a:r>
            <a:endParaRPr lang="en-US" sz="5200" dirty="0">
              <a:solidFill>
                <a:srgbClr val="FFFF00"/>
              </a:solidFill>
            </a:endParaRPr>
          </a:p>
          <a:p>
            <a:pPr marL="0" indent="180000">
              <a:buNone/>
            </a:pPr>
            <a:endParaRPr lang="en-US" sz="4300" dirty="0">
              <a:solidFill>
                <a:srgbClr val="FFFF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417638"/>
            <a:ext cx="4038600" cy="470852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uk-UA" sz="8000" b="1" dirty="0">
                <a:solidFill>
                  <a:srgbClr val="FFFF00"/>
                </a:solidFill>
              </a:rPr>
              <a:t>Судова практика:</a:t>
            </a:r>
          </a:p>
          <a:p>
            <a:pPr marL="0" indent="180000">
              <a:buNone/>
            </a:pPr>
            <a:endParaRPr lang="uk-UA" sz="4300" dirty="0" smtClean="0">
              <a:solidFill>
                <a:srgbClr val="FFFF00"/>
              </a:solidFill>
            </a:endParaRP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Про судову практику у справах про спадкування : Постанова Пленуму Верховного Суду від 30.05.2008 р. №7. URL: https://zakon.rada.gov.ua/laws/show/v0007700-08#Text.</a:t>
            </a: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Про судову практику розгляду цивільних справ про спадкування : Лист Вищого спеціалізованого суду від 16.05.2013 р. № 24-753/0/4-13. URL: https://zakon.rada.gov.ua/laws/show/v-753740-13.</a:t>
            </a: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Про узагальнення судової практики розгляду цивільних справ про спадкування : Постанова Вищого спеціалізованого суду від 01.03.2013 р. № 6. URL: https://zakon.rada.gov.ua/laws/show/v0006740-13.</a:t>
            </a: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Про практику застосування судами при розгляді справ окремих норм законодавства про власність та спадкування : Лист Вищого спеціалізованого суду від 27.09.2012 р. № 10-1387/0/4-12. URL: </a:t>
            </a:r>
            <a:r>
              <a:rPr lang="ru-RU" sz="5200" dirty="0">
                <a:solidFill>
                  <a:srgbClr val="FFFF00"/>
                </a:solidFill>
                <a:hlinkClick r:id="rId4"/>
              </a:rPr>
              <a:t>https://zakon.rada.gov.ua/laws/show/v1387740-12</a:t>
            </a:r>
            <a:r>
              <a:rPr lang="ru-RU" sz="5200" dirty="0">
                <a:solidFill>
                  <a:srgbClr val="FFFF00"/>
                </a:solidFill>
              </a:rPr>
              <a:t>.</a:t>
            </a:r>
          </a:p>
          <a:p>
            <a:pPr marL="0" indent="180000">
              <a:buNone/>
            </a:pPr>
            <a:r>
              <a:rPr lang="uk-UA" sz="5200" dirty="0">
                <a:solidFill>
                  <a:srgbClr val="FFFF00"/>
                </a:solidFill>
              </a:rPr>
              <a:t>Огляд практики Касаційного цивільного суду у складі Верховного Суду щодо розгляду справ у спорах, що виникають із спадкових правовідносин. </a:t>
            </a:r>
            <a:r>
              <a:rPr lang="en-US" sz="5200" dirty="0">
                <a:solidFill>
                  <a:srgbClr val="FFFF00"/>
                </a:solidFill>
              </a:rPr>
              <a:t>URL</a:t>
            </a:r>
            <a:r>
              <a:rPr lang="uk-UA" sz="5200" dirty="0">
                <a:solidFill>
                  <a:srgbClr val="FFFF00"/>
                </a:solidFill>
              </a:rPr>
              <a:t>: </a:t>
            </a:r>
            <a:r>
              <a:rPr lang="en-US" sz="5200" dirty="0">
                <a:solidFill>
                  <a:srgbClr val="FFFF00"/>
                </a:solidFill>
                <a:hlinkClick r:id="rId5"/>
              </a:rPr>
              <a:t>https://supreme.court.gov.ua/supreme/pokazniki-diyalnosti/analiz</a:t>
            </a:r>
            <a:r>
              <a:rPr lang="ru-RU" sz="5200" dirty="0">
                <a:solidFill>
                  <a:srgbClr val="FFFF00"/>
                </a:solidFill>
              </a:rPr>
              <a:t>.</a:t>
            </a:r>
            <a:endParaRPr lang="en-US" sz="5200" dirty="0">
              <a:solidFill>
                <a:srgbClr val="FFFF00"/>
              </a:solidFill>
            </a:endParaRPr>
          </a:p>
          <a:p>
            <a:pPr marL="0" indent="180000">
              <a:buNone/>
            </a:pPr>
            <a:endParaRPr lang="ru-RU" sz="5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85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усунення </a:t>
            </a:r>
            <a:r>
              <a:rPr lang="uk-UA" b="1" dirty="0">
                <a:solidFill>
                  <a:srgbClr val="FFFF00"/>
                </a:solidFill>
              </a:rPr>
              <a:t>від спадкування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solidFill>
                  <a:srgbClr val="FFFF00"/>
                </a:solidFill>
              </a:rPr>
              <a:t>1) особи, які </a:t>
            </a:r>
            <a:r>
              <a:rPr lang="uk-UA" dirty="0">
                <a:solidFill>
                  <a:srgbClr val="FF0000"/>
                </a:solidFill>
              </a:rPr>
              <a:t>умисно</a:t>
            </a:r>
            <a:r>
              <a:rPr lang="uk-UA" dirty="0">
                <a:solidFill>
                  <a:srgbClr val="FFFF00"/>
                </a:solidFill>
              </a:rPr>
              <a:t> позбавили життя спадкодавця чи будь-кого з можливих спадкоємців або вчинили замах на їхнє життя.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solidFill>
                  <a:srgbClr val="FFFF00"/>
                </a:solidFill>
              </a:rPr>
              <a:t>2) особи, які </a:t>
            </a:r>
            <a:r>
              <a:rPr lang="uk-UA" dirty="0">
                <a:solidFill>
                  <a:srgbClr val="FF0000"/>
                </a:solidFill>
              </a:rPr>
              <a:t>умисно</a:t>
            </a:r>
            <a:r>
              <a:rPr lang="uk-UA" dirty="0">
                <a:solidFill>
                  <a:srgbClr val="FFFF00"/>
                </a:solidFill>
              </a:rPr>
              <a:t> перешкоджали спадкодавцеві скласти заповіт, внести до нього зміни або скасувати заповіт і цим сприяли виникненню права на спадкування у них самих чи в інших осіб або сприяли збільшенню їхньої частки у спадщині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54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усунення від спадкування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solidFill>
                  <a:srgbClr val="FFFF00"/>
                </a:solidFill>
              </a:rPr>
              <a:t>3) батьки після дитини, щодо якої вони були позбавлені батьківських прав і їхні права не були поновлені на час відкриття спадщини (у випадках спадкування за законом);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solidFill>
                  <a:srgbClr val="FFFF00"/>
                </a:solidFill>
              </a:rPr>
              <a:t>4) батьки (усиновлювачі) та повнолітні діти (усиновлені), а також інші особи, які ухилялися від виконання обов'язку щодо утримання спадкодавця, якщо ця обставина встановлена судом (у випадках спадкування за законом);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3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усунення від спадкування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rgbClr val="FFFF00"/>
                </a:solidFill>
              </a:rPr>
              <a:t>5) одна після одної особи, шлюб між якими є недійсним або визнаний таким за рішенням суду (у випадках спадкування за законом).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rgbClr val="FFFF00"/>
                </a:solidFill>
              </a:rPr>
              <a:t>6</a:t>
            </a:r>
            <a:r>
              <a:rPr lang="uk-UA" dirty="0" smtClean="0">
                <a:solidFill>
                  <a:srgbClr val="FFFF00"/>
                </a:solidFill>
              </a:rPr>
              <a:t>) особа, яка ухилялася </a:t>
            </a:r>
            <a:r>
              <a:rPr lang="uk-UA" dirty="0">
                <a:solidFill>
                  <a:srgbClr val="FFFF00"/>
                </a:solidFill>
              </a:rPr>
              <a:t>від надання допомоги спадкодавцеві, який через похилий вік, тяжку хворобу або каліцтво був у безпорадному </a:t>
            </a:r>
            <a:r>
              <a:rPr lang="uk-UA" dirty="0" smtClean="0">
                <a:solidFill>
                  <a:srgbClr val="FFFF00"/>
                </a:solidFill>
              </a:rPr>
              <a:t>стані (якщо такі факти встановлені відповідним рішенням суду)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99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FF00"/>
                </a:solidFill>
              </a:rPr>
              <a:t>Особливості спадкування окремих видів майна, прав та обов'язків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>
                <a:solidFill>
                  <a:srgbClr val="FFFF00"/>
                </a:solidFill>
              </a:rPr>
              <a:t>1) спадкування права на земельну </a:t>
            </a:r>
            <a:r>
              <a:rPr lang="uk-UA" dirty="0" smtClean="0">
                <a:solidFill>
                  <a:srgbClr val="FFFF00"/>
                </a:solidFill>
              </a:rPr>
              <a:t>ділянку;</a:t>
            </a:r>
          </a:p>
          <a:p>
            <a:pPr marL="0" indent="0">
              <a:buNone/>
            </a:pPr>
            <a:r>
              <a:rPr lang="uk-UA" dirty="0">
                <a:solidFill>
                  <a:srgbClr val="FFFF00"/>
                </a:solidFill>
              </a:rPr>
              <a:t>2) спадкування частки у праві спільної сумісної </a:t>
            </a:r>
            <a:r>
              <a:rPr lang="uk-UA" dirty="0" smtClean="0">
                <a:solidFill>
                  <a:srgbClr val="FFFF00"/>
                </a:solidFill>
              </a:rPr>
              <a:t>власності;</a:t>
            </a:r>
          </a:p>
          <a:p>
            <a:pPr marL="0" indent="0">
              <a:buNone/>
            </a:pPr>
            <a:r>
              <a:rPr lang="uk-UA" dirty="0">
                <a:solidFill>
                  <a:srgbClr val="FFFF00"/>
                </a:solidFill>
              </a:rPr>
              <a:t>3) право на одержання сум заробітної плати, пенсії, стипендії, аліментів, інших соціальних виплат, які належали </a:t>
            </a:r>
            <a:r>
              <a:rPr lang="uk-UA" dirty="0" smtClean="0">
                <a:solidFill>
                  <a:srgbClr val="FFFF00"/>
                </a:solidFill>
              </a:rPr>
              <a:t>спадкодавцеві;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4) спадкування права на вклад у банку (фінансовій установі);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5) спадкування права на одержання страхових виплат (відшкодування);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6</a:t>
            </a:r>
            <a:r>
              <a:rPr lang="uk-UA" dirty="0">
                <a:solidFill>
                  <a:srgbClr val="FFFF00"/>
                </a:solidFill>
              </a:rPr>
              <a:t>) </a:t>
            </a:r>
            <a:r>
              <a:rPr lang="uk-UA" dirty="0" smtClean="0">
                <a:solidFill>
                  <a:srgbClr val="FFFF00"/>
                </a:solidFill>
              </a:rPr>
              <a:t>спадкування права на відшкодування збитків, моральної шкоди, сплату неустойки, отримання компенсації;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7) спадкування обов'язку відшкодувати майнову шкоду (збитки) та моральну шкоду, яка була завдана спадкодавцем;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8) обов'язок спадкоємців відшкодувати витрати на утримання, догляд, лікування та поховання спадкодавця;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9) </a:t>
            </a:r>
            <a:r>
              <a:rPr lang="uk-UA" dirty="0">
                <a:solidFill>
                  <a:srgbClr val="FFFF00"/>
                </a:solidFill>
              </a:rPr>
              <a:t>с</a:t>
            </a:r>
            <a:r>
              <a:rPr lang="uk-UA" dirty="0" smtClean="0">
                <a:solidFill>
                  <a:srgbClr val="FFFF00"/>
                </a:solidFill>
              </a:rPr>
              <a:t>падкування прав та обов’язків за договором оренди житла з викупом, договором купівлі-продажу неподільного об’єкта незавершеного будівництва/майбутнього об’єкта нерухомості (перший продаж), договором про участь у фонді фінансування будівництва</a:t>
            </a:r>
            <a:endParaRPr lang="uk-U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50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>
                <a:solidFill>
                  <a:srgbClr val="FFFF00"/>
                </a:solidFill>
              </a:rPr>
              <a:t>Основні поняття: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 fontScale="92500" lnSpcReduction="10000"/>
          </a:bodyPr>
          <a:lstStyle/>
          <a:p>
            <a:r>
              <a:rPr lang="uk-UA" sz="3200" dirty="0">
                <a:solidFill>
                  <a:srgbClr val="FFFF00"/>
                </a:solidFill>
              </a:rPr>
              <a:t>спадкування</a:t>
            </a:r>
          </a:p>
          <a:p>
            <a:r>
              <a:rPr lang="uk-UA" sz="3200" dirty="0">
                <a:solidFill>
                  <a:srgbClr val="FFFF00"/>
                </a:solidFill>
              </a:rPr>
              <a:t>спадкова маса</a:t>
            </a:r>
          </a:p>
          <a:p>
            <a:r>
              <a:rPr lang="uk-UA" sz="3200" dirty="0">
                <a:solidFill>
                  <a:srgbClr val="FFFF00"/>
                </a:solidFill>
              </a:rPr>
              <a:t>спадщина</a:t>
            </a:r>
          </a:p>
          <a:p>
            <a:r>
              <a:rPr lang="uk-UA" sz="3200" dirty="0">
                <a:solidFill>
                  <a:srgbClr val="FFFF00"/>
                </a:solidFill>
              </a:rPr>
              <a:t>спадкове майно</a:t>
            </a:r>
          </a:p>
          <a:p>
            <a:r>
              <a:rPr lang="uk-UA" sz="3200" dirty="0">
                <a:solidFill>
                  <a:srgbClr val="FFFF00"/>
                </a:solidFill>
              </a:rPr>
              <a:t>час відкриття </a:t>
            </a:r>
            <a:r>
              <a:rPr lang="uk-UA" sz="3200" dirty="0" smtClean="0">
                <a:solidFill>
                  <a:srgbClr val="FFFF00"/>
                </a:solidFill>
              </a:rPr>
              <a:t>спадщини</a:t>
            </a:r>
          </a:p>
          <a:p>
            <a:r>
              <a:rPr lang="uk-UA" sz="3200" dirty="0">
                <a:solidFill>
                  <a:srgbClr val="FFFF00"/>
                </a:solidFill>
              </a:rPr>
              <a:t>місце відкриття спадщини</a:t>
            </a:r>
          </a:p>
          <a:p>
            <a:endParaRPr lang="uk-UA" sz="32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rmAutofit fontScale="92500" lnSpcReduction="10000"/>
          </a:bodyPr>
          <a:lstStyle/>
          <a:p>
            <a:r>
              <a:rPr lang="uk-UA" sz="3600" dirty="0" smtClean="0">
                <a:solidFill>
                  <a:srgbClr val="FFFF00"/>
                </a:solidFill>
              </a:rPr>
              <a:t>спадкоємці</a:t>
            </a:r>
          </a:p>
          <a:p>
            <a:r>
              <a:rPr lang="uk-UA" sz="3600" dirty="0" smtClean="0">
                <a:solidFill>
                  <a:srgbClr val="FFFF00"/>
                </a:solidFill>
              </a:rPr>
              <a:t>спадкодавці</a:t>
            </a:r>
          </a:p>
          <a:p>
            <a:r>
              <a:rPr lang="uk-UA" sz="3600" dirty="0">
                <a:solidFill>
                  <a:srgbClr val="FFFF00"/>
                </a:solidFill>
              </a:rPr>
              <a:t>к</a:t>
            </a:r>
            <a:r>
              <a:rPr lang="uk-UA" sz="3600" dirty="0" smtClean="0">
                <a:solidFill>
                  <a:srgbClr val="FFFF00"/>
                </a:solidFill>
              </a:rPr>
              <a:t>омморієнти</a:t>
            </a:r>
          </a:p>
          <a:p>
            <a:r>
              <a:rPr lang="uk-UA" sz="3600" dirty="0" smtClean="0">
                <a:solidFill>
                  <a:srgbClr val="FFFF00"/>
                </a:solidFill>
              </a:rPr>
              <a:t>спадкова трансмісія</a:t>
            </a:r>
          </a:p>
          <a:p>
            <a:r>
              <a:rPr lang="uk-UA" sz="3600" dirty="0" smtClean="0">
                <a:solidFill>
                  <a:srgbClr val="FFFF00"/>
                </a:solidFill>
              </a:rPr>
              <a:t>спадкування </a:t>
            </a:r>
            <a:r>
              <a:rPr lang="uk-UA" sz="3600" dirty="0">
                <a:solidFill>
                  <a:srgbClr val="FFFF00"/>
                </a:solidFill>
              </a:rPr>
              <a:t>за правом представлення</a:t>
            </a:r>
            <a:endParaRPr lang="ru-RU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85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rgbClr val="FFFF00"/>
                </a:solidFill>
              </a:rPr>
              <a:t>Спадкування</a:t>
            </a:r>
            <a:r>
              <a:rPr lang="uk-UA" sz="3200" dirty="0">
                <a:solidFill>
                  <a:srgbClr val="FFFF00"/>
                </a:solidFill>
              </a:rPr>
              <a:t> </a:t>
            </a:r>
            <a:r>
              <a:rPr lang="uk-UA" sz="3200" dirty="0" smtClean="0">
                <a:solidFill>
                  <a:srgbClr val="FFFF00"/>
                </a:solidFill>
              </a:rPr>
              <a:t>– </a:t>
            </a:r>
            <a:r>
              <a:rPr lang="uk-UA" sz="2700" b="1" dirty="0">
                <a:solidFill>
                  <a:srgbClr val="FFFF00"/>
                </a:solidFill>
              </a:rPr>
              <a:t>перехід прав та обов'язків (спадщини) від фізичної особи, яка померла (спадкодавця), до інших осіб (спадкоємців)</a:t>
            </a:r>
            <a:endParaRPr lang="ru-RU" sz="27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Спадщина ‒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права та обов'язки</a:t>
            </a:r>
          </a:p>
          <a:p>
            <a:pPr marL="0" indent="0">
              <a:buNone/>
            </a:pPr>
            <a:endParaRPr lang="uk-UA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b="1" dirty="0">
                <a:solidFill>
                  <a:srgbClr val="FFFF00"/>
                </a:solidFill>
              </a:rPr>
              <a:t>Спадкове майно (спадщина)</a:t>
            </a:r>
            <a:r>
              <a:rPr lang="uk-UA" dirty="0">
                <a:solidFill>
                  <a:srgbClr val="FFFF00"/>
                </a:solidFill>
              </a:rPr>
              <a:t> – усі права та обов'язки, що належали спадкодавцеві на момент відкриття спадщини і не припинилися внаслідок його смерті.</a:t>
            </a:r>
            <a:endParaRPr lang="ru-RU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Спадкодавець</a:t>
            </a:r>
            <a:r>
              <a:rPr lang="uk-UA" dirty="0" smtClean="0">
                <a:solidFill>
                  <a:srgbClr val="FFFF00"/>
                </a:solidFill>
              </a:rPr>
              <a:t> ‒ фізична особа, яка померла </a:t>
            </a:r>
          </a:p>
          <a:p>
            <a:endParaRPr lang="uk-UA" dirty="0">
              <a:solidFill>
                <a:srgbClr val="FFFF00"/>
              </a:solidFill>
            </a:endParaRPr>
          </a:p>
          <a:p>
            <a:r>
              <a:rPr lang="uk-UA" b="1" dirty="0" smtClean="0">
                <a:solidFill>
                  <a:srgbClr val="FFFF00"/>
                </a:solidFill>
              </a:rPr>
              <a:t>Спадкоємці</a:t>
            </a:r>
            <a:r>
              <a:rPr lang="uk-UA" dirty="0" smtClean="0">
                <a:solidFill>
                  <a:srgbClr val="FFFF00"/>
                </a:solidFill>
              </a:rPr>
              <a:t> ‒  </a:t>
            </a:r>
            <a:r>
              <a:rPr lang="uk-UA" b="1" dirty="0" smtClean="0">
                <a:solidFill>
                  <a:srgbClr val="FFFF00"/>
                </a:solidFill>
              </a:rPr>
              <a:t>ОСОБИ</a:t>
            </a:r>
            <a:r>
              <a:rPr lang="uk-UA" dirty="0" smtClean="0">
                <a:solidFill>
                  <a:srgbClr val="FFFF00"/>
                </a:solidFill>
              </a:rPr>
              <a:t>, які приймають спадщину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4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FF00"/>
                </a:solidFill>
              </a:rPr>
              <a:t>Підстави спадкування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200" b="1" dirty="0">
                <a:solidFill>
                  <a:srgbClr val="FFFF00"/>
                </a:solidFill>
              </a:rPr>
              <a:t>спадкування за </a:t>
            </a:r>
            <a:r>
              <a:rPr lang="uk-UA" sz="3200" b="1" dirty="0" smtClean="0">
                <a:solidFill>
                  <a:srgbClr val="FFFF00"/>
                </a:solidFill>
              </a:rPr>
              <a:t>заповітом</a:t>
            </a:r>
          </a:p>
          <a:p>
            <a:pPr algn="ctr"/>
            <a:endParaRPr lang="uk-UA" sz="3200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uk-UA" sz="3200" b="1" dirty="0">
                <a:solidFill>
                  <a:srgbClr val="FFFF00"/>
                </a:solidFill>
              </a:rPr>
              <a:t>м</a:t>
            </a:r>
            <a:r>
              <a:rPr lang="uk-UA" sz="3200" b="1" dirty="0" smtClean="0">
                <a:solidFill>
                  <a:srgbClr val="FFFF00"/>
                </a:solidFill>
              </a:rPr>
              <a:t>ає пріоритет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200" b="1" dirty="0">
                <a:solidFill>
                  <a:srgbClr val="FFFF00"/>
                </a:solidFill>
              </a:rPr>
              <a:t>спадкування за </a:t>
            </a:r>
            <a:r>
              <a:rPr lang="uk-UA" sz="3200" b="1" dirty="0" smtClean="0">
                <a:solidFill>
                  <a:srgbClr val="FFFF00"/>
                </a:solidFill>
              </a:rPr>
              <a:t>законом</a:t>
            </a:r>
          </a:p>
          <a:p>
            <a:pPr marL="0" indent="0" algn="ctr">
              <a:buNone/>
            </a:pPr>
            <a:r>
              <a:rPr lang="uk-UA" sz="2000" b="1" dirty="0" smtClean="0">
                <a:solidFill>
                  <a:srgbClr val="FFFF00"/>
                </a:solidFill>
              </a:rPr>
              <a:t>настає лише у разі, якщо:</a:t>
            </a:r>
          </a:p>
          <a:p>
            <a:pPr algn="just"/>
            <a:endParaRPr lang="uk-UA" sz="2000" b="1" dirty="0" smtClean="0">
              <a:solidFill>
                <a:srgbClr val="FFFF00"/>
              </a:solidFill>
            </a:endParaRP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з</a:t>
            </a:r>
            <a:r>
              <a:rPr lang="uk-UA" sz="2000" b="1" dirty="0" smtClean="0">
                <a:solidFill>
                  <a:srgbClr val="FFFF00"/>
                </a:solidFill>
              </a:rPr>
              <a:t>аповіт відсутній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з</a:t>
            </a:r>
            <a:r>
              <a:rPr lang="uk-UA" sz="2000" b="1" dirty="0" smtClean="0">
                <a:solidFill>
                  <a:srgbClr val="FFFF00"/>
                </a:solidFill>
              </a:rPr>
              <a:t>аповіт визнаний недійсним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с</a:t>
            </a:r>
            <a:r>
              <a:rPr lang="uk-UA" sz="2000" b="1" dirty="0" smtClean="0">
                <a:solidFill>
                  <a:srgbClr val="FFFF00"/>
                </a:solidFill>
              </a:rPr>
              <a:t>падщину за заповітом не прийняли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с</a:t>
            </a:r>
            <a:r>
              <a:rPr lang="uk-UA" sz="2000" b="1" dirty="0" smtClean="0">
                <a:solidFill>
                  <a:srgbClr val="FFFF00"/>
                </a:solidFill>
              </a:rPr>
              <a:t>падкоємці за заповітом відмовились від прийняття спадщини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н</a:t>
            </a:r>
            <a:r>
              <a:rPr lang="uk-UA" sz="2000" b="1" dirty="0" smtClean="0">
                <a:solidFill>
                  <a:srgbClr val="FFFF00"/>
                </a:solidFill>
              </a:rPr>
              <a:t>е вся спадщина охоплена заповітом</a:t>
            </a:r>
            <a:endParaRPr lang="ru-RU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FFFF00"/>
                </a:solidFill>
              </a:rPr>
              <a:t>с</a:t>
            </a:r>
            <a:r>
              <a:rPr lang="uk-UA" dirty="0" smtClean="0">
                <a:solidFill>
                  <a:srgbClr val="FFFF00"/>
                </a:solidFill>
              </a:rPr>
              <a:t>падщина = спадкова маса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97152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sz="4400" b="1" dirty="0" smtClean="0">
                <a:solidFill>
                  <a:srgbClr val="FFFF00"/>
                </a:solidFill>
              </a:rPr>
              <a:t>спадковий актив</a:t>
            </a:r>
          </a:p>
          <a:p>
            <a:pPr marL="0" indent="0" algn="ctr">
              <a:buNone/>
            </a:pPr>
            <a:r>
              <a:rPr lang="uk-UA" sz="4400" b="1" dirty="0" smtClean="0">
                <a:solidFill>
                  <a:srgbClr val="FFFF00"/>
                </a:solidFill>
              </a:rPr>
              <a:t>права</a:t>
            </a:r>
          </a:p>
          <a:p>
            <a:pPr marL="0" indent="0" algn="ctr">
              <a:buNone/>
            </a:pPr>
            <a:endParaRPr lang="uk-UA" b="1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НЕ ВХОДЯТЬ </a:t>
            </a:r>
            <a:r>
              <a:rPr lang="uk-UA" b="1" dirty="0" smtClean="0">
                <a:solidFill>
                  <a:srgbClr val="FFFF00"/>
                </a:solidFill>
              </a:rPr>
              <a:t>до </a:t>
            </a:r>
            <a:r>
              <a:rPr lang="uk-UA" b="1" dirty="0">
                <a:solidFill>
                  <a:srgbClr val="FFFF00"/>
                </a:solidFill>
              </a:rPr>
              <a:t>складу спадщини </a:t>
            </a:r>
            <a:r>
              <a:rPr lang="uk-UA" b="1" dirty="0" smtClean="0">
                <a:solidFill>
                  <a:srgbClr val="FFFF00"/>
                </a:solidFill>
              </a:rPr>
              <a:t>права, </a:t>
            </a:r>
            <a:r>
              <a:rPr lang="uk-UA" b="1" dirty="0">
                <a:solidFill>
                  <a:srgbClr val="FFFF00"/>
                </a:solidFill>
              </a:rPr>
              <a:t>що </a:t>
            </a:r>
            <a:r>
              <a:rPr lang="uk-UA" b="1" dirty="0" smtClean="0">
                <a:solidFill>
                  <a:srgbClr val="FFFF00"/>
                </a:solidFill>
              </a:rPr>
              <a:t>НЕРОЗРИВНО ПОВ'ЯЗАНІ З ОСОБОЮ СПАДКОДАВЦЯ, </a:t>
            </a:r>
            <a:r>
              <a:rPr lang="uk-UA" b="1" dirty="0">
                <a:solidFill>
                  <a:srgbClr val="FFFF00"/>
                </a:solidFill>
              </a:rPr>
              <a:t>зокрема</a:t>
            </a:r>
            <a:r>
              <a:rPr lang="uk-UA" b="1" dirty="0" smtClean="0">
                <a:solidFill>
                  <a:srgbClr val="FFFF00"/>
                </a:solidFill>
              </a:rPr>
              <a:t>:</a:t>
            </a:r>
          </a:p>
          <a:p>
            <a:pPr marL="0" indent="0" algn="ctr">
              <a:buNone/>
            </a:pPr>
            <a:endParaRPr lang="ru-RU" dirty="0">
              <a:solidFill>
                <a:srgbClr val="FFFF00"/>
              </a:solidFill>
            </a:endParaRPr>
          </a:p>
          <a:p>
            <a:r>
              <a:rPr lang="uk-UA" sz="3400" dirty="0">
                <a:solidFill>
                  <a:srgbClr val="FFFF00"/>
                </a:solidFill>
              </a:rPr>
              <a:t>1) особисті немайнові права;</a:t>
            </a:r>
            <a:endParaRPr lang="ru-RU" sz="3400" dirty="0">
              <a:solidFill>
                <a:srgbClr val="FFFF00"/>
              </a:solidFill>
            </a:endParaRPr>
          </a:p>
          <a:p>
            <a:r>
              <a:rPr lang="uk-UA" sz="3400" dirty="0">
                <a:solidFill>
                  <a:srgbClr val="FFFF00"/>
                </a:solidFill>
              </a:rPr>
              <a:t>2) право на участь у </a:t>
            </a:r>
            <a:r>
              <a:rPr lang="uk-UA" sz="3400" dirty="0" smtClean="0">
                <a:solidFill>
                  <a:srgbClr val="FFFF00"/>
                </a:solidFill>
              </a:rPr>
              <a:t>товариствах (якщо інше не встановлено законом або їх установчими документами);</a:t>
            </a:r>
          </a:p>
          <a:p>
            <a:r>
              <a:rPr lang="uk-UA" sz="3400" dirty="0" smtClean="0">
                <a:solidFill>
                  <a:srgbClr val="FFFF00"/>
                </a:solidFill>
              </a:rPr>
              <a:t>3) </a:t>
            </a:r>
            <a:r>
              <a:rPr lang="uk-UA" sz="3400" dirty="0">
                <a:solidFill>
                  <a:srgbClr val="FFFF00"/>
                </a:solidFill>
              </a:rPr>
              <a:t>право членства в об'єднаннях </a:t>
            </a:r>
            <a:r>
              <a:rPr lang="uk-UA" sz="3400" dirty="0" smtClean="0">
                <a:solidFill>
                  <a:srgbClr val="FFFF00"/>
                </a:solidFill>
              </a:rPr>
              <a:t>громадян (якщо </a:t>
            </a:r>
            <a:r>
              <a:rPr lang="uk-UA" sz="3400" dirty="0">
                <a:solidFill>
                  <a:srgbClr val="FFFF00"/>
                </a:solidFill>
              </a:rPr>
              <a:t>інше не встановлено законом або їх установчими </a:t>
            </a:r>
            <a:r>
              <a:rPr lang="uk-UA" sz="3400" dirty="0" smtClean="0">
                <a:solidFill>
                  <a:srgbClr val="FFFF00"/>
                </a:solidFill>
              </a:rPr>
              <a:t>документами);</a:t>
            </a:r>
            <a:endParaRPr lang="ru-RU" sz="3400" dirty="0">
              <a:solidFill>
                <a:srgbClr val="FFFF00"/>
              </a:solidFill>
            </a:endParaRPr>
          </a:p>
          <a:p>
            <a:r>
              <a:rPr lang="uk-UA" sz="3400" dirty="0">
                <a:solidFill>
                  <a:srgbClr val="FFFF00"/>
                </a:solidFill>
              </a:rPr>
              <a:t>3) право на відшкодування шкоди, завданої каліцтвом або іншим ушкодженням здоров'я;</a:t>
            </a:r>
            <a:endParaRPr lang="ru-RU" sz="3400" dirty="0">
              <a:solidFill>
                <a:srgbClr val="FFFF00"/>
              </a:solidFill>
            </a:endParaRPr>
          </a:p>
          <a:p>
            <a:r>
              <a:rPr lang="uk-UA" sz="3400" dirty="0">
                <a:solidFill>
                  <a:srgbClr val="FFFF00"/>
                </a:solidFill>
              </a:rPr>
              <a:t>4) права на аліменти, пенсію, допомогу або інші виплати, встановлені законом;</a:t>
            </a:r>
            <a:endParaRPr lang="ru-RU" sz="3400" dirty="0">
              <a:solidFill>
                <a:srgbClr val="FFFF00"/>
              </a:solidFill>
            </a:endParaRPr>
          </a:p>
          <a:p>
            <a:r>
              <a:rPr lang="uk-UA" sz="3400" dirty="0">
                <a:solidFill>
                  <a:srgbClr val="FFFF00"/>
                </a:solidFill>
              </a:rPr>
              <a:t>5) права </a:t>
            </a:r>
            <a:r>
              <a:rPr lang="uk-UA" sz="3400" dirty="0" smtClean="0">
                <a:solidFill>
                  <a:srgbClr val="FFFF00"/>
                </a:solidFill>
              </a:rPr>
              <a:t>особи </a:t>
            </a:r>
            <a:r>
              <a:rPr lang="uk-UA" sz="3400" dirty="0">
                <a:solidFill>
                  <a:srgbClr val="FFFF00"/>
                </a:solidFill>
              </a:rPr>
              <a:t>як кредитора або боржника.</a:t>
            </a:r>
            <a:endParaRPr lang="ru-RU" sz="34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sz="4400" b="1" dirty="0">
                <a:solidFill>
                  <a:srgbClr val="FFFF00"/>
                </a:solidFill>
              </a:rPr>
              <a:t>спадковий пасив</a:t>
            </a:r>
          </a:p>
          <a:p>
            <a:pPr marL="0" indent="0" algn="ctr">
              <a:buNone/>
            </a:pPr>
            <a:r>
              <a:rPr lang="uk-UA" sz="4400" b="1" dirty="0">
                <a:solidFill>
                  <a:srgbClr val="FFFF00"/>
                </a:solidFill>
              </a:rPr>
              <a:t>обов'язки</a:t>
            </a:r>
          </a:p>
          <a:p>
            <a:pPr marL="0" indent="0" algn="ctr">
              <a:buNone/>
            </a:pPr>
            <a:endParaRPr lang="uk-UA" b="1" dirty="0" smtClean="0">
              <a:solidFill>
                <a:srgbClr val="FFFF00"/>
              </a:solidFill>
            </a:endParaRPr>
          </a:p>
          <a:p>
            <a:r>
              <a:rPr lang="uk-UA" sz="5100" b="1" dirty="0">
                <a:solidFill>
                  <a:srgbClr val="FFFF00"/>
                </a:solidFill>
              </a:rPr>
              <a:t>Не входять до складу спадщини </a:t>
            </a:r>
            <a:r>
              <a:rPr lang="uk-UA" sz="5100" b="1" dirty="0" smtClean="0">
                <a:solidFill>
                  <a:srgbClr val="FFFF00"/>
                </a:solidFill>
              </a:rPr>
              <a:t>обов'язки</a:t>
            </a:r>
            <a:r>
              <a:rPr lang="uk-UA" sz="5100" b="1" dirty="0">
                <a:solidFill>
                  <a:srgbClr val="FFFF00"/>
                </a:solidFill>
              </a:rPr>
              <a:t>, що </a:t>
            </a:r>
            <a:r>
              <a:rPr lang="uk-UA" sz="5100" b="1" dirty="0" smtClean="0">
                <a:solidFill>
                  <a:srgbClr val="FFFF00"/>
                </a:solidFill>
              </a:rPr>
              <a:t>НЕРОЗРИВНО ПОВ'ЯЗАНІ З ОСОБОЮ СПАДКОДАВЦЯ, зокрема </a:t>
            </a:r>
            <a:r>
              <a:rPr lang="uk-UA" sz="5100" dirty="0" smtClean="0">
                <a:solidFill>
                  <a:srgbClr val="FFFF00"/>
                </a:solidFill>
              </a:rPr>
              <a:t>обов'язки </a:t>
            </a:r>
            <a:r>
              <a:rPr lang="uk-UA" sz="5100" dirty="0">
                <a:solidFill>
                  <a:srgbClr val="FFFF00"/>
                </a:solidFill>
              </a:rPr>
              <a:t>особи як кредитора або боржника.</a:t>
            </a:r>
            <a:endParaRPr lang="ru-RU" sz="51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4712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800" b="1" dirty="0" smtClean="0">
                <a:solidFill>
                  <a:srgbClr val="FFFF00"/>
                </a:solidFill>
              </a:rPr>
              <a:t>ВІДКРИТТЯ СПАДЩИНИ</a:t>
            </a:r>
            <a:br>
              <a:rPr lang="uk-UA" sz="2800" b="1" dirty="0" smtClean="0">
                <a:solidFill>
                  <a:srgbClr val="FFFF00"/>
                </a:solidFill>
              </a:rPr>
            </a:br>
            <a:r>
              <a:rPr lang="uk-UA" sz="2800" dirty="0" smtClean="0">
                <a:solidFill>
                  <a:srgbClr val="FFFF00"/>
                </a:solidFill>
              </a:rPr>
              <a:t>Спадщина </a:t>
            </a:r>
            <a:r>
              <a:rPr lang="uk-UA" sz="2800" dirty="0">
                <a:solidFill>
                  <a:srgbClr val="FFFF00"/>
                </a:solidFill>
              </a:rPr>
              <a:t>відкривається внаслідок смерті особи або оголошення її померлою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>
                <a:solidFill>
                  <a:srgbClr val="FFFF00"/>
                </a:solidFill>
              </a:rPr>
              <a:t>Час </a:t>
            </a:r>
            <a:r>
              <a:rPr lang="uk-UA" b="1" dirty="0">
                <a:solidFill>
                  <a:srgbClr val="FFFF00"/>
                </a:solidFill>
              </a:rPr>
              <a:t>відкриття </a:t>
            </a:r>
            <a:r>
              <a:rPr lang="uk-UA" b="1" dirty="0" smtClean="0">
                <a:solidFill>
                  <a:srgbClr val="FFFF00"/>
                </a:solidFill>
              </a:rPr>
              <a:t>спадщини</a:t>
            </a:r>
          </a:p>
          <a:p>
            <a:endParaRPr lang="uk-UA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 1) день </a:t>
            </a:r>
            <a:r>
              <a:rPr lang="uk-UA" dirty="0">
                <a:solidFill>
                  <a:srgbClr val="FFFF00"/>
                </a:solidFill>
              </a:rPr>
              <a:t>смерті </a:t>
            </a:r>
            <a:r>
              <a:rPr lang="uk-UA" dirty="0" smtClean="0">
                <a:solidFill>
                  <a:srgbClr val="FFFF00"/>
                </a:solidFill>
              </a:rPr>
              <a:t>особи</a:t>
            </a:r>
          </a:p>
          <a:p>
            <a:pPr marL="0" indent="0">
              <a:buNone/>
            </a:pPr>
            <a:endParaRPr lang="uk-UA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2) день</a:t>
            </a:r>
            <a:r>
              <a:rPr lang="uk-UA" dirty="0">
                <a:solidFill>
                  <a:srgbClr val="FFFF00"/>
                </a:solidFill>
              </a:rPr>
              <a:t>, з якого вона оголошується </a:t>
            </a:r>
            <a:r>
              <a:rPr lang="uk-UA" dirty="0" smtClean="0">
                <a:solidFill>
                  <a:srgbClr val="FFFF00"/>
                </a:solidFill>
              </a:rPr>
              <a:t>померлою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>
                <a:solidFill>
                  <a:srgbClr val="FFFF00"/>
                </a:solidFill>
              </a:rPr>
              <a:t>Місце </a:t>
            </a:r>
            <a:r>
              <a:rPr lang="uk-UA" b="1" dirty="0">
                <a:solidFill>
                  <a:srgbClr val="FFFF00"/>
                </a:solidFill>
              </a:rPr>
              <a:t>відкриття </a:t>
            </a:r>
            <a:r>
              <a:rPr lang="uk-UA" b="1" dirty="0" smtClean="0">
                <a:solidFill>
                  <a:srgbClr val="FFFF00"/>
                </a:solidFill>
              </a:rPr>
              <a:t>спадщини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1) останнє </a:t>
            </a:r>
            <a:r>
              <a:rPr lang="uk-UA" dirty="0">
                <a:solidFill>
                  <a:srgbClr val="FFFF00"/>
                </a:solidFill>
              </a:rPr>
              <a:t>місце проживання </a:t>
            </a:r>
            <a:r>
              <a:rPr lang="uk-UA" dirty="0" smtClean="0">
                <a:solidFill>
                  <a:srgbClr val="FFFF00"/>
                </a:solidFill>
              </a:rPr>
              <a:t>спадкодавця;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rgbClr val="FFFF00"/>
                </a:solidFill>
              </a:rPr>
              <a:t> 2) місцезнаходження </a:t>
            </a:r>
            <a:r>
              <a:rPr lang="uk-UA" dirty="0" err="1" smtClean="0">
                <a:solidFill>
                  <a:srgbClr val="FFFF00"/>
                </a:solidFill>
              </a:rPr>
              <a:t>НЕрухомого</a:t>
            </a:r>
            <a:r>
              <a:rPr lang="uk-UA" dirty="0" smtClean="0">
                <a:solidFill>
                  <a:srgbClr val="FFFF00"/>
                </a:solidFill>
              </a:rPr>
              <a:t> майна або основної його частини, а за відсутності нерухомого майна - місцезнаходження основної частини рухомого майна (якщо невідоме останнє місце проживання спадкодавця)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rgbClr val="FFFF00"/>
                </a:solidFill>
              </a:rPr>
              <a:t>3) </a:t>
            </a:r>
            <a:r>
              <a:rPr lang="uk-UA" dirty="0">
                <a:solidFill>
                  <a:srgbClr val="FFFF00"/>
                </a:solidFill>
              </a:rPr>
              <a:t>з</a:t>
            </a:r>
            <a:r>
              <a:rPr lang="uk-UA" dirty="0" smtClean="0">
                <a:solidFill>
                  <a:srgbClr val="FFFF00"/>
                </a:solidFill>
              </a:rPr>
              <a:t>а правилами ЗУ «Про міжнародне приватне право» (якщо спадкодавець мав останнє місце проживання на території іноземної держави)</a:t>
            </a:r>
            <a:endParaRPr lang="uk-U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4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FF00"/>
                </a:solidFill>
              </a:rPr>
              <a:t>Суб'єкти спадкування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FF00"/>
                </a:solidFill>
              </a:rPr>
              <a:t>1) Спадкодавець</a:t>
            </a: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dirty="0">
                <a:solidFill>
                  <a:srgbClr val="FFFF00"/>
                </a:solidFill>
              </a:rPr>
              <a:t>– власник, після смерті якого залишилося майно</a:t>
            </a:r>
            <a:r>
              <a:rPr lang="uk-UA" dirty="0" smtClean="0">
                <a:solidFill>
                  <a:srgbClr val="FFFF00"/>
                </a:solidFill>
              </a:rPr>
              <a:t>.</a:t>
            </a:r>
          </a:p>
          <a:p>
            <a:pPr marL="0" indent="0">
              <a:buNone/>
            </a:pPr>
            <a:endParaRPr lang="uk-UA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Спадкодавцями </a:t>
            </a:r>
            <a:r>
              <a:rPr lang="uk-UA" dirty="0">
                <a:solidFill>
                  <a:srgbClr val="FFFF00"/>
                </a:solidFill>
              </a:rPr>
              <a:t>як за законом, так і за заповітом можуть бути </a:t>
            </a:r>
            <a:r>
              <a:rPr lang="uk-UA" b="1" dirty="0" smtClean="0">
                <a:solidFill>
                  <a:srgbClr val="FFFF00"/>
                </a:solidFill>
              </a:rPr>
              <a:t>ТІЛЬКИ ФІЗИЧНІ ОСОБИ</a:t>
            </a:r>
            <a:r>
              <a:rPr lang="uk-UA" dirty="0" smtClean="0">
                <a:solidFill>
                  <a:srgbClr val="FFFF00"/>
                </a:solidFill>
              </a:rPr>
              <a:t>. </a:t>
            </a:r>
          </a:p>
          <a:p>
            <a:pPr marL="0" indent="0">
              <a:buNone/>
            </a:pPr>
            <a:endParaRPr lang="uk-UA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Спадкування </a:t>
            </a:r>
            <a:r>
              <a:rPr lang="uk-UA" dirty="0">
                <a:solidFill>
                  <a:srgbClr val="FFFF00"/>
                </a:solidFill>
              </a:rPr>
              <a:t>між живими не буває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FF00"/>
                </a:solidFill>
              </a:rPr>
              <a:t>2) Спадкоємці</a:t>
            </a:r>
            <a:r>
              <a:rPr lang="uk-UA" dirty="0">
                <a:solidFill>
                  <a:srgbClr val="FFFF00"/>
                </a:solidFill>
              </a:rPr>
              <a:t> – особи, до яких переходить майно після смерті його </a:t>
            </a:r>
            <a:r>
              <a:rPr lang="uk-UA" dirty="0" smtClean="0">
                <a:solidFill>
                  <a:srgbClr val="FFFF00"/>
                </a:solidFill>
              </a:rPr>
              <a:t>власника.</a:t>
            </a:r>
          </a:p>
          <a:p>
            <a:pPr marL="0" indent="0">
              <a:buNone/>
            </a:pPr>
            <a:endParaRPr lang="uk-UA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</a:rPr>
              <a:t>Спадкоємцями </a:t>
            </a:r>
            <a:r>
              <a:rPr lang="uk-UA" dirty="0">
                <a:solidFill>
                  <a:srgbClr val="FFFF00"/>
                </a:solidFill>
              </a:rPr>
              <a:t>можуть бути фізичні, юридичні особи, держава та інші суб’єкти права. 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74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Суб'єкти спадкування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FF00"/>
                </a:solidFill>
              </a:rPr>
              <a:t>1) спадкодавці</a:t>
            </a:r>
          </a:p>
          <a:p>
            <a:endParaRPr lang="uk-UA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uk-UA" b="1" dirty="0" smtClean="0">
                <a:solidFill>
                  <a:srgbClr val="FFFF00"/>
                </a:solidFill>
              </a:rPr>
              <a:t>лише фізичні особи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FF00"/>
                </a:solidFill>
              </a:rPr>
              <a:t>2) спадкоємці</a:t>
            </a:r>
          </a:p>
          <a:p>
            <a:pPr marL="0" indent="0" algn="ctr">
              <a:buNone/>
            </a:pPr>
            <a:endParaRPr lang="uk-UA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uk-UA" b="1" dirty="0">
                <a:solidFill>
                  <a:srgbClr val="FFFF00"/>
                </a:solidFill>
              </a:rPr>
              <a:t>м</a:t>
            </a:r>
            <a:r>
              <a:rPr lang="uk-UA" b="1" dirty="0" smtClean="0">
                <a:solidFill>
                  <a:srgbClr val="FFFF00"/>
                </a:solidFill>
              </a:rPr>
              <a:t>ожуть бути будь-які суб'єкти, але вони мають бути живими або мають буті зачаті за життя спадкодавця (його діти)</a:t>
            </a:r>
            <a:endParaRPr lang="ru-R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72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усунення від спадкування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31210"/>
            <a:ext cx="4038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FFFF00"/>
                </a:solidFill>
              </a:rPr>
              <a:t>спадкування за заповітом </a:t>
            </a:r>
          </a:p>
          <a:p>
            <a:pPr marL="0" indent="0" algn="ctr">
              <a:buNone/>
            </a:pP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FFFF00"/>
                </a:solidFill>
              </a:rPr>
              <a:t>спадкування за</a:t>
            </a:r>
          </a:p>
          <a:p>
            <a:pPr marL="0" indent="0" algn="ctr">
              <a:buNone/>
            </a:pPr>
            <a:r>
              <a:rPr lang="uk-UA" dirty="0" smtClean="0">
                <a:solidFill>
                  <a:srgbClr val="FFFF00"/>
                </a:solidFill>
              </a:rPr>
              <a:t> законом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612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1101</Words>
  <Application>Microsoft Office PowerPoint</Application>
  <PresentationFormat>Экран (4:3)</PresentationFormat>
  <Paragraphs>117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СПАДКОВЕ ПРАВО Тема: Спадкування і спадкове право, принципи спадкового права</vt:lpstr>
      <vt:lpstr>Основні поняття:</vt:lpstr>
      <vt:lpstr>Спадкування – перехід прав та обов'язків (спадщини) від фізичної особи, яка померла (спадкодавця), до інших осіб (спадкоємців)</vt:lpstr>
      <vt:lpstr>Підстави спадкування</vt:lpstr>
      <vt:lpstr>спадщина = спадкова маса</vt:lpstr>
      <vt:lpstr>ВІДКРИТТЯ СПАДЩИНИ Спадщина відкривається внаслідок смерті особи або оголошення її померлою</vt:lpstr>
      <vt:lpstr>Суб'єкти спадкування</vt:lpstr>
      <vt:lpstr>Суб'єкти спадкування</vt:lpstr>
      <vt:lpstr>усунення від спадкування </vt:lpstr>
      <vt:lpstr>усунення від спадкування </vt:lpstr>
      <vt:lpstr>усунення від спадкування </vt:lpstr>
      <vt:lpstr>усунення від спадкування </vt:lpstr>
      <vt:lpstr>Особливості спадкування окремих видів майна, прав та обов'язків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– перехід спадщини від спадкодавця до спадкоємців</dc:title>
  <dc:creator>Инна</dc:creator>
  <cp:lastModifiedBy>Инна</cp:lastModifiedBy>
  <cp:revision>31</cp:revision>
  <cp:lastPrinted>2019-01-29T16:03:19Z</cp:lastPrinted>
  <dcterms:created xsi:type="dcterms:W3CDTF">2019-01-29T14:40:11Z</dcterms:created>
  <dcterms:modified xsi:type="dcterms:W3CDTF">2026-03-01T16:32:48Z</dcterms:modified>
</cp:coreProperties>
</file>