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79" r:id="rId5"/>
    <p:sldId id="260" r:id="rId6"/>
    <p:sldId id="261" r:id="rId7"/>
    <p:sldId id="262" r:id="rId8"/>
    <p:sldId id="281" r:id="rId9"/>
    <p:sldId id="266" r:id="rId10"/>
    <p:sldId id="263" r:id="rId11"/>
    <p:sldId id="282" r:id="rId12"/>
    <p:sldId id="283" r:id="rId13"/>
    <p:sldId id="268" r:id="rId14"/>
    <p:sldId id="284" r:id="rId15"/>
    <p:sldId id="269" r:id="rId16"/>
    <p:sldId id="285" r:id="rId17"/>
    <p:sldId id="286" r:id="rId18"/>
    <p:sldId id="287" r:id="rId19"/>
    <p:sldId id="288" r:id="rId20"/>
    <p:sldId id="289" r:id="rId21"/>
    <p:sldId id="290" r:id="rId22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без заголовка" id="{B9B9F73C-A7D8-4638-AC8B-28AF0C79527F}">
          <p14:sldIdLst>
            <p14:sldId id="256"/>
            <p14:sldId id="258"/>
            <p14:sldId id="259"/>
            <p14:sldId id="279"/>
            <p14:sldId id="260"/>
            <p14:sldId id="261"/>
            <p14:sldId id="262"/>
            <p14:sldId id="281"/>
            <p14:sldId id="266"/>
            <p14:sldId id="263"/>
            <p14:sldId id="282"/>
            <p14:sldId id="283"/>
            <p14:sldId id="268"/>
            <p14:sldId id="284"/>
            <p14:sldId id="269"/>
            <p14:sldId id="285"/>
            <p14:sldId id="286"/>
            <p14:sldId id="287"/>
            <p14:sldId id="288"/>
            <p14:sldId id="289"/>
            <p14:sldId id="29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 varScale="1">
        <p:scale>
          <a:sx n="82" d="100"/>
          <a:sy n="82" d="100"/>
        </p:scale>
        <p:origin x="1478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0A029-A4D4-4108-8490-E342172BCC67}" type="datetimeFigureOut">
              <a:rPr lang="ru-RU" smtClean="0"/>
              <a:t>01.03.2026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CE50-4A4C-463C-B0B8-B54D63845DF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67978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0A029-A4D4-4108-8490-E342172BCC67}" type="datetimeFigureOut">
              <a:rPr lang="ru-RU" smtClean="0"/>
              <a:t>01.03.2026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CE50-4A4C-463C-B0B8-B54D63845DF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74509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0A029-A4D4-4108-8490-E342172BCC67}" type="datetimeFigureOut">
              <a:rPr lang="ru-RU" smtClean="0"/>
              <a:t>01.03.2026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CE50-4A4C-463C-B0B8-B54D63845DF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24577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0A029-A4D4-4108-8490-E342172BCC67}" type="datetimeFigureOut">
              <a:rPr lang="ru-RU" smtClean="0"/>
              <a:t>01.03.2026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CE50-4A4C-463C-B0B8-B54D63845DF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1233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0A029-A4D4-4108-8490-E342172BCC67}" type="datetimeFigureOut">
              <a:rPr lang="ru-RU" smtClean="0"/>
              <a:t>01.03.2026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CE50-4A4C-463C-B0B8-B54D63845DF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81159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0A029-A4D4-4108-8490-E342172BCC67}" type="datetimeFigureOut">
              <a:rPr lang="ru-RU" smtClean="0"/>
              <a:t>01.03.2026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CE50-4A4C-463C-B0B8-B54D63845DF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8692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0A029-A4D4-4108-8490-E342172BCC67}" type="datetimeFigureOut">
              <a:rPr lang="ru-RU" smtClean="0"/>
              <a:t>01.03.2026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CE50-4A4C-463C-B0B8-B54D63845DF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22699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0A029-A4D4-4108-8490-E342172BCC67}" type="datetimeFigureOut">
              <a:rPr lang="ru-RU" smtClean="0"/>
              <a:t>01.03.2026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CE50-4A4C-463C-B0B8-B54D63845DF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5307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0A029-A4D4-4108-8490-E342172BCC67}" type="datetimeFigureOut">
              <a:rPr lang="ru-RU" smtClean="0"/>
              <a:t>01.03.2026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CE50-4A4C-463C-B0B8-B54D63845DF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5653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0A029-A4D4-4108-8490-E342172BCC67}" type="datetimeFigureOut">
              <a:rPr lang="ru-RU" smtClean="0"/>
              <a:t>01.03.2026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CE50-4A4C-463C-B0B8-B54D63845DF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5028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0A029-A4D4-4108-8490-E342172BCC67}" type="datetimeFigureOut">
              <a:rPr lang="ru-RU" smtClean="0"/>
              <a:t>01.03.2026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CE50-4A4C-463C-B0B8-B54D63845DF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92797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F0A029-A4D4-4108-8490-E342172BCC67}" type="datetimeFigureOut">
              <a:rPr lang="ru-RU" smtClean="0"/>
              <a:t>01.03.2026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3ECE50-4A4C-463C-B0B8-B54D63845DF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461727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400" dirty="0" smtClean="0"/>
              <a:t>Тема</a:t>
            </a:r>
            <a:r>
              <a:rPr lang="uk-UA" sz="2400" dirty="0" smtClean="0"/>
              <a:t>:</a:t>
            </a:r>
            <a:r>
              <a:rPr lang="uk-UA" sz="2400" b="1" dirty="0" smtClean="0"/>
              <a:t> ЗДІЙСНЕННЯ ПРАВА НА </a:t>
            </a:r>
            <a:r>
              <a:rPr lang="uk-UA" sz="2400" b="1" dirty="0" smtClean="0"/>
              <a:t>СПАДКУВАННЯ</a:t>
            </a:r>
            <a:r>
              <a:rPr lang="ru-RU" sz="2400" b="1" dirty="0" smtClean="0"/>
              <a:t>. </a:t>
            </a:r>
            <a:r>
              <a:rPr lang="uk-UA" sz="2400" b="1" dirty="0" smtClean="0"/>
              <a:t>ОФОРМЛЕННЯ ПРАВА НА СПАДЩИНУ</a:t>
            </a:r>
            <a:endParaRPr lang="uk-UA" sz="2400" dirty="0"/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457200" y="1988840"/>
            <a:ext cx="4038600" cy="4137323"/>
          </a:xfrm>
        </p:spPr>
        <p:txBody>
          <a:bodyPr>
            <a:normAutofit fontScale="40000" lnSpcReduction="20000"/>
          </a:bodyPr>
          <a:lstStyle/>
          <a:p>
            <a:pPr algn="ctr"/>
            <a:r>
              <a:rPr lang="uk-UA" sz="4500" b="1" dirty="0"/>
              <a:t>Нормативне регулювання</a:t>
            </a:r>
            <a:r>
              <a:rPr lang="uk-UA" sz="4500" b="1" dirty="0" smtClean="0"/>
              <a:t>:</a:t>
            </a:r>
          </a:p>
          <a:p>
            <a:endParaRPr lang="ru-RU" sz="4500" dirty="0"/>
          </a:p>
          <a:p>
            <a:r>
              <a:rPr lang="uk-UA" sz="3400" dirty="0" smtClean="0"/>
              <a:t>Цивільний кодекс України від 16.01.2003 р. (із змінами) (Глава 87). </a:t>
            </a:r>
            <a:r>
              <a:rPr lang="uk-UA" sz="3400" i="1" dirty="0" smtClean="0"/>
              <a:t>Відомості Верховної Ради</a:t>
            </a:r>
            <a:r>
              <a:rPr lang="uk-UA" sz="3400" dirty="0" smtClean="0"/>
              <a:t>. 2003. №№ 40-44. Ст. 356.</a:t>
            </a:r>
          </a:p>
          <a:p>
            <a:r>
              <a:rPr lang="uk-UA" sz="3400" dirty="0" smtClean="0"/>
              <a:t>Про нотаріат : Закон України від 02.09.1993 р. (із змінами). </a:t>
            </a:r>
            <a:r>
              <a:rPr lang="uk-UA" sz="3400" i="1" dirty="0" smtClean="0"/>
              <a:t>Відомості Верховної Ради України</a:t>
            </a:r>
            <a:r>
              <a:rPr lang="uk-UA" sz="3400" dirty="0" smtClean="0"/>
              <a:t>. 1993. №39. Ст. 383.</a:t>
            </a:r>
          </a:p>
          <a:p>
            <a:r>
              <a:rPr lang="uk-UA" sz="3400" dirty="0" smtClean="0"/>
              <a:t>Про затвердження Порядку вчинення нотаріальних дій нотаріусами України: Наказ Міністерства юстиції України від 22.02.2012 р. (із змінами) № 296/5. </a:t>
            </a:r>
            <a:r>
              <a:rPr lang="uk-UA" sz="3400" i="1" dirty="0" smtClean="0"/>
              <a:t>Офіційний вісник України</a:t>
            </a:r>
            <a:r>
              <a:rPr lang="uk-UA" sz="3400" dirty="0" smtClean="0"/>
              <a:t> від 07.03.2012 р., № 17, стор. 66, стаття 632, код акта 60599/2012.</a:t>
            </a:r>
          </a:p>
          <a:p>
            <a:r>
              <a:rPr lang="uk-UA" sz="3400" dirty="0" smtClean="0"/>
              <a:t>Про судову практику у справах про спадкування : Постанова Пленуму Верховного Суду від 30.05.2008 р. №7. </a:t>
            </a:r>
            <a:r>
              <a:rPr lang="uk-UA" sz="3400" i="1" dirty="0" smtClean="0"/>
              <a:t>Вісник Верховного суду Укр</a:t>
            </a:r>
            <a:r>
              <a:rPr lang="uk-UA" sz="3400" dirty="0" smtClean="0"/>
              <a:t>аїни від 00.06.2008 р. 2008 р. № 6. стор. 17.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4648200" y="1988840"/>
            <a:ext cx="4038600" cy="4137323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uk-UA" sz="4400" dirty="0"/>
              <a:t>Про затвердження Порядку вчинення нотаріальних дій посадовими особами органів місцевого самоврядування : Наказ Міністерства юстиції України від 11.11.2011 р. (із змінами) № 3306/5. Офіційний вісник України від 02.12.2011 р. № 91. Ст. 172.</a:t>
            </a:r>
          </a:p>
          <a:p>
            <a:pPr marL="0" indent="0">
              <a:buNone/>
            </a:pPr>
            <a:r>
              <a:rPr lang="uk-UA" sz="4400" dirty="0" smtClean="0"/>
              <a:t>Повноваження щодо вчинення нотаріальних дій нотаріусами України, посадовими особами органів місцевого самоврядування, консульськими установами України : Роз'яснення Мін'юсту України від 14.12.2011 р. </a:t>
            </a:r>
            <a:r>
              <a:rPr lang="en-US" sz="4400" dirty="0" smtClean="0"/>
              <a:t>URL : https://zakon.rada.gov.ua/laws/show/n0072323-11.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503854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3600" b="1" dirty="0" smtClean="0"/>
              <a:t>Підстави визнання відмови </a:t>
            </a:r>
            <a:r>
              <a:rPr lang="uk-UA" sz="3600" b="1" dirty="0"/>
              <a:t>від прийняття </a:t>
            </a:r>
            <a:r>
              <a:rPr lang="uk-UA" sz="3600" b="1" dirty="0" smtClean="0"/>
              <a:t>спадщини 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uk-UA" dirty="0" smtClean="0"/>
              <a:t>1</a:t>
            </a:r>
            <a:r>
              <a:rPr lang="uk-UA" dirty="0"/>
              <a:t>) </a:t>
            </a:r>
            <a:r>
              <a:rPr lang="uk-UA" b="1" dirty="0"/>
              <a:t>вчинення відмови дієздатною фізичною особою, яка у момент її вчинення не усвідомлювала значення своїх дій</a:t>
            </a:r>
            <a:r>
              <a:rPr lang="uk-UA" dirty="0"/>
              <a:t> та (або) не могла керувати ними (застосовуються положення ст. 225 ЦК </a:t>
            </a:r>
            <a:r>
              <a:rPr lang="uk-UA" dirty="0" smtClean="0"/>
              <a:t>України)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r>
              <a:rPr lang="uk-UA" dirty="0"/>
              <a:t>2) </a:t>
            </a:r>
            <a:r>
              <a:rPr lang="uk-UA" b="1" dirty="0"/>
              <a:t>вчинення відмови під впливом помилки </a:t>
            </a:r>
            <a:r>
              <a:rPr lang="uk-UA" dirty="0"/>
              <a:t>(застосовуються положення ст. 229 ЦК України «Правові наслідки правочину, який вчинено під впливом помилки»)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0545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3600" b="1" dirty="0" smtClean="0"/>
              <a:t>Підстави визнання відмови </a:t>
            </a:r>
            <a:r>
              <a:rPr lang="uk-UA" sz="3600" b="1" dirty="0"/>
              <a:t>від прийняття </a:t>
            </a:r>
            <a:r>
              <a:rPr lang="uk-UA" sz="3600" b="1" dirty="0" smtClean="0"/>
              <a:t>спадщини 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uk-UA" b="1" dirty="0"/>
              <a:t>3) вчинення відмови під впливом обману</a:t>
            </a:r>
            <a:r>
              <a:rPr lang="uk-UA" dirty="0"/>
              <a:t> (застосовуються положення ст. 230 ЦК України «Правові наслідки вчинення правочину під впливом обману»</a:t>
            </a:r>
            <a:r>
              <a:rPr lang="uk-UA" dirty="0" smtClean="0"/>
              <a:t>)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r>
              <a:rPr lang="uk-UA" b="1" dirty="0"/>
              <a:t>4) вчинення відмови під впливом насильства</a:t>
            </a:r>
            <a:r>
              <a:rPr lang="uk-UA" dirty="0"/>
              <a:t> (застосовуються положення ст. 231 ЦК України «Правові наслідки правочину, який вчинено під впливом насильства»</a:t>
            </a:r>
            <a:r>
              <a:rPr lang="uk-UA" dirty="0" smtClean="0"/>
              <a:t>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5435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3600" b="1" dirty="0" smtClean="0"/>
              <a:t>Підстави визнання відмови </a:t>
            </a:r>
            <a:r>
              <a:rPr lang="uk-UA" sz="3600" b="1" dirty="0"/>
              <a:t>від прийняття </a:t>
            </a:r>
            <a:r>
              <a:rPr lang="uk-UA" sz="3600" b="1" dirty="0" smtClean="0"/>
              <a:t>спадщини 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147248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r>
              <a:rPr lang="uk-UA" dirty="0" smtClean="0"/>
              <a:t>5</a:t>
            </a:r>
            <a:r>
              <a:rPr lang="uk-UA" dirty="0"/>
              <a:t>) </a:t>
            </a:r>
            <a:r>
              <a:rPr lang="uk-UA" b="1" dirty="0"/>
              <a:t>вчинення відмови</a:t>
            </a:r>
            <a:r>
              <a:rPr lang="uk-UA" dirty="0"/>
              <a:t> </a:t>
            </a:r>
            <a:r>
              <a:rPr lang="uk-UA" b="1" dirty="0"/>
              <a:t>під впливом тяжкої обставини </a:t>
            </a:r>
            <a:r>
              <a:rPr lang="uk-UA" dirty="0"/>
              <a:t>(застосовуються положення ст. 233 ЦК України «Правові наслідки правочину, який вчинено під впливом тяжкої обставини</a:t>
            </a:r>
            <a:r>
              <a:rPr lang="uk-UA" dirty="0" smtClean="0"/>
              <a:t>»)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78208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dirty="0" smtClean="0"/>
              <a:t> </a:t>
            </a:r>
            <a:r>
              <a:rPr lang="uk-UA" sz="3200" b="1" dirty="0"/>
              <a:t>Правові наслідки відмови від прийняття спадщини 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uk-UA" dirty="0"/>
              <a:t>Якщо від прийняття спадщини відмовився </a:t>
            </a:r>
            <a:r>
              <a:rPr lang="uk-UA" b="1" dirty="0" smtClean="0"/>
              <a:t>ОДИН ІЗ СПАДКОЄМЦІВ ЗА ЗАПОВІТОМ</a:t>
            </a:r>
            <a:r>
              <a:rPr lang="uk-UA" dirty="0" smtClean="0"/>
              <a:t>, </a:t>
            </a:r>
            <a:r>
              <a:rPr lang="uk-UA" dirty="0"/>
              <a:t>частка у спадщині, яку він мав право прийняти, </a:t>
            </a:r>
            <a:r>
              <a:rPr lang="uk-UA" dirty="0" smtClean="0"/>
              <a:t>ПЕРЕХОДИТЬ ДО ІНШИХ СПАДКОЄМЦІВ ЗА ЗАПОВІТОМ і </a:t>
            </a:r>
            <a:r>
              <a:rPr lang="uk-UA" dirty="0"/>
              <a:t>розподіляється між ними порівну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uk-UA" dirty="0"/>
              <a:t>Якщо від прийняття спадщини відмовився </a:t>
            </a:r>
            <a:r>
              <a:rPr lang="uk-UA" b="1" dirty="0" smtClean="0"/>
              <a:t>ОДИН ІЗ СПАДКОЄМЦІВ ЗА ЗАКОНОМ </a:t>
            </a:r>
            <a:r>
              <a:rPr lang="uk-UA" dirty="0" smtClean="0"/>
              <a:t>з </a:t>
            </a:r>
            <a:r>
              <a:rPr lang="uk-UA" dirty="0"/>
              <a:t>тієї черги, яка має право на спадкування, частка у спадщині, яку він мав право прийняти, </a:t>
            </a:r>
            <a:r>
              <a:rPr lang="uk-UA" dirty="0" smtClean="0"/>
              <a:t>ПЕРЕХОДИТЬ ДО ІНШИХ СПАДКОЄМЦІВ ЗА ЗАКОНОМ ТІЄЇ Ж ЧЕРГИ </a:t>
            </a:r>
            <a:r>
              <a:rPr lang="uk-UA" dirty="0"/>
              <a:t>і розподіляється між ними порівну</a:t>
            </a:r>
            <a:endParaRPr lang="uk-UA" dirty="0" smtClean="0"/>
          </a:p>
        </p:txBody>
      </p:sp>
    </p:spTree>
    <p:extLst>
      <p:ext uri="{BB962C8B-B14F-4D97-AF65-F5344CB8AC3E}">
        <p14:creationId xmlns:p14="http://schemas.microsoft.com/office/powerpoint/2010/main" val="1271502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dirty="0" smtClean="0"/>
              <a:t> </a:t>
            </a:r>
            <a:r>
              <a:rPr lang="uk-UA" sz="3200" b="1" dirty="0"/>
              <a:t>Правові наслідки відмови від прийняття спадщини 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uk-UA" dirty="0"/>
              <a:t>Якщо на спадкоємця за заповітом, який відмовився від прийняття спадщини, було покладено </a:t>
            </a:r>
            <a:r>
              <a:rPr lang="uk-UA" dirty="0" smtClean="0"/>
              <a:t>ЗАПОВІДАЛЬНИЙ ВІДКАЗ, </a:t>
            </a:r>
            <a:r>
              <a:rPr lang="uk-UA" dirty="0"/>
              <a:t>обов'язок за заповідальним відказом </a:t>
            </a:r>
            <a:r>
              <a:rPr lang="uk-UA" dirty="0" smtClean="0"/>
              <a:t>ПЕРЕХОДИТЬ ДО ІНШИХ СПАДКОЄМЦІВ ЗА ЗАПОВІТОМ, </a:t>
            </a:r>
            <a:r>
              <a:rPr lang="uk-UA" dirty="0"/>
              <a:t>які прийняли спадщину, і розподіляється між ними порівну. 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uk-UA" dirty="0"/>
              <a:t>Відмова спадкоємця за заповітом від прийняття спадщини </a:t>
            </a:r>
            <a:r>
              <a:rPr lang="uk-UA" b="1" dirty="0" smtClean="0"/>
              <a:t>НЕ ПОЗБАВЛЯЄ </a:t>
            </a:r>
            <a:r>
              <a:rPr lang="uk-UA" dirty="0" smtClean="0"/>
              <a:t>його </a:t>
            </a:r>
            <a:r>
              <a:rPr lang="uk-UA" dirty="0"/>
              <a:t>права на спадкування за законом</a:t>
            </a:r>
            <a:endParaRPr lang="uk-UA" dirty="0" smtClean="0"/>
          </a:p>
        </p:txBody>
      </p:sp>
    </p:spTree>
    <p:extLst>
      <p:ext uri="{BB962C8B-B14F-4D97-AF65-F5344CB8AC3E}">
        <p14:creationId xmlns:p14="http://schemas.microsoft.com/office/powerpoint/2010/main" val="2326172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600" b="1" dirty="0"/>
              <a:t>Перехід права на прийняття спадщини 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endParaRPr lang="uk-UA" sz="3200" b="1" dirty="0" smtClean="0"/>
          </a:p>
          <a:p>
            <a:pPr marL="0" indent="0" algn="ctr">
              <a:buNone/>
            </a:pPr>
            <a:endParaRPr lang="uk-UA" sz="3200" b="1" dirty="0"/>
          </a:p>
          <a:p>
            <a:pPr marL="0" indent="0" algn="ctr">
              <a:buNone/>
            </a:pPr>
            <a:r>
              <a:rPr lang="uk-UA" sz="3200" b="1" dirty="0" smtClean="0"/>
              <a:t>СПАДКОВА ТРАНСМІСІЯ</a:t>
            </a:r>
          </a:p>
          <a:p>
            <a:pPr marL="0" indent="0" algn="ctr">
              <a:buNone/>
            </a:pPr>
            <a:endParaRPr lang="uk-UA" sz="3200" b="1" dirty="0"/>
          </a:p>
          <a:p>
            <a:pPr marL="0" indent="0" algn="ctr">
              <a:buNone/>
            </a:pPr>
            <a:endParaRPr lang="uk-UA" sz="3200" b="1" dirty="0" smtClean="0"/>
          </a:p>
          <a:p>
            <a:pPr marL="0" indent="0" algn="just">
              <a:buNone/>
            </a:pPr>
            <a:r>
              <a:rPr lang="uk-UA" sz="3200" dirty="0" smtClean="0"/>
              <a:t>не розповсюджується на право </a:t>
            </a:r>
            <a:r>
              <a:rPr lang="uk-UA" sz="3200" dirty="0"/>
              <a:t>на прийняття обов'язкової частки у </a:t>
            </a:r>
            <a:r>
              <a:rPr lang="uk-UA" sz="3200" dirty="0" smtClean="0"/>
              <a:t>спадщині</a:t>
            </a:r>
            <a:endParaRPr lang="ru-RU" sz="32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uk-UA" dirty="0" smtClean="0"/>
              <a:t>1) спадкоємець </a:t>
            </a:r>
            <a:r>
              <a:rPr lang="uk-UA" dirty="0"/>
              <a:t>за заповітом або за </a:t>
            </a:r>
            <a:r>
              <a:rPr lang="uk-UA" dirty="0" smtClean="0"/>
              <a:t>законом</a:t>
            </a:r>
          </a:p>
          <a:p>
            <a:pPr marL="0" indent="0" algn="just">
              <a:buNone/>
            </a:pPr>
            <a:endParaRPr lang="uk-UA" dirty="0"/>
          </a:p>
          <a:p>
            <a:pPr marL="514350" indent="-514350" algn="just">
              <a:buAutoNum type="arabicParenR" startAt="2"/>
            </a:pPr>
            <a:r>
              <a:rPr lang="uk-UA" dirty="0" smtClean="0"/>
              <a:t>помер</a:t>
            </a:r>
            <a:r>
              <a:rPr lang="uk-UA" b="1" dirty="0" smtClean="0"/>
              <a:t> ПІСЛЯ </a:t>
            </a:r>
            <a:r>
              <a:rPr lang="uk-UA" dirty="0" smtClean="0"/>
              <a:t>відкриття спадщини</a:t>
            </a:r>
          </a:p>
          <a:p>
            <a:pPr marL="514350" indent="-514350" algn="just">
              <a:buAutoNum type="arabicParenR" startAt="2"/>
            </a:pPr>
            <a:endParaRPr lang="uk-UA" b="1" dirty="0"/>
          </a:p>
          <a:p>
            <a:pPr marL="514350" indent="-514350" algn="just">
              <a:buAutoNum type="arabicParenR" startAt="2"/>
            </a:pPr>
            <a:r>
              <a:rPr lang="uk-UA" b="1" dirty="0" smtClean="0"/>
              <a:t>НЕ ВСТИГ </a:t>
            </a:r>
            <a:r>
              <a:rPr lang="uk-UA" dirty="0" smtClean="0"/>
              <a:t>її прийняти</a:t>
            </a:r>
          </a:p>
          <a:p>
            <a:pPr marL="0" indent="0" algn="just">
              <a:buNone/>
            </a:pPr>
            <a:endParaRPr lang="uk-UA" b="1" dirty="0"/>
          </a:p>
          <a:p>
            <a:pPr marL="0" indent="0" algn="just">
              <a:buNone/>
            </a:pPr>
            <a:r>
              <a:rPr lang="uk-UA" dirty="0" smtClean="0"/>
              <a:t>право </a:t>
            </a:r>
            <a:r>
              <a:rPr lang="uk-UA" dirty="0"/>
              <a:t>на прийняття належної йому частки спадщини, </a:t>
            </a:r>
            <a:r>
              <a:rPr lang="uk-UA" b="1" dirty="0" smtClean="0"/>
              <a:t>ПЕРЕХОДИТЬ ДО ЙОГО СПАДКОЄМЦІВ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5441351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Відумерлість спадщини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uk-UA" b="1" dirty="0" smtClean="0"/>
              <a:t>має місце у випадках</a:t>
            </a:r>
            <a:r>
              <a:rPr lang="uk-UA" dirty="0" smtClean="0"/>
              <a:t>:</a:t>
            </a:r>
          </a:p>
          <a:p>
            <a:pPr marL="0" indent="0" algn="ctr">
              <a:buNone/>
            </a:pPr>
            <a:endParaRPr lang="uk-UA" dirty="0" smtClean="0"/>
          </a:p>
          <a:p>
            <a:pPr marL="0" indent="0" algn="just">
              <a:buNone/>
            </a:pPr>
            <a:r>
              <a:rPr lang="uk-UA" dirty="0" smtClean="0"/>
              <a:t>1) відсутності </a:t>
            </a:r>
            <a:r>
              <a:rPr lang="uk-UA" dirty="0"/>
              <a:t>спадкоємців за заповітом і за законом</a:t>
            </a:r>
            <a:r>
              <a:rPr lang="uk-UA" dirty="0" smtClean="0"/>
              <a:t>;</a:t>
            </a:r>
          </a:p>
          <a:p>
            <a:pPr marL="0" indent="0" algn="just">
              <a:buNone/>
            </a:pPr>
            <a:r>
              <a:rPr lang="uk-UA" dirty="0" smtClean="0"/>
              <a:t>2</a:t>
            </a:r>
            <a:r>
              <a:rPr lang="uk-UA" dirty="0"/>
              <a:t>) усунення </a:t>
            </a:r>
            <a:r>
              <a:rPr lang="uk-UA" dirty="0" smtClean="0"/>
              <a:t>спадкоємців від </a:t>
            </a:r>
            <a:r>
              <a:rPr lang="uk-UA" dirty="0"/>
              <a:t>права на спадкування</a:t>
            </a:r>
            <a:r>
              <a:rPr lang="uk-UA" dirty="0" smtClean="0"/>
              <a:t>;</a:t>
            </a:r>
          </a:p>
          <a:p>
            <a:pPr marL="0" indent="0" algn="just">
              <a:buNone/>
            </a:pPr>
            <a:r>
              <a:rPr lang="uk-UA" dirty="0" smtClean="0"/>
              <a:t>3</a:t>
            </a:r>
            <a:r>
              <a:rPr lang="uk-UA" dirty="0"/>
              <a:t>) неприйняття </a:t>
            </a:r>
            <a:r>
              <a:rPr lang="uk-UA" dirty="0" smtClean="0"/>
              <a:t>спадкоємцями </a:t>
            </a:r>
            <a:r>
              <a:rPr lang="uk-UA" dirty="0"/>
              <a:t>спадщини</a:t>
            </a:r>
            <a:r>
              <a:rPr lang="uk-UA" dirty="0" smtClean="0"/>
              <a:t>;</a:t>
            </a:r>
          </a:p>
          <a:p>
            <a:pPr marL="0" indent="0" algn="just">
              <a:buNone/>
            </a:pPr>
            <a:r>
              <a:rPr lang="uk-UA" dirty="0" smtClean="0"/>
              <a:t>4</a:t>
            </a:r>
            <a:r>
              <a:rPr lang="uk-UA" dirty="0"/>
              <a:t>) відмови </a:t>
            </a:r>
            <a:r>
              <a:rPr lang="uk-UA" dirty="0" smtClean="0"/>
              <a:t>спадкоємців від прийняття спадщини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uk-UA" b="1" dirty="0" smtClean="0"/>
              <a:t>суб'єкти:</a:t>
            </a:r>
          </a:p>
          <a:p>
            <a:pPr marL="0" indent="0" algn="ctr">
              <a:buNone/>
            </a:pPr>
            <a:endParaRPr lang="uk-UA" b="1" dirty="0"/>
          </a:p>
          <a:p>
            <a:pPr marL="0" indent="0" algn="just">
              <a:buNone/>
            </a:pPr>
            <a:r>
              <a:rPr lang="uk-UA" dirty="0" smtClean="0"/>
              <a:t>1) орган </a:t>
            </a:r>
            <a:r>
              <a:rPr lang="uk-UA" dirty="0"/>
              <a:t>місцевого самоврядування за місцем відкриття </a:t>
            </a:r>
            <a:r>
              <a:rPr lang="uk-UA" dirty="0" smtClean="0"/>
              <a:t>спадщини (за місцезнаходженням нерухомого майна);</a:t>
            </a:r>
            <a:endParaRPr lang="uk-UA" b="1" dirty="0"/>
          </a:p>
          <a:p>
            <a:pPr marL="0" indent="0" algn="just">
              <a:buNone/>
            </a:pPr>
            <a:r>
              <a:rPr lang="uk-UA" dirty="0" smtClean="0"/>
              <a:t>2) кредитори спадкодавця;</a:t>
            </a:r>
          </a:p>
          <a:p>
            <a:pPr marL="0" indent="0" algn="just">
              <a:buNone/>
            </a:pPr>
            <a:r>
              <a:rPr lang="uk-UA" dirty="0" smtClean="0"/>
              <a:t>3) власники (користувачі) суміжних</a:t>
            </a:r>
            <a:r>
              <a:rPr lang="uk-UA" dirty="0"/>
              <a:t> </a:t>
            </a:r>
            <a:r>
              <a:rPr lang="uk-UA" dirty="0" smtClean="0"/>
              <a:t>із земельною ділянкою </a:t>
            </a:r>
            <a:r>
              <a:rPr lang="uk-UA" dirty="0"/>
              <a:t>сільськогосподарського </a:t>
            </a:r>
            <a:r>
              <a:rPr lang="uk-UA" dirty="0" smtClean="0"/>
              <a:t>призначення, яка входить до складу спадщини, </a:t>
            </a:r>
            <a:r>
              <a:rPr lang="uk-UA" dirty="0"/>
              <a:t>земельних </a:t>
            </a:r>
            <a:r>
              <a:rPr lang="uk-UA" dirty="0" smtClean="0"/>
              <a:t>ділянок.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745057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Відумерлість спадщини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AutoNum type="arabicParenR"/>
            </a:pPr>
            <a:r>
              <a:rPr lang="uk-UA" dirty="0" smtClean="0"/>
              <a:t>Судовий порядок</a:t>
            </a:r>
          </a:p>
          <a:p>
            <a:pPr marL="514350" indent="-514350">
              <a:buAutoNum type="arabicParenR"/>
            </a:pPr>
            <a:r>
              <a:rPr lang="uk-UA" dirty="0" smtClean="0"/>
              <a:t>Подання заяви про визнання спадщини відумерлою для органу місцевого самоврядування є його </a:t>
            </a:r>
            <a:r>
              <a:rPr lang="uk-UA" b="1" dirty="0" smtClean="0">
                <a:solidFill>
                  <a:srgbClr val="FF0000"/>
                </a:solidFill>
              </a:rPr>
              <a:t>обов'язком,</a:t>
            </a:r>
            <a:r>
              <a:rPr lang="uk-UA" dirty="0" smtClean="0"/>
              <a:t> для інших суб'єктів ‒ правом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uk-UA" dirty="0" smtClean="0"/>
              <a:t>3) Збільшений строк (</a:t>
            </a:r>
            <a:r>
              <a:rPr lang="uk-UA" dirty="0"/>
              <a:t>з</a:t>
            </a:r>
            <a:r>
              <a:rPr lang="uk-UA" dirty="0" smtClean="0"/>
              <a:t>аява </a:t>
            </a:r>
            <a:r>
              <a:rPr lang="uk-UA" dirty="0"/>
              <a:t>про визнання спадщини відумерлою подається</a:t>
            </a:r>
            <a:r>
              <a:rPr lang="uk-UA" b="1" dirty="0"/>
              <a:t> </a:t>
            </a:r>
            <a:r>
              <a:rPr lang="uk-UA" b="1" dirty="0">
                <a:solidFill>
                  <a:srgbClr val="FF0000"/>
                </a:solidFill>
              </a:rPr>
              <a:t>після спливу </a:t>
            </a:r>
            <a:r>
              <a:rPr lang="uk-UA" b="1" dirty="0" smtClean="0">
                <a:solidFill>
                  <a:srgbClr val="FF0000"/>
                </a:solidFill>
              </a:rPr>
              <a:t>ОДНОГО РОКУ </a:t>
            </a:r>
            <a:r>
              <a:rPr lang="uk-UA" dirty="0" smtClean="0"/>
              <a:t>з </a:t>
            </a:r>
            <a:r>
              <a:rPr lang="uk-UA" dirty="0"/>
              <a:t>часу відкриття </a:t>
            </a:r>
            <a:r>
              <a:rPr lang="uk-UA" dirty="0" smtClean="0"/>
              <a:t>спадщини)</a:t>
            </a:r>
          </a:p>
          <a:p>
            <a:pPr marL="0" indent="0">
              <a:buNone/>
            </a:pPr>
            <a:r>
              <a:rPr lang="uk-UA" dirty="0" smtClean="0"/>
              <a:t>4) </a:t>
            </a:r>
            <a:r>
              <a:rPr lang="uk-UA" dirty="0"/>
              <a:t>Територіальна громада, яка стала власником відумерлого майна, зобов'язана задовольнити вимоги кредиторів спадкодавця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054304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600" b="1" dirty="0"/>
              <a:t>Поділ спадщини між спадкоємцями</a:t>
            </a:r>
            <a:r>
              <a:rPr lang="uk-UA" sz="3600" dirty="0"/>
              <a:t> 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uk-UA" dirty="0" smtClean="0"/>
              <a:t>1) Частки </a:t>
            </a:r>
            <a:r>
              <a:rPr lang="uk-UA" dirty="0"/>
              <a:t>кожного спадкоємця у спадщині є </a:t>
            </a:r>
            <a:r>
              <a:rPr lang="uk-UA" dirty="0" smtClean="0"/>
              <a:t>рівними (це загальне правило можна змінити у заповіті)</a:t>
            </a:r>
          </a:p>
          <a:p>
            <a:pPr marL="0" indent="0">
              <a:buNone/>
            </a:pPr>
            <a:r>
              <a:rPr lang="uk-UA" dirty="0" smtClean="0"/>
              <a:t>2) </a:t>
            </a:r>
            <a:r>
              <a:rPr lang="uk-UA" dirty="0"/>
              <a:t>Кожен із спадкоємців має право на виділ його частки в натурі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uk-UA" dirty="0" smtClean="0"/>
              <a:t>3) Окремі спадкоємці мають </a:t>
            </a:r>
            <a:r>
              <a:rPr lang="uk-UA" b="1" dirty="0" smtClean="0">
                <a:solidFill>
                  <a:srgbClr val="FF0000"/>
                </a:solidFill>
              </a:rPr>
              <a:t>переважне </a:t>
            </a:r>
            <a:r>
              <a:rPr lang="uk-UA" b="1" dirty="0">
                <a:solidFill>
                  <a:srgbClr val="FF0000"/>
                </a:solidFill>
              </a:rPr>
              <a:t>право </a:t>
            </a:r>
            <a:r>
              <a:rPr lang="uk-UA" b="1" dirty="0" smtClean="0">
                <a:solidFill>
                  <a:srgbClr val="FF0000"/>
                </a:solidFill>
              </a:rPr>
              <a:t>на </a:t>
            </a:r>
            <a:r>
              <a:rPr lang="uk-UA" b="1" dirty="0">
                <a:solidFill>
                  <a:srgbClr val="FF0000"/>
                </a:solidFill>
              </a:rPr>
              <a:t>виділ їм спадкового </a:t>
            </a:r>
            <a:r>
              <a:rPr lang="uk-UA" b="1" dirty="0" smtClean="0">
                <a:solidFill>
                  <a:srgbClr val="FF0000"/>
                </a:solidFill>
              </a:rPr>
              <a:t>майна</a:t>
            </a:r>
            <a:r>
              <a:rPr lang="uk-UA" dirty="0" smtClean="0"/>
              <a:t>, а саме  </a:t>
            </a:r>
            <a:r>
              <a:rPr lang="uk-UA" dirty="0"/>
              <a:t>предметів звичайної домашньої обстановки та </a:t>
            </a:r>
            <a:r>
              <a:rPr lang="uk-UA" dirty="0" smtClean="0"/>
              <a:t>вжитку, в натурі, у розмірі </a:t>
            </a:r>
            <a:r>
              <a:rPr lang="uk-UA" dirty="0"/>
              <a:t>частки у спадщині, яка їм </a:t>
            </a:r>
            <a:r>
              <a:rPr lang="uk-UA" dirty="0" smtClean="0"/>
              <a:t>належить (лише ті, які </a:t>
            </a:r>
            <a:r>
              <a:rPr lang="uk-UA" dirty="0"/>
              <a:t>проживали разом із спадкодавцем однією </a:t>
            </a:r>
            <a:r>
              <a:rPr lang="uk-UA" dirty="0" smtClean="0"/>
              <a:t>сім'єю </a:t>
            </a:r>
            <a:r>
              <a:rPr lang="uk-UA" dirty="0" smtClean="0">
                <a:solidFill>
                  <a:srgbClr val="FF0000"/>
                </a:solidFill>
              </a:rPr>
              <a:t>протягом </a:t>
            </a:r>
            <a:r>
              <a:rPr lang="uk-UA" dirty="0">
                <a:solidFill>
                  <a:srgbClr val="FF0000"/>
                </a:solidFill>
              </a:rPr>
              <a:t>не менш як одного року </a:t>
            </a:r>
            <a:r>
              <a:rPr lang="uk-UA" dirty="0"/>
              <a:t>до часу відкриття </a:t>
            </a:r>
            <a:r>
              <a:rPr lang="uk-UA" dirty="0" smtClean="0"/>
              <a:t>спадщини)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786950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Перерозподіл спадщини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uk-UA" dirty="0"/>
              <a:t>право вимагати передання </a:t>
            </a:r>
            <a:r>
              <a:rPr lang="uk-UA" dirty="0" smtClean="0"/>
              <a:t>частини своєї спадщини у </a:t>
            </a:r>
            <a:r>
              <a:rPr lang="uk-UA"/>
              <a:t>натурі </a:t>
            </a:r>
            <a:r>
              <a:rPr lang="uk-UA" smtClean="0"/>
              <a:t>(</a:t>
            </a:r>
            <a:r>
              <a:rPr lang="uk-UA" dirty="0" smtClean="0"/>
              <a:t>щодо майна</a:t>
            </a:r>
            <a:r>
              <a:rPr lang="uk-UA" dirty="0"/>
              <a:t>, яке </a:t>
            </a:r>
            <a:r>
              <a:rPr lang="uk-UA" dirty="0" smtClean="0"/>
              <a:t>збереглося) </a:t>
            </a:r>
            <a:r>
              <a:rPr lang="uk-UA" dirty="0"/>
              <a:t>або сплати грошової компенсації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uk-UA" dirty="0"/>
              <a:t>Якщо майно, на яке претендує спадкоємець, що пропустив строк для прийняття спадщини, перейшло </a:t>
            </a:r>
            <a:r>
              <a:rPr lang="uk-UA" dirty="0" smtClean="0"/>
              <a:t>як </a:t>
            </a:r>
            <a:r>
              <a:rPr lang="uk-UA" dirty="0"/>
              <a:t>відумерле до територіальної громади і збереглося, спадкоємець має право вимагати його передання в натурі. У разі його продажу спадкоємець має право на грошову компенсацію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13557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dirty="0"/>
              <a:t>Спадкоємець за заповітом чи за </a:t>
            </a:r>
            <a:r>
              <a:rPr lang="uk-UA" sz="3200" dirty="0" smtClean="0"/>
              <a:t>законом</a:t>
            </a:r>
            <a:br>
              <a:rPr lang="uk-UA" sz="3200" dirty="0" smtClean="0"/>
            </a:br>
            <a:r>
              <a:rPr lang="uk-UA" sz="3200" b="1" dirty="0" smtClean="0"/>
              <a:t>має </a:t>
            </a:r>
            <a:r>
              <a:rPr lang="uk-UA" sz="3200" b="1" dirty="0"/>
              <a:t>право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457200" y="1988840"/>
            <a:ext cx="4038600" cy="41373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b="1" dirty="0"/>
              <a:t>прийняти </a:t>
            </a:r>
            <a:r>
              <a:rPr lang="uk-UA" b="1" dirty="0" smtClean="0"/>
              <a:t>спадщину</a:t>
            </a:r>
          </a:p>
          <a:p>
            <a:pPr marL="0" indent="0" algn="ctr">
              <a:buNone/>
            </a:pPr>
            <a:endParaRPr lang="uk-UA" b="1" dirty="0"/>
          </a:p>
          <a:p>
            <a:pPr marL="0" indent="0" algn="ctr">
              <a:buNone/>
            </a:pPr>
            <a:r>
              <a:rPr lang="uk-UA" b="1" dirty="0"/>
              <a:t>Не допускається</a:t>
            </a:r>
            <a:r>
              <a:rPr lang="uk-UA" dirty="0"/>
              <a:t> </a:t>
            </a:r>
            <a:r>
              <a:rPr lang="uk-UA" b="1" dirty="0"/>
              <a:t>прийняття</a:t>
            </a:r>
            <a:r>
              <a:rPr lang="uk-UA" dirty="0"/>
              <a:t> </a:t>
            </a:r>
            <a:r>
              <a:rPr lang="uk-UA" dirty="0" smtClean="0"/>
              <a:t>спадщини</a:t>
            </a:r>
          </a:p>
          <a:p>
            <a:pPr marL="0" indent="0" algn="just">
              <a:buNone/>
            </a:pPr>
            <a:endParaRPr lang="uk-UA" dirty="0"/>
          </a:p>
          <a:p>
            <a:pPr marL="0" indent="0" algn="just">
              <a:buNone/>
            </a:pPr>
            <a:r>
              <a:rPr lang="uk-UA" b="1" dirty="0" smtClean="0"/>
              <a:t>‒ з </a:t>
            </a:r>
            <a:r>
              <a:rPr lang="uk-UA" b="1" dirty="0"/>
              <a:t>умовою </a:t>
            </a:r>
            <a:endParaRPr lang="uk-UA" b="1" dirty="0" smtClean="0"/>
          </a:p>
          <a:p>
            <a:pPr marL="0" indent="0" algn="just">
              <a:buNone/>
            </a:pPr>
            <a:r>
              <a:rPr lang="uk-UA" b="1" dirty="0" smtClean="0"/>
              <a:t>‒ із </a:t>
            </a:r>
            <a:r>
              <a:rPr lang="uk-UA" b="1" dirty="0"/>
              <a:t>застереженням</a:t>
            </a:r>
            <a:endParaRPr lang="uk-UA" dirty="0" smtClean="0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4648200" y="1988840"/>
            <a:ext cx="4038600" cy="41373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b="1" dirty="0"/>
              <a:t>н</a:t>
            </a:r>
            <a:r>
              <a:rPr lang="uk-UA" b="1" dirty="0" smtClean="0"/>
              <a:t>е приймати спадщину</a:t>
            </a:r>
          </a:p>
          <a:p>
            <a:pPr marL="0" indent="0" algn="ctr">
              <a:buNone/>
            </a:pPr>
            <a:endParaRPr lang="uk-UA" b="1" dirty="0"/>
          </a:p>
          <a:p>
            <a:pPr marL="0" indent="0" algn="ctr">
              <a:buNone/>
            </a:pPr>
            <a:endParaRPr lang="uk-UA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8409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Охорона спадкового майна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uk-UA" b="1" dirty="0"/>
              <a:t>здійснюється в </a:t>
            </a:r>
            <a:r>
              <a:rPr lang="uk-UA" b="1" dirty="0" smtClean="0"/>
              <a:t>інтересах:</a:t>
            </a:r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r>
              <a:rPr lang="uk-UA" dirty="0" smtClean="0"/>
              <a:t> ‒ спадкоємців;</a:t>
            </a:r>
          </a:p>
          <a:p>
            <a:pPr marL="0" indent="0">
              <a:buNone/>
            </a:pPr>
            <a:r>
              <a:rPr lang="uk-UA" dirty="0"/>
              <a:t>‒</a:t>
            </a:r>
            <a:r>
              <a:rPr lang="uk-UA" dirty="0" smtClean="0"/>
              <a:t> відказоодержувачів;</a:t>
            </a:r>
          </a:p>
          <a:p>
            <a:pPr marL="0" indent="0">
              <a:buNone/>
            </a:pPr>
            <a:r>
              <a:rPr lang="uk-UA" dirty="0" smtClean="0"/>
              <a:t>‒ кредиторів </a:t>
            </a:r>
            <a:r>
              <a:rPr lang="uk-UA" dirty="0"/>
              <a:t>спадкодавця 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uk-UA" b="1" dirty="0" smtClean="0"/>
              <a:t>Мета запровадження заходів щодо охорони спадкового майна</a:t>
            </a:r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dirty="0" smtClean="0"/>
          </a:p>
          <a:p>
            <a:pPr marL="0" indent="0" algn="ctr">
              <a:buNone/>
            </a:pPr>
            <a:r>
              <a:rPr lang="uk-UA" dirty="0" smtClean="0"/>
              <a:t>збереження спадкового майна </a:t>
            </a:r>
            <a:r>
              <a:rPr lang="uk-UA" dirty="0"/>
              <a:t>до прийняття спадщини спадкоємцями або набрання законної сили рішенням суду про визнання спадщини відумерлою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291708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Управління спадщиною</a:t>
            </a:r>
            <a:r>
              <a:rPr lang="uk-UA" dirty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uk-UA" b="1" dirty="0" smtClean="0"/>
              <a:t>Застосовується у разі, я</a:t>
            </a:r>
            <a:r>
              <a:rPr lang="uk-UA" dirty="0" smtClean="0"/>
              <a:t>кщо</a:t>
            </a:r>
            <a:r>
              <a:rPr lang="uk-UA" b="1" dirty="0" smtClean="0"/>
              <a:t>:</a:t>
            </a:r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r>
              <a:rPr lang="uk-UA" dirty="0" smtClean="0"/>
              <a:t>‒ у </a:t>
            </a:r>
            <a:r>
              <a:rPr lang="uk-UA" dirty="0"/>
              <a:t>складі спадщини є майно, яке потребує </a:t>
            </a:r>
            <a:r>
              <a:rPr lang="uk-UA" dirty="0" smtClean="0"/>
              <a:t>утримання;</a:t>
            </a:r>
          </a:p>
          <a:p>
            <a:pPr marL="0" indent="0">
              <a:buNone/>
            </a:pPr>
            <a:r>
              <a:rPr lang="uk-UA" dirty="0"/>
              <a:t>‒ у складі спадщини є майно, яке потребує </a:t>
            </a:r>
            <a:r>
              <a:rPr lang="uk-UA" dirty="0" smtClean="0"/>
              <a:t> догляду;</a:t>
            </a:r>
          </a:p>
          <a:p>
            <a:pPr marL="0" indent="0">
              <a:buNone/>
            </a:pPr>
            <a:r>
              <a:rPr lang="uk-UA" dirty="0"/>
              <a:t>‒ у складі спадщини є майно, яке </a:t>
            </a:r>
            <a:r>
              <a:rPr lang="uk-UA" dirty="0" smtClean="0"/>
              <a:t>потребує </a:t>
            </a:r>
            <a:r>
              <a:rPr lang="uk-UA" dirty="0"/>
              <a:t>вчинення інших фактичних чи юридичних дій для підтримання його в належному стані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uk-UA" b="1" dirty="0" smtClean="0"/>
              <a:t>Суб'єкти застосування:</a:t>
            </a:r>
          </a:p>
          <a:p>
            <a:pPr marL="0" indent="0" algn="ctr">
              <a:buNone/>
            </a:pPr>
            <a:endParaRPr lang="uk-UA" b="1" dirty="0"/>
          </a:p>
          <a:p>
            <a:pPr marL="514350" indent="-514350" algn="just">
              <a:buAutoNum type="arabicParenR"/>
            </a:pPr>
            <a:r>
              <a:rPr lang="uk-UA" smtClean="0"/>
              <a:t>нотаріус;</a:t>
            </a:r>
          </a:p>
          <a:p>
            <a:pPr marL="514350" indent="-514350" algn="just">
              <a:buAutoNum type="arabicParenR"/>
            </a:pPr>
            <a:r>
              <a:rPr lang="uk-UA" smtClean="0"/>
              <a:t>відповідний </a:t>
            </a:r>
            <a:r>
              <a:rPr lang="uk-UA" dirty="0"/>
              <a:t>орган </a:t>
            </a:r>
            <a:r>
              <a:rPr lang="uk-UA"/>
              <a:t>місцевого </a:t>
            </a:r>
            <a:r>
              <a:rPr lang="uk-UA" smtClean="0"/>
              <a:t>самоврядування </a:t>
            </a:r>
            <a:r>
              <a:rPr lang="uk-UA" dirty="0" smtClean="0"/>
              <a:t>(в </a:t>
            </a:r>
            <a:r>
              <a:rPr lang="uk-UA" dirty="0"/>
              <a:t>населених пунктах, де </a:t>
            </a:r>
            <a:r>
              <a:rPr lang="uk-UA"/>
              <a:t>немає </a:t>
            </a:r>
            <a:r>
              <a:rPr lang="uk-UA" smtClean="0"/>
              <a:t>нотаріуса)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451129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3600" b="1" dirty="0" smtClean="0"/>
              <a:t>Прийняття спадщини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uk-UA" sz="3200" dirty="0"/>
              <a:t>Спадкоємець, який </a:t>
            </a:r>
            <a:r>
              <a:rPr lang="uk-UA" sz="3200" b="1" dirty="0" smtClean="0"/>
              <a:t>ПОСТІЙНО ПРОЖИВАВ </a:t>
            </a:r>
            <a:r>
              <a:rPr lang="uk-UA" sz="3200" dirty="0" smtClean="0"/>
              <a:t>разом </a:t>
            </a:r>
            <a:r>
              <a:rPr lang="uk-UA" sz="3200" dirty="0"/>
              <a:t>із спадкодавцем </a:t>
            </a:r>
            <a:r>
              <a:rPr lang="uk-UA" sz="3200" b="1" dirty="0" smtClean="0"/>
              <a:t>НА ЧАС ВІДКРИТТЯ </a:t>
            </a:r>
            <a:r>
              <a:rPr lang="uk-UA" sz="3200" dirty="0" smtClean="0"/>
              <a:t>спадщини</a:t>
            </a:r>
            <a:r>
              <a:rPr lang="uk-UA" sz="3200" dirty="0"/>
              <a:t>, вважається таким, що прийняв спадщину, якщо протягом шести місяців з часу відкриття спадщини </a:t>
            </a:r>
            <a:r>
              <a:rPr lang="uk-UA" sz="3200" b="1" dirty="0"/>
              <a:t>не заявив про відмову від неї</a:t>
            </a:r>
            <a:endParaRPr lang="uk-UA" sz="32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pPr marL="0" indent="0" algn="ctr">
              <a:buNone/>
            </a:pPr>
            <a:r>
              <a:rPr lang="uk-UA" sz="2400" b="1" dirty="0" smtClean="0"/>
              <a:t>ЗАГАЛЬНЕ ПРАВИЛО ЩОДО ОКРЕМИХ КАТЕГОРІЙ ОСІБ-СПАДКОЄМЦІВ:</a:t>
            </a:r>
          </a:p>
          <a:p>
            <a:pPr marL="0" indent="0" algn="just">
              <a:buNone/>
            </a:pPr>
            <a:r>
              <a:rPr lang="uk-UA" sz="2400" dirty="0" smtClean="0"/>
              <a:t>‒ малолітня</a:t>
            </a:r>
          </a:p>
          <a:p>
            <a:pPr marL="0" indent="0" algn="just">
              <a:buNone/>
            </a:pPr>
            <a:r>
              <a:rPr lang="uk-UA" sz="2400" dirty="0"/>
              <a:t>‒ </a:t>
            </a:r>
            <a:r>
              <a:rPr lang="uk-UA" sz="2400" dirty="0" smtClean="0"/>
              <a:t>неповнолітня</a:t>
            </a:r>
          </a:p>
          <a:p>
            <a:pPr marL="0" indent="0" algn="just">
              <a:buNone/>
            </a:pPr>
            <a:r>
              <a:rPr lang="uk-UA" sz="2400" dirty="0"/>
              <a:t>‒ </a:t>
            </a:r>
            <a:r>
              <a:rPr lang="uk-UA" sz="2400" dirty="0" smtClean="0"/>
              <a:t>недієздатна особа</a:t>
            </a:r>
          </a:p>
          <a:p>
            <a:pPr marL="0" indent="0" algn="just">
              <a:buNone/>
            </a:pPr>
            <a:r>
              <a:rPr lang="uk-UA" sz="2400" dirty="0"/>
              <a:t>‒ </a:t>
            </a:r>
            <a:r>
              <a:rPr lang="uk-UA" sz="2400" dirty="0" smtClean="0"/>
              <a:t>особа</a:t>
            </a:r>
            <a:r>
              <a:rPr lang="uk-UA" sz="2400" dirty="0"/>
              <a:t>, цивільна дієздатність якої </a:t>
            </a:r>
            <a:r>
              <a:rPr lang="uk-UA" sz="2400" dirty="0" smtClean="0"/>
              <a:t>обмежена</a:t>
            </a:r>
          </a:p>
          <a:p>
            <a:pPr marL="0" indent="0" algn="ctr">
              <a:buNone/>
            </a:pPr>
            <a:endParaRPr lang="uk-UA" sz="2400" dirty="0"/>
          </a:p>
          <a:p>
            <a:pPr marL="0" indent="0" algn="ctr">
              <a:buNone/>
            </a:pPr>
            <a:r>
              <a:rPr lang="uk-UA" sz="2400" dirty="0" smtClean="0"/>
              <a:t>вважаються </a:t>
            </a:r>
            <a:r>
              <a:rPr lang="uk-UA" sz="2400" dirty="0"/>
              <a:t>такими, що прийняли спадщину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1128331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Подання заяви про прийняття спадщини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uk-UA" dirty="0"/>
              <a:t>Спадкоємець, який бажає прийняти спадщину, але </a:t>
            </a:r>
            <a:r>
              <a:rPr lang="uk-UA" b="1" dirty="0"/>
              <a:t>на час відкриття спадщини</a:t>
            </a:r>
            <a:r>
              <a:rPr lang="uk-UA" dirty="0"/>
              <a:t> </a:t>
            </a:r>
            <a:r>
              <a:rPr lang="uk-UA" b="1" dirty="0" smtClean="0"/>
              <a:t>НЕ ПРОЖИВАВ постійно </a:t>
            </a:r>
            <a:r>
              <a:rPr lang="uk-UA" b="1" dirty="0"/>
              <a:t>із спадкодавцем</a:t>
            </a:r>
            <a:r>
              <a:rPr lang="uk-UA" dirty="0"/>
              <a:t>, має подати нотаріусу або в сільських населених пунктах – уповноваженій на це посадовій особі відповідного органу місцевого самоврядування </a:t>
            </a:r>
            <a:r>
              <a:rPr lang="uk-UA" b="1" dirty="0" smtClean="0"/>
              <a:t>ЗАЯВУ ПРО ПРИЙНЯТТЯ СПАДЩИНИ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uk-UA" dirty="0"/>
              <a:t>Заява </a:t>
            </a:r>
            <a:r>
              <a:rPr lang="uk-UA" b="1" dirty="0" smtClean="0"/>
              <a:t>подається </a:t>
            </a:r>
            <a:r>
              <a:rPr lang="uk-UA" b="1" dirty="0"/>
              <a:t>спадкоємцем </a:t>
            </a:r>
            <a:r>
              <a:rPr lang="uk-UA" b="1" dirty="0" smtClean="0"/>
              <a:t>ОСОБИСТО</a:t>
            </a:r>
          </a:p>
          <a:p>
            <a:pPr marL="0" indent="0">
              <a:buNone/>
            </a:pPr>
            <a:endParaRPr lang="uk-UA" b="1" dirty="0"/>
          </a:p>
          <a:p>
            <a:pPr marL="0" indent="0">
              <a:buNone/>
            </a:pPr>
            <a:r>
              <a:rPr lang="uk-UA" b="1" dirty="0" smtClean="0"/>
              <a:t>Особа до 14 років – може подавати заяву самостійно (без згоди батьків, піклувальника)</a:t>
            </a:r>
          </a:p>
          <a:p>
            <a:pPr marL="0" indent="0">
              <a:buNone/>
            </a:pPr>
            <a:endParaRPr lang="uk-UA" b="1" dirty="0"/>
          </a:p>
          <a:p>
            <a:pPr marL="0" indent="0">
              <a:buNone/>
            </a:pPr>
            <a:r>
              <a:rPr lang="uk-UA" b="1" dirty="0" smtClean="0"/>
              <a:t>Від імені малолітньої або недієздатної особи заяву подають її батьки (опікун, усиновлювач)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833536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3600" b="1" dirty="0"/>
              <a:t>Строки для прийняття спадщини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uk-UA" b="1" dirty="0" smtClean="0"/>
              <a:t>ЗАГАЛЬНИЙ</a:t>
            </a:r>
          </a:p>
          <a:p>
            <a:pPr marL="0" indent="0" algn="ctr">
              <a:buNone/>
            </a:pPr>
            <a:endParaRPr lang="uk-UA" b="1" dirty="0"/>
          </a:p>
          <a:p>
            <a:pPr marL="0" indent="0" algn="ctr">
              <a:buNone/>
            </a:pPr>
            <a:r>
              <a:rPr lang="uk-UA" b="1" dirty="0" smtClean="0"/>
              <a:t>ШІСТЬ МІСЯЦІВ</a:t>
            </a:r>
          </a:p>
          <a:p>
            <a:pPr marL="0" indent="0" algn="ctr">
              <a:buNone/>
            </a:pPr>
            <a:endParaRPr lang="uk-UA" b="1" dirty="0"/>
          </a:p>
          <a:p>
            <a:pPr marL="0" indent="0" algn="ctr">
              <a:buNone/>
            </a:pPr>
            <a:r>
              <a:rPr lang="uk-UA" b="1" dirty="0" smtClean="0"/>
              <a:t>(</a:t>
            </a:r>
            <a:r>
              <a:rPr lang="uk-UA" dirty="0" smtClean="0"/>
              <a:t>починається </a:t>
            </a:r>
            <a:r>
              <a:rPr lang="uk-UA" b="1" dirty="0"/>
              <a:t>з часу відкриття </a:t>
            </a:r>
            <a:r>
              <a:rPr lang="uk-UA" b="1" dirty="0" smtClean="0"/>
              <a:t>спадщини</a:t>
            </a:r>
            <a:r>
              <a:rPr lang="uk-UA" dirty="0"/>
              <a:t>)</a:t>
            </a:r>
            <a:endParaRPr lang="ru-RU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uk-UA" dirty="0"/>
              <a:t>Якщо виникнення у особи права на спадкування залежить від неприйняття спадщини </a:t>
            </a:r>
            <a:r>
              <a:rPr lang="uk-UA" dirty="0" smtClean="0"/>
              <a:t>(відмови </a:t>
            </a:r>
            <a:r>
              <a:rPr lang="uk-UA" dirty="0"/>
              <a:t>від її </a:t>
            </a:r>
            <a:r>
              <a:rPr lang="uk-UA" dirty="0" smtClean="0"/>
              <a:t>прийняття) </a:t>
            </a:r>
            <a:r>
              <a:rPr lang="uk-UA" dirty="0"/>
              <a:t>іншими спадкоємцями, строк для прийняття нею спадщини </a:t>
            </a:r>
            <a:r>
              <a:rPr lang="uk-UA" b="1" dirty="0"/>
              <a:t>встановлюється у </a:t>
            </a:r>
            <a:r>
              <a:rPr lang="uk-UA" b="1" dirty="0" smtClean="0"/>
              <a:t>ТРИ МІСЯЦІ з </a:t>
            </a:r>
            <a:r>
              <a:rPr lang="uk-UA" b="1" dirty="0"/>
              <a:t>моменту неприйняття іншими спадкоємцями спадщини або відмови від її прийняття</a:t>
            </a:r>
            <a:r>
              <a:rPr lang="uk-UA" dirty="0" smtClean="0"/>
              <a:t>.</a:t>
            </a:r>
          </a:p>
          <a:p>
            <a:pPr marL="0" indent="0" algn="just">
              <a:buNone/>
            </a:pPr>
            <a:endParaRPr lang="uk-UA" dirty="0"/>
          </a:p>
          <a:p>
            <a:pPr marL="0" indent="0" algn="just">
              <a:buNone/>
            </a:pPr>
            <a:r>
              <a:rPr lang="uk-UA" dirty="0" smtClean="0"/>
              <a:t>Якщо </a:t>
            </a:r>
            <a:r>
              <a:rPr lang="uk-UA" dirty="0"/>
              <a:t>строк, що залишився, менший як три місяці, він </a:t>
            </a:r>
            <a:r>
              <a:rPr lang="uk-UA" b="1" dirty="0"/>
              <a:t>продовжується до </a:t>
            </a:r>
            <a:r>
              <a:rPr lang="uk-UA" b="1" dirty="0" smtClean="0"/>
              <a:t>ТРЬОХ МІСЯЦІВ</a:t>
            </a:r>
            <a:r>
              <a:rPr lang="uk-UA" dirty="0" smtClean="0"/>
              <a:t>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347124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b="1" dirty="0"/>
              <a:t>Наслідки пропущення строку для прийняття спадщини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uk-UA" dirty="0"/>
              <a:t>Якщо спадкоємець </a:t>
            </a:r>
            <a:r>
              <a:rPr lang="uk-UA" b="1" dirty="0"/>
              <a:t>протягом строку для прийняття спадщини не подав заяву про прийняття спадщини</a:t>
            </a:r>
            <a:r>
              <a:rPr lang="uk-UA" dirty="0"/>
              <a:t>, він вважається таким, що </a:t>
            </a:r>
            <a:r>
              <a:rPr lang="uk-UA" b="1" dirty="0" smtClean="0"/>
              <a:t>НЕ ПРИЙНЯВ ЇЇ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uk-UA" b="1" dirty="0" smtClean="0"/>
              <a:t>Варіанти вирішення ситуації з простроченням:</a:t>
            </a:r>
          </a:p>
          <a:p>
            <a:pPr marL="0" indent="0" algn="ctr">
              <a:buNone/>
            </a:pPr>
            <a:endParaRPr lang="uk-UA" b="1" dirty="0" smtClean="0"/>
          </a:p>
          <a:p>
            <a:pPr marL="514350" indent="-514350">
              <a:buAutoNum type="arabicParenR"/>
            </a:pPr>
            <a:r>
              <a:rPr lang="uk-UA" b="1" dirty="0" smtClean="0"/>
              <a:t>ПОЗАСУДОВИЙ</a:t>
            </a:r>
            <a:r>
              <a:rPr lang="uk-UA" dirty="0" smtClean="0"/>
              <a:t> (заява про прийняття нотаріусу або уповноваженій особі відповідного ОМС за умови наявності письмової згоди спадкоємців, які прийняли спадщину)</a:t>
            </a:r>
          </a:p>
          <a:p>
            <a:pPr marL="514350" indent="-514350">
              <a:buAutoNum type="arabicParenR"/>
            </a:pPr>
            <a:r>
              <a:rPr lang="uk-UA" b="1" dirty="0" smtClean="0"/>
              <a:t>СУДОВИЙ </a:t>
            </a:r>
            <a:r>
              <a:rPr lang="uk-UA" dirty="0" smtClean="0"/>
              <a:t>(позов до суду за умови поважності причин пропуску строку)</a:t>
            </a:r>
          </a:p>
        </p:txBody>
      </p:sp>
    </p:spTree>
    <p:extLst>
      <p:ext uri="{BB962C8B-B14F-4D97-AF65-F5344CB8AC3E}">
        <p14:creationId xmlns:p14="http://schemas.microsoft.com/office/powerpoint/2010/main" val="4050441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dirty="0" smtClean="0"/>
              <a:t>ПРАВО НА ВІДМОВУ ВІД ПРИЙНЯТТЯ СПАДЩИНИ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uk-UA" dirty="0"/>
              <a:t>Спадкоємець за заповітом або за законом </a:t>
            </a:r>
            <a:r>
              <a:rPr lang="uk-UA" b="1" dirty="0"/>
              <a:t>може відмовитися від прийняття спадщини</a:t>
            </a:r>
            <a:r>
              <a:rPr lang="uk-UA" dirty="0"/>
              <a:t> </a:t>
            </a:r>
            <a:r>
              <a:rPr lang="uk-UA" b="1" dirty="0" smtClean="0"/>
              <a:t>ПРОТЯГОМ СТРОКУ ДЛЯ ПРИЙНЯТТЯ СПАДЩИНИ</a:t>
            </a:r>
          </a:p>
          <a:p>
            <a:pPr marL="0" indent="0">
              <a:buNone/>
            </a:pPr>
            <a:endParaRPr lang="uk-UA" b="1" dirty="0"/>
          </a:p>
          <a:p>
            <a:pPr marL="0" indent="0">
              <a:buNone/>
            </a:pPr>
            <a:r>
              <a:rPr lang="uk-UA" b="1" dirty="0"/>
              <a:t>Відмова від прийняття спадщини є безумовною і беззастережною</a:t>
            </a:r>
            <a:endParaRPr lang="ru-RU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uk-UA" dirty="0"/>
              <a:t>Заява про відмову від прийняття спадщини </a:t>
            </a:r>
            <a:r>
              <a:rPr lang="uk-UA" b="1" dirty="0"/>
              <a:t>подається нотаріусу</a:t>
            </a:r>
            <a:r>
              <a:rPr lang="uk-UA" dirty="0"/>
              <a:t> або в сільських населених пунктах – </a:t>
            </a:r>
            <a:r>
              <a:rPr lang="uk-UA" b="1" dirty="0"/>
              <a:t>уповноваженій на це посадовій особі відповідного органу місцевого самоврядування</a:t>
            </a:r>
            <a:r>
              <a:rPr lang="uk-UA" dirty="0"/>
              <a:t> за місцем відкриття спадщини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61746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/>
              <a:t>з</a:t>
            </a:r>
            <a:r>
              <a:rPr lang="uk-UA" dirty="0" smtClean="0"/>
              <a:t>аконодавчі обмеження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uk-UA" dirty="0" smtClean="0"/>
              <a:t>1) фізична </a:t>
            </a:r>
            <a:r>
              <a:rPr lang="uk-UA" dirty="0"/>
              <a:t>особа, </a:t>
            </a:r>
            <a:r>
              <a:rPr lang="uk-UA" b="1" dirty="0"/>
              <a:t>цивільна дієздатність якої обмежена</a:t>
            </a:r>
            <a:r>
              <a:rPr lang="uk-UA" dirty="0"/>
              <a:t>, може відмовитися від прийняття спадщини </a:t>
            </a:r>
            <a:r>
              <a:rPr lang="uk-UA" b="1" dirty="0"/>
              <a:t>за згодою піклувальника і органу опіки та піклування</a:t>
            </a:r>
            <a:r>
              <a:rPr lang="uk-UA" dirty="0" smtClean="0"/>
              <a:t>;</a:t>
            </a:r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r>
              <a:rPr lang="uk-UA" dirty="0" smtClean="0"/>
              <a:t>2) </a:t>
            </a:r>
            <a:r>
              <a:rPr lang="uk-UA" b="1" dirty="0" smtClean="0"/>
              <a:t>неповнолітня </a:t>
            </a:r>
            <a:r>
              <a:rPr lang="uk-UA" b="1" dirty="0"/>
              <a:t>особа</a:t>
            </a:r>
            <a:r>
              <a:rPr lang="uk-UA" dirty="0"/>
              <a:t> віком від чотирнадцяти до вісімнадцяти років може відмовитися від прийняття спадщини </a:t>
            </a:r>
            <a:r>
              <a:rPr lang="uk-UA" b="1" dirty="0"/>
              <a:t>за згодою батьків (усиновлювачів), піклувальника і органу опіки та піклування</a:t>
            </a:r>
            <a:r>
              <a:rPr lang="uk-UA" dirty="0" smtClean="0"/>
              <a:t>;</a:t>
            </a:r>
          </a:p>
          <a:p>
            <a:pPr marL="0" indent="0">
              <a:buNone/>
            </a:pPr>
            <a:endParaRPr lang="uk-UA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uk-UA" dirty="0"/>
              <a:t>3) </a:t>
            </a:r>
            <a:r>
              <a:rPr lang="uk-UA" b="1" dirty="0"/>
              <a:t>батьки (усиновлювачі), опікун</a:t>
            </a:r>
            <a:r>
              <a:rPr lang="uk-UA" dirty="0"/>
              <a:t> можуть відмовитися від прийняття спадщини, належної </a:t>
            </a:r>
            <a:r>
              <a:rPr lang="uk-UA" b="1" dirty="0"/>
              <a:t>малолітній, недієздатній особі</a:t>
            </a:r>
            <a:r>
              <a:rPr lang="uk-UA" dirty="0"/>
              <a:t>, лише з дозволу органу опіки та піклування.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72495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3600" b="1" dirty="0"/>
              <a:t>Право на відмову від прийняття спадщини на користь іншої особи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uk-UA" b="1" dirty="0" smtClean="0"/>
              <a:t>ЗА ЗАПОВІТОМ</a:t>
            </a:r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r>
              <a:rPr lang="uk-UA" b="1" dirty="0"/>
              <a:t>Спадкоємець за заповітом</a:t>
            </a:r>
            <a:r>
              <a:rPr lang="uk-UA" dirty="0"/>
              <a:t> має право відмовитися від прийняття спадщини </a:t>
            </a:r>
            <a:r>
              <a:rPr lang="uk-UA" b="1" dirty="0"/>
              <a:t>на користь іншого спадкоємця </a:t>
            </a:r>
            <a:r>
              <a:rPr lang="uk-UA" b="1" dirty="0" smtClean="0"/>
              <a:t>ЗА ЗАПОВІТОМ</a:t>
            </a:r>
          </a:p>
          <a:p>
            <a:pPr marL="0" indent="0">
              <a:buNone/>
            </a:pPr>
            <a:endParaRPr lang="uk-UA" b="1" dirty="0"/>
          </a:p>
          <a:p>
            <a:pPr marL="0" indent="0">
              <a:buNone/>
            </a:pPr>
            <a:r>
              <a:rPr lang="uk-UA" dirty="0"/>
              <a:t>Якщо заповідач підпризначив спадкоємця, особа, на ім'я якої складений заповіт, може відмовитися від спадщини </a:t>
            </a:r>
            <a:r>
              <a:rPr lang="uk-UA" b="1" dirty="0" smtClean="0"/>
              <a:t>ЛИШЕ НА КОРИСТЬ ОСОБИ, ЯКА Є ПІДПРИЗНАЧЕНИМ СПАДКОЄМЦЕМ</a:t>
            </a:r>
          </a:p>
          <a:p>
            <a:pPr marL="0" indent="0">
              <a:buNone/>
            </a:pPr>
            <a:endParaRPr lang="uk-UA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uk-UA" b="1" dirty="0" smtClean="0"/>
              <a:t>ЗА ЗАКОНОМ</a:t>
            </a:r>
          </a:p>
          <a:p>
            <a:pPr marL="0" indent="0" algn="ctr">
              <a:buNone/>
            </a:pPr>
            <a:endParaRPr lang="uk-UA" b="1" dirty="0" smtClean="0"/>
          </a:p>
          <a:p>
            <a:pPr marL="0" indent="0">
              <a:buNone/>
            </a:pPr>
            <a:r>
              <a:rPr lang="uk-UA" b="1" dirty="0"/>
              <a:t>Спадкоємець за законом</a:t>
            </a:r>
            <a:r>
              <a:rPr lang="uk-UA" dirty="0"/>
              <a:t> має право відмовитися від прийняття спадщини </a:t>
            </a:r>
            <a:r>
              <a:rPr lang="uk-UA" b="1" dirty="0"/>
              <a:t>на користь будь-кого із спадкоємців за законом</a:t>
            </a:r>
            <a:r>
              <a:rPr lang="uk-UA" dirty="0"/>
              <a:t> </a:t>
            </a:r>
            <a:r>
              <a:rPr lang="uk-UA" b="1" dirty="0" smtClean="0"/>
              <a:t>НЕЗАЛЕЖНО ВІД ЧЕРГИ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1800728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486</TotalTime>
  <Words>1365</Words>
  <Application>Microsoft Office PowerPoint</Application>
  <PresentationFormat>Экран (4:3)</PresentationFormat>
  <Paragraphs>144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5" baseType="lpstr">
      <vt:lpstr>Arial</vt:lpstr>
      <vt:lpstr>Calibri</vt:lpstr>
      <vt:lpstr>Times New Roman</vt:lpstr>
      <vt:lpstr>Тема Office</vt:lpstr>
      <vt:lpstr>Тема: ЗДІЙСНЕННЯ ПРАВА НА СПАДКУВАННЯ. ОФОРМЛЕННЯ ПРАВА НА СПАДЩИНУ</vt:lpstr>
      <vt:lpstr>Спадкоємець за заповітом чи за законом має право </vt:lpstr>
      <vt:lpstr>Прийняття спадщини</vt:lpstr>
      <vt:lpstr>Подання заяви про прийняття спадщини</vt:lpstr>
      <vt:lpstr>Строки для прийняття спадщини</vt:lpstr>
      <vt:lpstr>Наслідки пропущення строку для прийняття спадщини</vt:lpstr>
      <vt:lpstr>ПРАВО НА ВІДМОВУ ВІД ПРИЙНЯТТЯ СПАДЩИНИ</vt:lpstr>
      <vt:lpstr>законодавчі обмеження</vt:lpstr>
      <vt:lpstr>Право на відмову від прийняття спадщини на користь іншої особи</vt:lpstr>
      <vt:lpstr>Підстави визнання відмови від прийняття спадщини </vt:lpstr>
      <vt:lpstr>Підстави визнання відмови від прийняття спадщини </vt:lpstr>
      <vt:lpstr>Підстави визнання відмови від прийняття спадщини </vt:lpstr>
      <vt:lpstr> Правові наслідки відмови від прийняття спадщини </vt:lpstr>
      <vt:lpstr> Правові наслідки відмови від прийняття спадщини </vt:lpstr>
      <vt:lpstr>Перехід права на прийняття спадщини </vt:lpstr>
      <vt:lpstr>Відумерлість спадщини</vt:lpstr>
      <vt:lpstr>Відумерлість спадщини</vt:lpstr>
      <vt:lpstr>Поділ спадщини між спадкоємцями </vt:lpstr>
      <vt:lpstr>Перерозподіл спадщини </vt:lpstr>
      <vt:lpstr>Охорона спадкового майна</vt:lpstr>
      <vt:lpstr>Управління спадщиною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Спадкування – перехід спадщини від спадкодавця до спадкоємців</dc:title>
  <dc:creator>Инна</dc:creator>
  <cp:lastModifiedBy>Инна</cp:lastModifiedBy>
  <cp:revision>79</cp:revision>
  <cp:lastPrinted>2019-02-19T16:56:19Z</cp:lastPrinted>
  <dcterms:created xsi:type="dcterms:W3CDTF">2019-01-29T14:40:11Z</dcterms:created>
  <dcterms:modified xsi:type="dcterms:W3CDTF">2026-03-01T16:56:10Z</dcterms:modified>
</cp:coreProperties>
</file>