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59" r:id="rId4"/>
    <p:sldId id="279" r:id="rId5"/>
    <p:sldId id="260" r:id="rId6"/>
    <p:sldId id="261" r:id="rId7"/>
    <p:sldId id="262" r:id="rId8"/>
    <p:sldId id="281" r:id="rId9"/>
    <p:sldId id="266" r:id="rId10"/>
    <p:sldId id="263" r:id="rId11"/>
    <p:sldId id="282" r:id="rId12"/>
    <p:sldId id="283" r:id="rId13"/>
    <p:sldId id="268"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B9B9F73C-A7D8-4638-AC8B-28AF0C79527F}">
          <p14:sldIdLst>
            <p14:sldId id="256"/>
            <p14:sldId id="258"/>
            <p14:sldId id="259"/>
            <p14:sldId id="279"/>
            <p14:sldId id="260"/>
            <p14:sldId id="261"/>
            <p14:sldId id="262"/>
            <p14:sldId id="281"/>
            <p14:sldId id="266"/>
            <p14:sldId id="263"/>
            <p14:sldId id="282"/>
            <p14:sldId id="283"/>
            <p14:sldId id="268"/>
            <p14:sldId id="284"/>
            <p14:sldId id="285"/>
            <p14:sldId id="286"/>
            <p14:sldId id="287"/>
            <p14:sldId id="288"/>
            <p14:sldId id="289"/>
            <p14:sldId id="290"/>
            <p14:sldId id="291"/>
            <p14:sldId id="292"/>
            <p14:sldId id="293"/>
            <p14:sldId id="294"/>
            <p14:sldId id="29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82" d="100"/>
          <a:sy n="82" d="100"/>
        </p:scale>
        <p:origin x="1478"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37CD7EA-1B00-44FD-BDD6-922E23657F20}" type="datetimeFigureOut">
              <a:rPr lang="en-US" smtClean="0"/>
              <a:t>3/1/2026</a:t>
            </a:fld>
            <a:endParaRPr lang="en-US"/>
          </a:p>
        </p:txBody>
      </p:sp>
      <p:sp>
        <p:nvSpPr>
          <p:cNvPr id="4" name="Образ слайда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BCB3074-4D82-4252-B63F-BF74D57FF3CD}" type="slidenum">
              <a:rPr lang="en-US" smtClean="0"/>
              <a:t>‹#›</a:t>
            </a:fld>
            <a:endParaRPr lang="en-US"/>
          </a:p>
        </p:txBody>
      </p:sp>
    </p:spTree>
    <p:extLst>
      <p:ext uri="{BB962C8B-B14F-4D97-AF65-F5344CB8AC3E}">
        <p14:creationId xmlns:p14="http://schemas.microsoft.com/office/powerpoint/2010/main" val="3581950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17</a:t>
            </a:fld>
            <a:endParaRPr lang="en-US"/>
          </a:p>
        </p:txBody>
      </p:sp>
    </p:spTree>
    <p:extLst>
      <p:ext uri="{BB962C8B-B14F-4D97-AF65-F5344CB8AC3E}">
        <p14:creationId xmlns:p14="http://schemas.microsoft.com/office/powerpoint/2010/main" val="1516366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18</a:t>
            </a:fld>
            <a:endParaRPr lang="en-US"/>
          </a:p>
        </p:txBody>
      </p:sp>
    </p:spTree>
    <p:extLst>
      <p:ext uri="{BB962C8B-B14F-4D97-AF65-F5344CB8AC3E}">
        <p14:creationId xmlns:p14="http://schemas.microsoft.com/office/powerpoint/2010/main" val="1709792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19</a:t>
            </a:fld>
            <a:endParaRPr lang="en-US"/>
          </a:p>
        </p:txBody>
      </p:sp>
    </p:spTree>
    <p:extLst>
      <p:ext uri="{BB962C8B-B14F-4D97-AF65-F5344CB8AC3E}">
        <p14:creationId xmlns:p14="http://schemas.microsoft.com/office/powerpoint/2010/main" val="2850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20</a:t>
            </a:fld>
            <a:endParaRPr lang="en-US"/>
          </a:p>
        </p:txBody>
      </p:sp>
    </p:spTree>
    <p:extLst>
      <p:ext uri="{BB962C8B-B14F-4D97-AF65-F5344CB8AC3E}">
        <p14:creationId xmlns:p14="http://schemas.microsoft.com/office/powerpoint/2010/main" val="752664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21</a:t>
            </a:fld>
            <a:endParaRPr lang="en-US"/>
          </a:p>
        </p:txBody>
      </p:sp>
    </p:spTree>
    <p:extLst>
      <p:ext uri="{BB962C8B-B14F-4D97-AF65-F5344CB8AC3E}">
        <p14:creationId xmlns:p14="http://schemas.microsoft.com/office/powerpoint/2010/main" val="2760761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22</a:t>
            </a:fld>
            <a:endParaRPr lang="en-US"/>
          </a:p>
        </p:txBody>
      </p:sp>
    </p:spTree>
    <p:extLst>
      <p:ext uri="{BB962C8B-B14F-4D97-AF65-F5344CB8AC3E}">
        <p14:creationId xmlns:p14="http://schemas.microsoft.com/office/powerpoint/2010/main" val="1886839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23</a:t>
            </a:fld>
            <a:endParaRPr lang="en-US"/>
          </a:p>
        </p:txBody>
      </p:sp>
    </p:spTree>
    <p:extLst>
      <p:ext uri="{BB962C8B-B14F-4D97-AF65-F5344CB8AC3E}">
        <p14:creationId xmlns:p14="http://schemas.microsoft.com/office/powerpoint/2010/main" val="2388479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24</a:t>
            </a:fld>
            <a:endParaRPr lang="en-US"/>
          </a:p>
        </p:txBody>
      </p:sp>
    </p:spTree>
    <p:extLst>
      <p:ext uri="{BB962C8B-B14F-4D97-AF65-F5344CB8AC3E}">
        <p14:creationId xmlns:p14="http://schemas.microsoft.com/office/powerpoint/2010/main" val="3918063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1BCB3074-4D82-4252-B63F-BF74D57FF3CD}" type="slidenum">
              <a:rPr lang="en-US" smtClean="0"/>
              <a:t>25</a:t>
            </a:fld>
            <a:endParaRPr lang="en-US"/>
          </a:p>
        </p:txBody>
      </p:sp>
    </p:spTree>
    <p:extLst>
      <p:ext uri="{BB962C8B-B14F-4D97-AF65-F5344CB8AC3E}">
        <p14:creationId xmlns:p14="http://schemas.microsoft.com/office/powerpoint/2010/main" val="2040337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106797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3274509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272457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441233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2081159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128692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1222699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50530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505653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2585028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AF0A029-A4D4-4108-8490-E342172BCC67}" type="datetimeFigureOut">
              <a:rPr lang="ru-RU" smtClean="0"/>
              <a:t>01.03.2026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23ECE50-4A4C-463C-B0B8-B54D63845DFC}" type="slidenum">
              <a:rPr lang="ru-RU" smtClean="0"/>
              <a:t>‹#›</a:t>
            </a:fld>
            <a:endParaRPr lang="ru-RU" dirty="0"/>
          </a:p>
        </p:txBody>
      </p:sp>
    </p:spTree>
    <p:extLst>
      <p:ext uri="{BB962C8B-B14F-4D97-AF65-F5344CB8AC3E}">
        <p14:creationId xmlns:p14="http://schemas.microsoft.com/office/powerpoint/2010/main" val="4092797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0A029-A4D4-4108-8490-E342172BCC67}" type="datetimeFigureOut">
              <a:rPr lang="ru-RU" smtClean="0"/>
              <a:t>01.03.2026</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ECE50-4A4C-463C-B0B8-B54D63845DFC}" type="slidenum">
              <a:rPr lang="ru-RU" smtClean="0"/>
              <a:t>‹#›</a:t>
            </a:fld>
            <a:endParaRPr lang="ru-RU" dirty="0"/>
          </a:p>
        </p:txBody>
      </p:sp>
    </p:spTree>
    <p:extLst>
      <p:ext uri="{BB962C8B-B14F-4D97-AF65-F5344CB8AC3E}">
        <p14:creationId xmlns:p14="http://schemas.microsoft.com/office/powerpoint/2010/main" val="134617271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zakon.rada.gov.ua/laws/show/v-753740-13" TargetMode="External"/><Relationship Id="rId2" Type="http://schemas.openxmlformats.org/officeDocument/2006/relationships/hyperlink" Target="https://zakon.rada.gov.ua/laws/show/v0007700-08#Text" TargetMode="External"/><Relationship Id="rId1" Type="http://schemas.openxmlformats.org/officeDocument/2006/relationships/slideLayout" Target="../slideLayouts/slideLayout4.xml"/><Relationship Id="rId6" Type="http://schemas.openxmlformats.org/officeDocument/2006/relationships/hyperlink" Target="https://supreme.court.gov.ua/supreme/pokazniki-diyalnosti/analiz" TargetMode="External"/><Relationship Id="rId5" Type="http://schemas.openxmlformats.org/officeDocument/2006/relationships/hyperlink" Target="https://zakon.rada.gov.ua/laws/show/v1387740-12" TargetMode="External"/><Relationship Id="rId4" Type="http://schemas.openxmlformats.org/officeDocument/2006/relationships/hyperlink" Target="https://zakon.rada.gov.ua/laws/show/v0006740-13"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sz="2400" b="1" dirty="0" smtClean="0"/>
              <a:t>Спадковий </a:t>
            </a:r>
            <a:r>
              <a:rPr lang="uk-UA" sz="2400" b="1" dirty="0" smtClean="0"/>
              <a:t>договір</a:t>
            </a:r>
            <a:endParaRPr lang="uk-UA" sz="2400" dirty="0"/>
          </a:p>
        </p:txBody>
      </p:sp>
      <p:sp>
        <p:nvSpPr>
          <p:cNvPr id="5" name="Объект 4"/>
          <p:cNvSpPr>
            <a:spLocks noGrp="1"/>
          </p:cNvSpPr>
          <p:nvPr>
            <p:ph sz="half" idx="1"/>
          </p:nvPr>
        </p:nvSpPr>
        <p:spPr>
          <a:xfrm>
            <a:off x="457200" y="1268760"/>
            <a:ext cx="4038600" cy="5184576"/>
          </a:xfrm>
        </p:spPr>
        <p:txBody>
          <a:bodyPr>
            <a:normAutofit fontScale="32500" lnSpcReduction="20000"/>
          </a:bodyPr>
          <a:lstStyle/>
          <a:p>
            <a:pPr marL="0" indent="0" algn="ctr">
              <a:buNone/>
            </a:pPr>
            <a:r>
              <a:rPr lang="uk-UA" sz="5100" b="1" dirty="0">
                <a:solidFill>
                  <a:srgbClr val="002060"/>
                </a:solidFill>
              </a:rPr>
              <a:t>Нормативне регулювання</a:t>
            </a:r>
            <a:r>
              <a:rPr lang="uk-UA" sz="5100" b="1" dirty="0" smtClean="0">
                <a:solidFill>
                  <a:srgbClr val="002060"/>
                </a:solidFill>
              </a:rPr>
              <a:t>:</a:t>
            </a:r>
          </a:p>
          <a:p>
            <a:r>
              <a:rPr lang="uk-UA" sz="3700" dirty="0"/>
              <a:t>Цивільний кодекс України від 16.01.2003 р. (із змінами) (Глава 90). </a:t>
            </a:r>
            <a:r>
              <a:rPr lang="en-US" sz="3700" dirty="0"/>
              <a:t>URL: https://zakon.rada.gov.ua/laws/show/435-15#Text.</a:t>
            </a:r>
          </a:p>
          <a:p>
            <a:r>
              <a:rPr lang="uk-UA" sz="3700" dirty="0"/>
              <a:t>Про нотаріат : Закон України від 02.09.1993 р. (із змінами). </a:t>
            </a:r>
            <a:r>
              <a:rPr lang="en-US" sz="3700" dirty="0"/>
              <a:t>URL: https://zakon.rada.gov.ua/laws/show/3425-12#Text.</a:t>
            </a:r>
          </a:p>
          <a:p>
            <a:r>
              <a:rPr lang="uk-UA" sz="3700" dirty="0"/>
              <a:t>Про затвердження Порядку вчинення нотаріальних дій нотаріусами України (п. 8 глави 2 розділу </a:t>
            </a:r>
            <a:r>
              <a:rPr lang="en-US" sz="3700" dirty="0"/>
              <a:t>II «</a:t>
            </a:r>
            <a:r>
              <a:rPr lang="uk-UA" sz="3700" dirty="0"/>
              <a:t>Посвідчення спадкового договору»): Наказ Міністерства юстиції України від 22.02.2012 р. (із змінами) № 296/5. </a:t>
            </a:r>
            <a:r>
              <a:rPr lang="en-US" sz="3700" dirty="0"/>
              <a:t>URL: https://zakon.rada.gov.ua/laws/show/z0282-12#Text.</a:t>
            </a:r>
          </a:p>
          <a:p>
            <a:r>
              <a:rPr lang="uk-UA" sz="3700" dirty="0"/>
              <a:t>Про затвердження Порядку державної реєстрації заповітів і спадкових договорів у Спадковому реєстрі : Постанова Кабінету Міністрів України від 11.05.2011 р. № 491. </a:t>
            </a:r>
            <a:r>
              <a:rPr lang="en-US" sz="3700" dirty="0"/>
              <a:t>URL: https://zakon.rada.gov.ua/laws/show/491-2011-%D0%BF#Text.</a:t>
            </a:r>
          </a:p>
          <a:p>
            <a:r>
              <a:rPr lang="uk-UA" sz="3700" dirty="0"/>
              <a:t>Про затвердження Положення про Спадковий реєстр : Наказ Міністерства юстиції України від 07.07.2011 р. № 1810/5. </a:t>
            </a:r>
            <a:r>
              <a:rPr lang="en-US" sz="3700" dirty="0"/>
              <a:t>URL: https://zakon.rada.gov.ua/laws/show/z0831-11#Text.</a:t>
            </a:r>
          </a:p>
          <a:p>
            <a:r>
              <a:rPr lang="uk-UA" sz="3700" dirty="0"/>
              <a:t>Спадковий договір : Роз'яснення Мін'юст України від 12.02.2013 р. </a:t>
            </a:r>
            <a:r>
              <a:rPr lang="en-US" sz="3700" dirty="0"/>
              <a:t>URL: https://zakon.rada.gov.ua/laws/show/n0001323-13.</a:t>
            </a:r>
          </a:p>
          <a:p>
            <a:r>
              <a:rPr lang="uk-UA" sz="3700" dirty="0"/>
              <a:t>Окремі питання спадкування : Роз'яснення Мін'юсту України від 11.10.2011 р. </a:t>
            </a:r>
            <a:r>
              <a:rPr lang="en-US" sz="3700" dirty="0"/>
              <a:t>URL: https://zakon.rada.gov.ua/laws/show/n0064323-11.</a:t>
            </a:r>
          </a:p>
          <a:p>
            <a:pPr marL="0" indent="0">
              <a:buNone/>
            </a:pPr>
            <a:endParaRPr lang="uk-UA" sz="3400" dirty="0" smtClean="0"/>
          </a:p>
        </p:txBody>
      </p:sp>
      <p:sp>
        <p:nvSpPr>
          <p:cNvPr id="6" name="Объект 5"/>
          <p:cNvSpPr>
            <a:spLocks noGrp="1"/>
          </p:cNvSpPr>
          <p:nvPr>
            <p:ph sz="half" idx="2"/>
          </p:nvPr>
        </p:nvSpPr>
        <p:spPr>
          <a:xfrm>
            <a:off x="4648200" y="1268760"/>
            <a:ext cx="4038600" cy="5328592"/>
          </a:xfrm>
        </p:spPr>
        <p:txBody>
          <a:bodyPr>
            <a:noAutofit/>
          </a:bodyPr>
          <a:lstStyle/>
          <a:p>
            <a:pPr marL="0" indent="0" algn="ctr">
              <a:buNone/>
            </a:pPr>
            <a:r>
              <a:rPr lang="uk-UA" sz="2400" b="1" dirty="0">
                <a:solidFill>
                  <a:srgbClr val="002060"/>
                </a:solidFill>
              </a:rPr>
              <a:t>Судова практика:</a:t>
            </a:r>
          </a:p>
          <a:p>
            <a:r>
              <a:rPr lang="uk-UA" sz="1200" dirty="0"/>
              <a:t>Про судову практику у справах про спадкування : Постанова Пленуму Верховного Суду від 30.05.2008 р. №7. URL: </a:t>
            </a:r>
            <a:r>
              <a:rPr lang="uk-UA" sz="1200" u="sng" dirty="0">
                <a:hlinkClick r:id="rId2"/>
              </a:rPr>
              <a:t>https://zakon.rada.gov.ua/laws/show/v0007700-08#Text</a:t>
            </a:r>
            <a:r>
              <a:rPr lang="uk-UA" sz="1200" dirty="0"/>
              <a:t>.</a:t>
            </a:r>
            <a:endParaRPr lang="en-US" sz="1200" dirty="0"/>
          </a:p>
          <a:p>
            <a:r>
              <a:rPr lang="uk-UA" sz="1200" dirty="0"/>
              <a:t>Про судову практику розгляду цивільних справ про спадкування : Лист Вищого спеціалізованого суду від 16.05.2013 р. № 24-753/0/4-13. </a:t>
            </a:r>
            <a:r>
              <a:rPr lang="en-US" sz="1200" dirty="0"/>
              <a:t>URL</a:t>
            </a:r>
            <a:r>
              <a:rPr lang="uk-UA" sz="1200" dirty="0"/>
              <a:t>: </a:t>
            </a:r>
            <a:r>
              <a:rPr lang="uk-UA" sz="1200" u="sng" dirty="0">
                <a:hlinkClick r:id="rId3"/>
              </a:rPr>
              <a:t>https://zakon.rada.gov.ua/laws/show/v-753740-13</a:t>
            </a:r>
            <a:r>
              <a:rPr lang="uk-UA" sz="1200" dirty="0"/>
              <a:t>.</a:t>
            </a:r>
            <a:endParaRPr lang="en-US" sz="1200" dirty="0"/>
          </a:p>
          <a:p>
            <a:r>
              <a:rPr lang="uk-UA" sz="1200" dirty="0"/>
              <a:t>Про узагальнення судової практики розгляду цивільних справ про спадкування : Постанова Вищого спеціалізованого суду від 01.03.2013 р. № 6. </a:t>
            </a:r>
            <a:r>
              <a:rPr lang="en-US" sz="1200" dirty="0"/>
              <a:t>URL</a:t>
            </a:r>
            <a:r>
              <a:rPr lang="uk-UA" sz="1200" dirty="0"/>
              <a:t>: </a:t>
            </a:r>
            <a:r>
              <a:rPr lang="uk-UA" sz="1200" u="sng" dirty="0">
                <a:hlinkClick r:id="rId4"/>
              </a:rPr>
              <a:t>https://zakon.rada.gov.ua/laws/show/v0006740-13</a:t>
            </a:r>
            <a:r>
              <a:rPr lang="uk-UA" sz="1200" dirty="0"/>
              <a:t>.</a:t>
            </a:r>
            <a:endParaRPr lang="en-US" sz="1200" dirty="0"/>
          </a:p>
          <a:p>
            <a:r>
              <a:rPr lang="uk-UA" sz="1200" dirty="0"/>
              <a:t>Про практику застосування судами при розгляді справ окремих норм законодавства про власність та спадкування : Лист Вищого спеціалізованого суду від 27.09.2012 р. № 10-1387/0/4-12. </a:t>
            </a:r>
            <a:r>
              <a:rPr lang="en-US" sz="1200" dirty="0"/>
              <a:t>URL</a:t>
            </a:r>
            <a:r>
              <a:rPr lang="uk-UA" sz="1200" dirty="0"/>
              <a:t>: </a:t>
            </a:r>
            <a:r>
              <a:rPr lang="uk-UA" sz="1200" u="sng" dirty="0">
                <a:hlinkClick r:id="rId5"/>
              </a:rPr>
              <a:t>https://zakon.rada.gov.ua/laws/show/v1387740-12</a:t>
            </a:r>
            <a:r>
              <a:rPr lang="uk-UA" sz="1200" dirty="0"/>
              <a:t>.</a:t>
            </a:r>
            <a:endParaRPr lang="en-US" sz="1200" dirty="0"/>
          </a:p>
          <a:p>
            <a:r>
              <a:rPr lang="uk-UA" sz="1200" dirty="0"/>
              <a:t>Огляд практики Касаційного цивільного суду у складі Верховного Суду щодо розгляду справ у спорах, що виникають із спадкових правовідносин. </a:t>
            </a:r>
            <a:r>
              <a:rPr lang="en-US" sz="1200" dirty="0"/>
              <a:t>URL</a:t>
            </a:r>
            <a:r>
              <a:rPr lang="uk-UA" sz="1200" dirty="0"/>
              <a:t>: </a:t>
            </a:r>
            <a:r>
              <a:rPr lang="en-US" sz="1200" u="sng" dirty="0">
                <a:hlinkClick r:id="rId6"/>
              </a:rPr>
              <a:t>https://supreme.court.gov.ua/supreme/pokazniki-diyalnosti/analiz</a:t>
            </a:r>
            <a:r>
              <a:rPr lang="ru-RU" sz="1200" dirty="0"/>
              <a:t>.</a:t>
            </a:r>
            <a:endParaRPr lang="en-US" sz="1200" dirty="0"/>
          </a:p>
        </p:txBody>
      </p:sp>
    </p:spTree>
    <p:extLst>
      <p:ext uri="{BB962C8B-B14F-4D97-AF65-F5344CB8AC3E}">
        <p14:creationId xmlns:p14="http://schemas.microsoft.com/office/powerpoint/2010/main" val="2503854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b="1" dirty="0">
                <a:solidFill>
                  <a:srgbClr val="002060"/>
                </a:solidFill>
              </a:rPr>
              <a:t>Конструкція спадкового договору</a:t>
            </a:r>
            <a:endParaRPr lang="ru-RU" sz="4000" dirty="0">
              <a:solidFill>
                <a:srgbClr val="002060"/>
              </a:solidFill>
            </a:endParaRPr>
          </a:p>
        </p:txBody>
      </p:sp>
      <p:sp>
        <p:nvSpPr>
          <p:cNvPr id="3" name="Объект 2"/>
          <p:cNvSpPr>
            <a:spLocks noGrp="1"/>
          </p:cNvSpPr>
          <p:nvPr>
            <p:ph sz="half" idx="1"/>
          </p:nvPr>
        </p:nvSpPr>
        <p:spPr/>
        <p:txBody>
          <a:bodyPr>
            <a:noAutofit/>
          </a:bodyPr>
          <a:lstStyle/>
          <a:p>
            <a:r>
              <a:rPr lang="uk-UA" dirty="0"/>
              <a:t>Визначена у ст. 1302 ЦК конструкція спадкового договору </a:t>
            </a:r>
            <a:r>
              <a:rPr lang="uk-UA" b="1" dirty="0" smtClean="0">
                <a:solidFill>
                  <a:srgbClr val="002060"/>
                </a:solidFill>
              </a:rPr>
              <a:t>НЕ ПЕРЕДБАЧАЄ </a:t>
            </a:r>
            <a:r>
              <a:rPr lang="uk-UA" dirty="0" smtClean="0"/>
              <a:t>участі </a:t>
            </a:r>
            <a:r>
              <a:rPr lang="uk-UA" dirty="0"/>
              <a:t>в ньому третіх осіб, однак і </a:t>
            </a:r>
            <a:r>
              <a:rPr lang="uk-UA" b="1" dirty="0" smtClean="0">
                <a:solidFill>
                  <a:srgbClr val="002060"/>
                </a:solidFill>
              </a:rPr>
              <a:t>НЕ ЗАБОРОНЯЄ </a:t>
            </a:r>
            <a:r>
              <a:rPr lang="uk-UA" dirty="0" smtClean="0"/>
              <a:t>цього</a:t>
            </a:r>
            <a:r>
              <a:rPr lang="uk-UA" dirty="0"/>
              <a:t>. </a:t>
            </a:r>
            <a:endParaRPr lang="ru-RU" dirty="0"/>
          </a:p>
        </p:txBody>
      </p:sp>
      <p:sp>
        <p:nvSpPr>
          <p:cNvPr id="4" name="Объект 3"/>
          <p:cNvSpPr>
            <a:spLocks noGrp="1"/>
          </p:cNvSpPr>
          <p:nvPr>
            <p:ph sz="half" idx="2"/>
          </p:nvPr>
        </p:nvSpPr>
        <p:spPr/>
        <p:txBody>
          <a:bodyPr>
            <a:normAutofit/>
          </a:bodyPr>
          <a:lstStyle/>
          <a:p>
            <a:pPr marL="0" indent="0" algn="ctr">
              <a:buNone/>
            </a:pPr>
            <a:r>
              <a:rPr lang="uk-UA" b="1" dirty="0" smtClean="0">
                <a:solidFill>
                  <a:srgbClr val="002060"/>
                </a:solidFill>
              </a:rPr>
              <a:t>Можливі моделі спадкового договору:</a:t>
            </a:r>
          </a:p>
          <a:p>
            <a:pPr marL="0" indent="0" algn="just">
              <a:buNone/>
            </a:pPr>
            <a:r>
              <a:rPr lang="uk-UA" dirty="0" smtClean="0"/>
              <a:t>1. Спадковий </a:t>
            </a:r>
            <a:r>
              <a:rPr lang="uk-UA" dirty="0"/>
              <a:t>договір з покладенням виконання на іншу особу;</a:t>
            </a:r>
          </a:p>
          <a:p>
            <a:pPr marL="0" indent="0" algn="just">
              <a:buNone/>
            </a:pPr>
            <a:r>
              <a:rPr lang="uk-UA" dirty="0"/>
              <a:t>2. Спадковий договір з виконанням іншій особі;</a:t>
            </a:r>
          </a:p>
          <a:p>
            <a:pPr marL="0" indent="0" algn="just">
              <a:buNone/>
            </a:pPr>
            <a:r>
              <a:rPr lang="uk-UA" dirty="0"/>
              <a:t>3. Спадковий договір на користь третьої особи.</a:t>
            </a:r>
            <a:endParaRPr lang="en-US" dirty="0"/>
          </a:p>
        </p:txBody>
      </p:sp>
    </p:spTree>
    <p:extLst>
      <p:ext uri="{BB962C8B-B14F-4D97-AF65-F5344CB8AC3E}">
        <p14:creationId xmlns:p14="http://schemas.microsoft.com/office/powerpoint/2010/main" val="3020545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b="1" dirty="0">
                <a:solidFill>
                  <a:srgbClr val="002060"/>
                </a:solidFill>
              </a:rPr>
              <a:t>Форма спадкового договору</a:t>
            </a:r>
            <a:endParaRPr lang="ru-RU" sz="3600" dirty="0">
              <a:solidFill>
                <a:srgbClr val="002060"/>
              </a:solidFill>
            </a:endParaRPr>
          </a:p>
        </p:txBody>
      </p:sp>
      <p:sp>
        <p:nvSpPr>
          <p:cNvPr id="3" name="Объект 2"/>
          <p:cNvSpPr>
            <a:spLocks noGrp="1"/>
          </p:cNvSpPr>
          <p:nvPr>
            <p:ph sz="half" idx="1"/>
          </p:nvPr>
        </p:nvSpPr>
        <p:spPr/>
        <p:txBody>
          <a:bodyPr>
            <a:noAutofit/>
          </a:bodyPr>
          <a:lstStyle/>
          <a:p>
            <a:pPr marL="0" indent="0" algn="ctr">
              <a:buNone/>
            </a:pPr>
            <a:r>
              <a:rPr lang="uk-UA" dirty="0"/>
              <a:t>Спадковий договір укладається у письмовій формі і </a:t>
            </a:r>
            <a:r>
              <a:rPr lang="uk-UA" b="1" dirty="0">
                <a:solidFill>
                  <a:srgbClr val="002060"/>
                </a:solidFill>
              </a:rPr>
              <a:t>підлягає нотаріальному </a:t>
            </a:r>
            <a:r>
              <a:rPr lang="uk-UA" b="1" dirty="0" smtClean="0">
                <a:solidFill>
                  <a:srgbClr val="002060"/>
                </a:solidFill>
              </a:rPr>
              <a:t>посвідченню</a:t>
            </a:r>
          </a:p>
          <a:p>
            <a:pPr marL="0" indent="0" algn="just">
              <a:buNone/>
            </a:pPr>
            <a:r>
              <a:rPr lang="uk-UA" sz="2000" dirty="0"/>
              <a:t>обов'язковому нотаріальному посвідченню підлягають усі спадкові договори незалежно від того, чи наявне в складі майна, що є предметом такого договору, нерухоме майно</a:t>
            </a:r>
            <a:endParaRPr lang="ru-RU" sz="2000" dirty="0">
              <a:solidFill>
                <a:srgbClr val="002060"/>
              </a:solidFill>
            </a:endParaRPr>
          </a:p>
        </p:txBody>
      </p:sp>
      <p:sp>
        <p:nvSpPr>
          <p:cNvPr id="4" name="Объект 3"/>
          <p:cNvSpPr>
            <a:spLocks noGrp="1"/>
          </p:cNvSpPr>
          <p:nvPr>
            <p:ph sz="half" idx="2"/>
          </p:nvPr>
        </p:nvSpPr>
        <p:spPr/>
        <p:txBody>
          <a:bodyPr>
            <a:normAutofit/>
          </a:bodyPr>
          <a:lstStyle/>
          <a:p>
            <a:pPr marL="0" indent="0">
              <a:buNone/>
            </a:pPr>
            <a:r>
              <a:rPr lang="uk-UA" dirty="0"/>
              <a:t>Спадковий договір </a:t>
            </a:r>
            <a:r>
              <a:rPr lang="uk-UA" b="1" dirty="0">
                <a:solidFill>
                  <a:srgbClr val="002060"/>
                </a:solidFill>
              </a:rPr>
              <a:t>підлягає </a:t>
            </a:r>
            <a:r>
              <a:rPr lang="uk-UA" b="1" dirty="0" smtClean="0">
                <a:solidFill>
                  <a:srgbClr val="002060"/>
                </a:solidFill>
              </a:rPr>
              <a:t>державній </a:t>
            </a:r>
            <a:r>
              <a:rPr lang="uk-UA" b="1" dirty="0">
                <a:solidFill>
                  <a:srgbClr val="002060"/>
                </a:solidFill>
              </a:rPr>
              <a:t>реєстрації у Спадковому реєстрі</a:t>
            </a:r>
            <a:endParaRPr lang="ru-RU" b="1" dirty="0">
              <a:solidFill>
                <a:srgbClr val="002060"/>
              </a:solidFill>
            </a:endParaRPr>
          </a:p>
        </p:txBody>
      </p:sp>
    </p:spTree>
    <p:extLst>
      <p:ext uri="{BB962C8B-B14F-4D97-AF65-F5344CB8AC3E}">
        <p14:creationId xmlns:p14="http://schemas.microsoft.com/office/powerpoint/2010/main" val="28254350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b="1" dirty="0">
                <a:solidFill>
                  <a:srgbClr val="002060"/>
                </a:solidFill>
              </a:rPr>
              <a:t>Істотні умови спадкового договору</a:t>
            </a:r>
            <a:endParaRPr lang="ru-RU" sz="4000" dirty="0">
              <a:solidFill>
                <a:srgbClr val="002060"/>
              </a:solidFill>
            </a:endParaRPr>
          </a:p>
        </p:txBody>
      </p:sp>
      <p:sp>
        <p:nvSpPr>
          <p:cNvPr id="3" name="Объект 2"/>
          <p:cNvSpPr>
            <a:spLocks noGrp="1"/>
          </p:cNvSpPr>
          <p:nvPr>
            <p:ph sz="half" idx="1"/>
          </p:nvPr>
        </p:nvSpPr>
        <p:spPr>
          <a:xfrm>
            <a:off x="457200" y="1600200"/>
            <a:ext cx="8147248" cy="4925144"/>
          </a:xfrm>
        </p:spPr>
        <p:txBody>
          <a:bodyPr>
            <a:noAutofit/>
          </a:bodyPr>
          <a:lstStyle/>
          <a:p>
            <a:pPr marL="0" indent="0">
              <a:buNone/>
            </a:pPr>
            <a:r>
              <a:rPr lang="uk-UA" sz="2000" b="1" dirty="0" smtClean="0">
                <a:solidFill>
                  <a:srgbClr val="002060"/>
                </a:solidFill>
              </a:rPr>
              <a:t>– </a:t>
            </a:r>
            <a:r>
              <a:rPr lang="uk-UA" sz="2000" b="1" dirty="0">
                <a:solidFill>
                  <a:srgbClr val="002060"/>
                </a:solidFill>
              </a:rPr>
              <a:t>майно, яке після смерті відчужувача перейде у власність набувача </a:t>
            </a:r>
            <a:r>
              <a:rPr lang="uk-UA" sz="2000" dirty="0"/>
              <a:t>(при цьому в договорі зазначається місцезнаходження майна, якщо йдеться про нерухомість; його характеристики; склад та вартість</a:t>
            </a:r>
            <a:r>
              <a:rPr lang="uk-UA" sz="2000" dirty="0" smtClean="0"/>
              <a:t>);</a:t>
            </a:r>
          </a:p>
          <a:p>
            <a:pPr marL="0" indent="0">
              <a:buNone/>
            </a:pPr>
            <a:endParaRPr lang="en-US" sz="2000" dirty="0"/>
          </a:p>
          <a:p>
            <a:pPr marL="0" indent="0">
              <a:buNone/>
            </a:pPr>
            <a:r>
              <a:rPr lang="uk-UA" sz="2000" b="1" dirty="0">
                <a:solidFill>
                  <a:srgbClr val="002060"/>
                </a:solidFill>
              </a:rPr>
              <a:t>–  дії майнового і немайнового характеру, які зобов'язаний учинити набувач відповідно до умов договору</a:t>
            </a:r>
            <a:r>
              <a:rPr lang="uk-UA" sz="2000" b="1" dirty="0" smtClean="0">
                <a:solidFill>
                  <a:srgbClr val="002060"/>
                </a:solidFill>
              </a:rPr>
              <a:t>;</a:t>
            </a:r>
          </a:p>
          <a:p>
            <a:pPr marL="0" indent="0">
              <a:buNone/>
            </a:pPr>
            <a:endParaRPr lang="en-US" sz="2000" b="1" dirty="0">
              <a:solidFill>
                <a:srgbClr val="002060"/>
              </a:solidFill>
            </a:endParaRPr>
          </a:p>
          <a:p>
            <a:pPr marL="0" indent="0">
              <a:buNone/>
            </a:pPr>
            <a:r>
              <a:rPr lang="uk-UA" sz="2000" b="1" dirty="0">
                <a:solidFill>
                  <a:srgbClr val="002060"/>
                </a:solidFill>
              </a:rPr>
              <a:t>– інші умови, щодо яких сторонами досягнуто згоди </a:t>
            </a:r>
            <a:r>
              <a:rPr lang="uk-UA" sz="2000" dirty="0"/>
              <a:t>(це можуть бути умови щодо особливостей переходу майна від одного подружжя до іншого у випадку укладання спадкового договору за участю подружжя (ст. 1306 ЦК), умови про обсяги, вартість та строки вчинення набувачем передбачених договором дій, положення щодо особи, яка буде здійснювати контроль за виконанням спадкового договору після смерті відчужувача тощо).</a:t>
            </a:r>
            <a:endParaRPr lang="en-US" sz="2000" dirty="0"/>
          </a:p>
          <a:p>
            <a:pPr marL="0" indent="0">
              <a:buNone/>
            </a:pPr>
            <a:endParaRPr lang="ru-RU" sz="2000" dirty="0"/>
          </a:p>
        </p:txBody>
      </p:sp>
    </p:spTree>
    <p:extLst>
      <p:ext uri="{BB962C8B-B14F-4D97-AF65-F5344CB8AC3E}">
        <p14:creationId xmlns:p14="http://schemas.microsoft.com/office/powerpoint/2010/main" val="4078208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solidFill>
                  <a:srgbClr val="002060"/>
                </a:solidFill>
              </a:rPr>
              <a:t>Предмет спадкового договору</a:t>
            </a:r>
            <a:endParaRPr lang="ru-RU" sz="3200" b="1" dirty="0">
              <a:solidFill>
                <a:srgbClr val="002060"/>
              </a:solidFill>
            </a:endParaRPr>
          </a:p>
        </p:txBody>
      </p:sp>
      <p:sp>
        <p:nvSpPr>
          <p:cNvPr id="3" name="Объект 2"/>
          <p:cNvSpPr>
            <a:spLocks noGrp="1"/>
          </p:cNvSpPr>
          <p:nvPr>
            <p:ph sz="half" idx="1"/>
          </p:nvPr>
        </p:nvSpPr>
        <p:spPr/>
        <p:txBody>
          <a:bodyPr>
            <a:normAutofit/>
          </a:bodyPr>
          <a:lstStyle/>
          <a:p>
            <a:pPr marL="0" indent="0">
              <a:buNone/>
            </a:pPr>
            <a:r>
              <a:rPr lang="uk-UA" b="1" dirty="0">
                <a:solidFill>
                  <a:srgbClr val="002060"/>
                </a:solidFill>
              </a:rPr>
              <a:t>Предметом спадкового договору може бути</a:t>
            </a:r>
            <a:r>
              <a:rPr lang="uk-UA" dirty="0">
                <a:solidFill>
                  <a:srgbClr val="002060"/>
                </a:solidFill>
              </a:rPr>
              <a:t> </a:t>
            </a:r>
            <a:r>
              <a:rPr lang="uk-UA" dirty="0"/>
              <a:t>будь-яке майно, як рухоме, так і нерухоме, яке належить відчужувачу на праві власності. </a:t>
            </a:r>
            <a:endParaRPr lang="en-US" dirty="0"/>
          </a:p>
        </p:txBody>
      </p:sp>
      <p:sp>
        <p:nvSpPr>
          <p:cNvPr id="4" name="Объект 3"/>
          <p:cNvSpPr>
            <a:spLocks noGrp="1"/>
          </p:cNvSpPr>
          <p:nvPr>
            <p:ph sz="half" idx="2"/>
          </p:nvPr>
        </p:nvSpPr>
        <p:spPr/>
        <p:txBody>
          <a:bodyPr>
            <a:normAutofit/>
          </a:bodyPr>
          <a:lstStyle/>
          <a:p>
            <a:pPr marL="0" indent="0" algn="ctr">
              <a:buNone/>
            </a:pPr>
            <a:r>
              <a:rPr lang="uk-UA" dirty="0"/>
              <a:t>У главі 90 ЦК відсутнє зазначення, що таке майно має бути нерухомим або хоча б мати особливу цінність, як це зроблено в ст. 744 ЦК стосовно визначення предмета договору довічного утримання.</a:t>
            </a:r>
            <a:endParaRPr lang="en-US" dirty="0"/>
          </a:p>
          <a:p>
            <a:pPr marL="0" indent="0" algn="ctr">
              <a:buNone/>
            </a:pPr>
            <a:endParaRPr lang="uk-UA" dirty="0" smtClean="0"/>
          </a:p>
        </p:txBody>
      </p:sp>
    </p:spTree>
    <p:extLst>
      <p:ext uri="{BB962C8B-B14F-4D97-AF65-F5344CB8AC3E}">
        <p14:creationId xmlns:p14="http://schemas.microsoft.com/office/powerpoint/2010/main" val="1271502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solidFill>
                  <a:srgbClr val="002060"/>
                </a:solidFill>
              </a:rPr>
              <a:t>Зміст спадкового договору</a:t>
            </a:r>
            <a:endParaRPr lang="ru-RU" sz="3200" b="1" dirty="0">
              <a:solidFill>
                <a:srgbClr val="002060"/>
              </a:solidFill>
            </a:endParaRPr>
          </a:p>
        </p:txBody>
      </p:sp>
      <p:sp>
        <p:nvSpPr>
          <p:cNvPr id="3" name="Объект 2"/>
          <p:cNvSpPr>
            <a:spLocks noGrp="1"/>
          </p:cNvSpPr>
          <p:nvPr>
            <p:ph sz="half" idx="1"/>
          </p:nvPr>
        </p:nvSpPr>
        <p:spPr/>
        <p:txBody>
          <a:bodyPr>
            <a:normAutofit fontScale="92500" lnSpcReduction="10000"/>
          </a:bodyPr>
          <a:lstStyle/>
          <a:p>
            <a:pPr marL="0" indent="0">
              <a:buNone/>
            </a:pPr>
            <a:r>
              <a:rPr lang="uk-UA" dirty="0"/>
              <a:t>З</a:t>
            </a:r>
            <a:r>
              <a:rPr lang="uk-UA" dirty="0" smtClean="0"/>
              <a:t>містом </a:t>
            </a:r>
            <a:r>
              <a:rPr lang="uk-UA" dirty="0"/>
              <a:t>спадкового договору є </a:t>
            </a:r>
            <a:r>
              <a:rPr lang="uk-UA" b="1" dirty="0">
                <a:solidFill>
                  <a:srgbClr val="002060"/>
                </a:solidFill>
              </a:rPr>
              <a:t>вчинення набувачем дій майнового чи немайнового характеру </a:t>
            </a:r>
            <a:r>
              <a:rPr lang="uk-UA" dirty="0"/>
              <a:t>як до відкриття спадщини, так і після її відкриття</a:t>
            </a:r>
            <a:endParaRPr lang="en-US" dirty="0"/>
          </a:p>
        </p:txBody>
      </p:sp>
      <p:sp>
        <p:nvSpPr>
          <p:cNvPr id="4" name="Объект 3"/>
          <p:cNvSpPr>
            <a:spLocks noGrp="1"/>
          </p:cNvSpPr>
          <p:nvPr>
            <p:ph sz="half" idx="2"/>
          </p:nvPr>
        </p:nvSpPr>
        <p:spPr/>
        <p:txBody>
          <a:bodyPr>
            <a:normAutofit fontScale="92500" lnSpcReduction="10000"/>
          </a:bodyPr>
          <a:lstStyle/>
          <a:p>
            <a:pPr marL="0" indent="0">
              <a:buNone/>
            </a:pPr>
            <a:r>
              <a:rPr lang="uk-UA" b="1" dirty="0">
                <a:solidFill>
                  <a:srgbClr val="002060"/>
                </a:solidFill>
              </a:rPr>
              <a:t>До дій майнового характеру</a:t>
            </a:r>
            <a:r>
              <a:rPr lang="uk-UA" dirty="0">
                <a:solidFill>
                  <a:srgbClr val="002060"/>
                </a:solidFill>
              </a:rPr>
              <a:t> </a:t>
            </a:r>
            <a:r>
              <a:rPr lang="uk-UA" dirty="0"/>
              <a:t>може бути віднесено надання відчужувачу допомоги матеріального характеру у вигляді продуктів харчування, лікарських засобів і виробів медичного призначення, інших предметів першої необхідності, грошової допомоги.</a:t>
            </a:r>
            <a:endParaRPr lang="en-US" dirty="0"/>
          </a:p>
          <a:p>
            <a:pPr marL="0" indent="0" algn="ctr">
              <a:buNone/>
            </a:pPr>
            <a:endParaRPr lang="uk-UA" dirty="0" smtClean="0"/>
          </a:p>
        </p:txBody>
      </p:sp>
    </p:spTree>
    <p:extLst>
      <p:ext uri="{BB962C8B-B14F-4D97-AF65-F5344CB8AC3E}">
        <p14:creationId xmlns:p14="http://schemas.microsoft.com/office/powerpoint/2010/main" val="652681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solidFill>
                  <a:srgbClr val="002060"/>
                </a:solidFill>
              </a:rPr>
              <a:t>Зміст спадкового договору</a:t>
            </a:r>
            <a:r>
              <a:rPr lang="en-US" sz="3200" b="1" dirty="0" smtClean="0">
                <a:solidFill>
                  <a:srgbClr val="002060"/>
                </a:solidFill>
              </a:rPr>
              <a:t/>
            </a:r>
            <a:br>
              <a:rPr lang="en-US" sz="3200" b="1" dirty="0" smtClean="0">
                <a:solidFill>
                  <a:srgbClr val="002060"/>
                </a:solidFill>
              </a:rPr>
            </a:br>
            <a:r>
              <a:rPr lang="uk-UA" sz="2600" dirty="0">
                <a:latin typeface="+mn-lt"/>
                <a:ea typeface="+mn-ea"/>
                <a:cs typeface="+mn-cs"/>
              </a:rPr>
              <a:t>(продовження)</a:t>
            </a:r>
            <a:endParaRPr lang="ru-RU" sz="2600" dirty="0">
              <a:latin typeface="+mn-lt"/>
              <a:ea typeface="+mn-ea"/>
              <a:cs typeface="+mn-cs"/>
            </a:endParaRPr>
          </a:p>
        </p:txBody>
      </p:sp>
      <p:sp>
        <p:nvSpPr>
          <p:cNvPr id="3" name="Объект 2"/>
          <p:cNvSpPr>
            <a:spLocks noGrp="1"/>
          </p:cNvSpPr>
          <p:nvPr>
            <p:ph sz="half" idx="1"/>
          </p:nvPr>
        </p:nvSpPr>
        <p:spPr/>
        <p:txBody>
          <a:bodyPr>
            <a:noAutofit/>
          </a:bodyPr>
          <a:lstStyle/>
          <a:p>
            <a:pPr marL="0" indent="0">
              <a:buNone/>
            </a:pPr>
            <a:r>
              <a:rPr lang="uk-UA" sz="2400" dirty="0"/>
              <a:t>Змістом спадкового договору </a:t>
            </a:r>
            <a:r>
              <a:rPr lang="uk-UA" sz="2400" b="1" dirty="0">
                <a:solidFill>
                  <a:srgbClr val="002060"/>
                </a:solidFill>
              </a:rPr>
              <a:t>не можуть бути</a:t>
            </a:r>
            <a:r>
              <a:rPr lang="uk-UA" sz="2400" dirty="0"/>
              <a:t> </a:t>
            </a:r>
            <a:r>
              <a:rPr lang="uk-UA" sz="2400" dirty="0" smtClean="0"/>
              <a:t>дії </a:t>
            </a:r>
            <a:r>
              <a:rPr lang="uk-UA" sz="2400" dirty="0"/>
              <a:t>набувача, які передбачають одноразову сплату ним грошової суми еквівалентної вартості майна, визначеного спадковим договором, а також передання у власність відчужувачеві майна в обмін на майно, яке є предметом спадкового договору.</a:t>
            </a:r>
            <a:endParaRPr lang="en-US" sz="2400" dirty="0"/>
          </a:p>
        </p:txBody>
      </p:sp>
      <p:sp>
        <p:nvSpPr>
          <p:cNvPr id="4" name="Объект 3"/>
          <p:cNvSpPr>
            <a:spLocks noGrp="1"/>
          </p:cNvSpPr>
          <p:nvPr>
            <p:ph sz="half" idx="2"/>
          </p:nvPr>
        </p:nvSpPr>
        <p:spPr/>
        <p:txBody>
          <a:bodyPr>
            <a:normAutofit fontScale="70000" lnSpcReduction="20000"/>
          </a:bodyPr>
          <a:lstStyle/>
          <a:p>
            <a:pPr marL="0" indent="0">
              <a:buNone/>
            </a:pPr>
            <a:r>
              <a:rPr lang="uk-UA" b="1" dirty="0">
                <a:solidFill>
                  <a:srgbClr val="002060"/>
                </a:solidFill>
              </a:rPr>
              <a:t>Обов'язки у вигляді дій </a:t>
            </a:r>
            <a:r>
              <a:rPr lang="uk-UA" b="1" dirty="0" smtClean="0">
                <a:solidFill>
                  <a:srgbClr val="002060"/>
                </a:solidFill>
              </a:rPr>
              <a:t>НЕмайнового характеру</a:t>
            </a:r>
            <a:r>
              <a:rPr lang="uk-UA" dirty="0"/>
              <a:t> </a:t>
            </a:r>
            <a:r>
              <a:rPr lang="uk-UA" dirty="0" smtClean="0"/>
              <a:t>(ті, що позбавлені </a:t>
            </a:r>
            <a:r>
              <a:rPr lang="uk-UA" dirty="0"/>
              <a:t>економічного </a:t>
            </a:r>
            <a:r>
              <a:rPr lang="uk-UA" dirty="0" smtClean="0"/>
              <a:t>змісту) </a:t>
            </a:r>
            <a:r>
              <a:rPr lang="uk-UA" dirty="0"/>
              <a:t>передбачають шанобливе ставлення з боку набувача до особи відчужувача, регулярне відвідування набувача, толерантне відношення до окремих недоліків його характеру, організацію прогулянок, участь у догляді за відчужувачем, його оселею, оплату за дорученням і за рахунок відчужувача комунальних та інших послуг, надання допомоги в оформленні житлових субсидій тощо.</a:t>
            </a:r>
            <a:endParaRPr lang="en-US" dirty="0"/>
          </a:p>
          <a:p>
            <a:pPr marL="0" indent="0" algn="ctr">
              <a:buNone/>
            </a:pPr>
            <a:endParaRPr lang="uk-UA" dirty="0" smtClean="0"/>
          </a:p>
        </p:txBody>
      </p:sp>
    </p:spTree>
    <p:extLst>
      <p:ext uri="{BB962C8B-B14F-4D97-AF65-F5344CB8AC3E}">
        <p14:creationId xmlns:p14="http://schemas.microsoft.com/office/powerpoint/2010/main" val="13169565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b="1" dirty="0">
                <a:solidFill>
                  <a:srgbClr val="002060"/>
                </a:solidFill>
              </a:rPr>
              <a:t>Особливості спадкового договору з участю подружжя</a:t>
            </a:r>
            <a:endParaRPr lang="ru-RU" sz="4000" dirty="0">
              <a:solidFill>
                <a:srgbClr val="002060"/>
              </a:solidFill>
            </a:endParaRPr>
          </a:p>
        </p:txBody>
      </p:sp>
      <p:sp>
        <p:nvSpPr>
          <p:cNvPr id="3" name="Объект 2"/>
          <p:cNvSpPr>
            <a:spLocks noGrp="1"/>
          </p:cNvSpPr>
          <p:nvPr>
            <p:ph sz="half" idx="1"/>
          </p:nvPr>
        </p:nvSpPr>
        <p:spPr>
          <a:xfrm>
            <a:off x="457200" y="1600200"/>
            <a:ext cx="8147248" cy="4925144"/>
          </a:xfrm>
        </p:spPr>
        <p:txBody>
          <a:bodyPr>
            <a:noAutofit/>
          </a:bodyPr>
          <a:lstStyle/>
          <a:p>
            <a:pPr marL="0" indent="0" algn="just">
              <a:buNone/>
            </a:pPr>
            <a:r>
              <a:rPr lang="uk-UA" dirty="0" smtClean="0"/>
              <a:t>«</a:t>
            </a:r>
            <a:r>
              <a:rPr lang="uk-UA" dirty="0"/>
              <a:t>П</a:t>
            </a:r>
            <a:r>
              <a:rPr lang="uk-UA" dirty="0" smtClean="0"/>
              <a:t>одружжя» - це чоловік </a:t>
            </a:r>
            <a:r>
              <a:rPr lang="uk-UA" dirty="0"/>
              <a:t>і </a:t>
            </a:r>
            <a:r>
              <a:rPr lang="uk-UA" dirty="0" smtClean="0"/>
              <a:t>дружина, </a:t>
            </a:r>
            <a:r>
              <a:rPr lang="uk-UA" dirty="0"/>
              <a:t>які перебувають у </a:t>
            </a:r>
            <a:r>
              <a:rPr lang="uk-UA" b="1" dirty="0">
                <a:solidFill>
                  <a:srgbClr val="002060"/>
                </a:solidFill>
              </a:rPr>
              <a:t>зареєстрованому шлюбі </a:t>
            </a:r>
            <a:r>
              <a:rPr lang="uk-UA" dirty="0"/>
              <a:t>між собою. </a:t>
            </a:r>
            <a:endParaRPr lang="uk-UA" dirty="0" smtClean="0"/>
          </a:p>
          <a:p>
            <a:pPr marL="0" indent="0" algn="just">
              <a:buNone/>
            </a:pPr>
            <a:r>
              <a:rPr lang="uk-UA" dirty="0" smtClean="0"/>
              <a:t>Подружжя може бути </a:t>
            </a:r>
            <a:r>
              <a:rPr lang="uk-UA" b="1" dirty="0" smtClean="0">
                <a:solidFill>
                  <a:srgbClr val="002060"/>
                </a:solidFill>
              </a:rPr>
              <a:t>як набувачем, так і </a:t>
            </a:r>
            <a:r>
              <a:rPr lang="uk-UA" b="1" dirty="0">
                <a:solidFill>
                  <a:srgbClr val="002060"/>
                </a:solidFill>
              </a:rPr>
              <a:t>відчужувачем</a:t>
            </a:r>
            <a:r>
              <a:rPr lang="uk-UA" dirty="0" smtClean="0"/>
              <a:t>.</a:t>
            </a:r>
          </a:p>
          <a:p>
            <a:pPr marL="0" indent="0" algn="just">
              <a:buNone/>
            </a:pPr>
            <a:r>
              <a:rPr lang="uk-UA" b="1" dirty="0" smtClean="0">
                <a:solidFill>
                  <a:srgbClr val="002060"/>
                </a:solidFill>
              </a:rPr>
              <a:t>Подружжя як відчужувач </a:t>
            </a:r>
            <a:r>
              <a:rPr lang="uk-UA" dirty="0" smtClean="0"/>
              <a:t>(ст. 1306 ЦК): предметом </a:t>
            </a:r>
            <a:r>
              <a:rPr lang="uk-UA" dirty="0"/>
              <a:t>договору може бути як майно, набуте подружжям під час шлюбу, зокрема придбане за рахунок спільних коштів (</a:t>
            </a:r>
            <a:r>
              <a:rPr lang="uk-UA" dirty="0" smtClean="0"/>
              <a:t>ст.ст. </a:t>
            </a:r>
            <a:r>
              <a:rPr lang="uk-UA" dirty="0"/>
              <a:t>60, 61 СК), так і майно придбане з інших, передбачених законодавством, </a:t>
            </a:r>
            <a:r>
              <a:rPr lang="uk-UA" dirty="0" smtClean="0"/>
              <a:t>підстав, наприклад</a:t>
            </a:r>
            <a:r>
              <a:rPr lang="uk-UA" dirty="0"/>
              <a:t>, житло, право власності на яке чоловік і дружина набули шляхом </a:t>
            </a:r>
            <a:r>
              <a:rPr lang="uk-UA" dirty="0" smtClean="0"/>
              <a:t>приватизації). </a:t>
            </a:r>
          </a:p>
          <a:p>
            <a:pPr marL="0" indent="0" algn="just">
              <a:buNone/>
            </a:pPr>
            <a:endParaRPr lang="en-US" dirty="0"/>
          </a:p>
          <a:p>
            <a:pPr marL="0" indent="0">
              <a:buNone/>
            </a:pPr>
            <a:endParaRPr lang="ru-RU" sz="2000" dirty="0"/>
          </a:p>
        </p:txBody>
      </p:sp>
    </p:spTree>
    <p:extLst>
      <p:ext uri="{BB962C8B-B14F-4D97-AF65-F5344CB8AC3E}">
        <p14:creationId xmlns:p14="http://schemas.microsoft.com/office/powerpoint/2010/main" val="968335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b="1" dirty="0">
                <a:solidFill>
                  <a:srgbClr val="002060"/>
                </a:solidFill>
              </a:rPr>
              <a:t>Особливості спадкового договору з участю </a:t>
            </a:r>
            <a:r>
              <a:rPr lang="uk-UA" sz="4000" b="1" dirty="0" smtClean="0">
                <a:solidFill>
                  <a:srgbClr val="002060"/>
                </a:solidFill>
              </a:rPr>
              <a:t>подружжя </a:t>
            </a:r>
            <a:r>
              <a:rPr lang="uk-UA" sz="2800" dirty="0">
                <a:latin typeface="+mn-lt"/>
                <a:ea typeface="+mn-ea"/>
                <a:cs typeface="+mn-cs"/>
              </a:rPr>
              <a:t>(продовження)</a:t>
            </a:r>
            <a:endParaRPr lang="ru-RU" sz="2800" dirty="0">
              <a:latin typeface="+mn-lt"/>
              <a:ea typeface="+mn-ea"/>
              <a:cs typeface="+mn-cs"/>
            </a:endParaRPr>
          </a:p>
        </p:txBody>
      </p:sp>
      <p:sp>
        <p:nvSpPr>
          <p:cNvPr id="3" name="Объект 2"/>
          <p:cNvSpPr>
            <a:spLocks noGrp="1"/>
          </p:cNvSpPr>
          <p:nvPr>
            <p:ph sz="half" idx="1"/>
          </p:nvPr>
        </p:nvSpPr>
        <p:spPr>
          <a:xfrm>
            <a:off x="457200" y="1417638"/>
            <a:ext cx="8363272" cy="5107706"/>
          </a:xfrm>
        </p:spPr>
        <p:txBody>
          <a:bodyPr>
            <a:noAutofit/>
          </a:bodyPr>
          <a:lstStyle/>
          <a:p>
            <a:pPr marL="0" indent="0" algn="just">
              <a:buNone/>
            </a:pPr>
            <a:r>
              <a:rPr lang="uk-UA" sz="2000" dirty="0" smtClean="0"/>
              <a:t>При укладанні спадкового договору, в якому подружжя виступає відчужувачем, </a:t>
            </a:r>
            <a:r>
              <a:rPr lang="uk-UA" sz="2000" b="1" dirty="0" smtClean="0">
                <a:solidFill>
                  <a:srgbClr val="002060"/>
                </a:solidFill>
              </a:rPr>
              <a:t>попереднє визначення часток </a:t>
            </a:r>
            <a:r>
              <a:rPr lang="uk-UA" sz="2000" dirty="0" smtClean="0"/>
              <a:t>у спільній сумісній власності </a:t>
            </a:r>
            <a:r>
              <a:rPr lang="uk-UA" sz="2000" b="1" dirty="0" smtClean="0">
                <a:solidFill>
                  <a:srgbClr val="002060"/>
                </a:solidFill>
              </a:rPr>
              <a:t>НЕ вимагається</a:t>
            </a:r>
            <a:r>
              <a:rPr lang="uk-UA" sz="2000" dirty="0" smtClean="0"/>
              <a:t>, оскільки законодавство виходить із засад рівності часток подружжя у праві спільної власності. Подружжя може відступити від засад рівності, уклавши між собою договір про визначення часток у праві спільної сумісної власності. Якщо один з подружжя є відчужувачем, а інший виступає набувачем за цим же договором, то спадковий договір відповідно до ч. 2 ст. 64 СК може бути посвідчено без виділу та визначення частки у праві спільної сумісної власності, що є предметом спадкового договору.</a:t>
            </a:r>
          </a:p>
          <a:p>
            <a:pPr marL="0" indent="0" algn="just">
              <a:buNone/>
            </a:pPr>
            <a:r>
              <a:rPr lang="uk-UA" sz="2000" dirty="0" smtClean="0"/>
              <a:t>При укладанні подружжям спадкового договору щодо майна, яке перебуває у спільній сумісній власності, цим договором може бути встановлено, що в разі смерті одного з подружжя спадщина переходить до другого, а в разі смерті другого з подружжя його майно переходить до набувача за договором (ч. 2 ст. 1306 ЦК) (схожість із спільним заповітом подружжя (ч. 2 ст. 1243 ЦК)).</a:t>
            </a:r>
          </a:p>
          <a:p>
            <a:pPr marL="0" indent="0" algn="just">
              <a:buNone/>
            </a:pPr>
            <a:endParaRPr lang="en-US" dirty="0"/>
          </a:p>
          <a:p>
            <a:pPr marL="0" indent="0">
              <a:buNone/>
            </a:pPr>
            <a:endParaRPr lang="ru-RU" sz="2000" dirty="0"/>
          </a:p>
        </p:txBody>
      </p:sp>
    </p:spTree>
    <p:extLst>
      <p:ext uri="{BB962C8B-B14F-4D97-AF65-F5344CB8AC3E}">
        <p14:creationId xmlns:p14="http://schemas.microsoft.com/office/powerpoint/2010/main" val="2671767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a:solidFill>
                  <a:srgbClr val="002060"/>
                </a:solidFill>
              </a:rPr>
              <a:t>Особливості укладання спадкового договору, в якому подружжя виступає набувачем</a:t>
            </a:r>
            <a:br>
              <a:rPr lang="uk-UA" sz="2800" b="1" dirty="0">
                <a:solidFill>
                  <a:srgbClr val="002060"/>
                </a:solidFill>
              </a:rPr>
            </a:br>
            <a:endParaRPr lang="ru-RU" sz="28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457200" algn="just">
              <a:buNone/>
            </a:pPr>
            <a:r>
              <a:rPr lang="uk-UA" sz="1800" dirty="0" smtClean="0"/>
              <a:t>Подружжя </a:t>
            </a:r>
            <a:r>
              <a:rPr lang="uk-UA" sz="1800" dirty="0"/>
              <a:t>виступає з боку набувача, створюючи множинність осіб у зобов'язанні, і тому вони між собою узгоджують дії з виконання цього договору і набувають майно у спільну власність після смерті відчужувача</a:t>
            </a:r>
            <a:r>
              <a:rPr lang="uk-UA" sz="1800" dirty="0" smtClean="0"/>
              <a:t>.</a:t>
            </a:r>
          </a:p>
          <a:p>
            <a:pPr marL="0" indent="457200" algn="just">
              <a:buNone/>
            </a:pPr>
            <a:r>
              <a:rPr lang="uk-UA" sz="1800" dirty="0"/>
              <a:t>У такому випадку нотаріус роз'яснює їй, що в разі, коли виконання спадкового договору пов'язане з витрачанням коштів, які перебувають у спільній сумісній власності, </a:t>
            </a:r>
            <a:r>
              <a:rPr lang="uk-UA" sz="1800" dirty="0" smtClean="0"/>
              <a:t>розпорядження цими коштами здійснюється за взаємною згодою подружжя (ч. 1 ст. 65 СК), а майно, що переходить за спадковим договором, набуває за загальним правилом статусу спільної сумісної власності подружжя, незалежно від тієї обставини, що інший з подружжя не був стороною за спадковим договором. При посвідченні такого варіанта спадкового договору нотаріус вимагає письмової згоди другого з подружжя на його укладення (ч. 3 ст. 65 СК).</a:t>
            </a:r>
          </a:p>
          <a:p>
            <a:pPr marL="0" indent="457200" algn="just">
              <a:buNone/>
            </a:pPr>
            <a:r>
              <a:rPr lang="uk-UA" sz="1800" dirty="0" smtClean="0"/>
              <a:t>Спадковим договором, набувачем за яким виступає один з подружжя, може бути передбачено його виконання виключно за рахунок коштів, які належали йому особисто, без залучення коштів або майна, що перебуває у спільній сумісній власності. У такому разі майно, що є предметом спадкового договору переходить після смерті відчужувача у приватну власність набувача (одноособову), про що має бути зазначено у спадковому договорі. При цьому згоди іншого з подружжя на укладення договору не вимагається.</a:t>
            </a:r>
          </a:p>
          <a:p>
            <a:pPr marL="0" indent="0" algn="just">
              <a:buNone/>
            </a:pPr>
            <a:endParaRPr lang="en-US" dirty="0"/>
          </a:p>
          <a:p>
            <a:pPr marL="0" indent="0" algn="just">
              <a:buNone/>
            </a:pPr>
            <a:endParaRPr lang="en-US" dirty="0"/>
          </a:p>
          <a:p>
            <a:pPr marL="0" indent="0" algn="just">
              <a:buNone/>
            </a:pPr>
            <a:endParaRPr lang="en-US" dirty="0"/>
          </a:p>
          <a:p>
            <a:pPr marL="0" indent="0">
              <a:buNone/>
            </a:pPr>
            <a:endParaRPr lang="ru-RU" sz="2000" dirty="0"/>
          </a:p>
        </p:txBody>
      </p:sp>
    </p:spTree>
    <p:extLst>
      <p:ext uri="{BB962C8B-B14F-4D97-AF65-F5344CB8AC3E}">
        <p14:creationId xmlns:p14="http://schemas.microsoft.com/office/powerpoint/2010/main" val="18081114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a:solidFill>
                  <a:srgbClr val="002060"/>
                </a:solidFill>
              </a:rPr>
              <a:t>Особливості укладання спадкового договору, в якому подружжя виступає набувачем</a:t>
            </a:r>
            <a:br>
              <a:rPr lang="uk-UA" sz="2800" b="1" dirty="0">
                <a:solidFill>
                  <a:srgbClr val="002060"/>
                </a:solidFill>
              </a:rPr>
            </a:br>
            <a:endParaRPr lang="ru-RU" sz="28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0" algn="just">
              <a:buNone/>
            </a:pPr>
            <a:r>
              <a:rPr lang="uk-UA" sz="1800" dirty="0" smtClean="0"/>
              <a:t>Коли набувачем за спадковим договором виступає один з подружжя, згоди іншого з подружжя на його укладення не вимагається, а набуте за цим договором майно переходить у приватну власність того з подружжя, хто виступає стороною за договором, у випадках:</a:t>
            </a:r>
          </a:p>
          <a:p>
            <a:pPr marL="0" indent="0" algn="just">
              <a:buNone/>
            </a:pPr>
            <a:r>
              <a:rPr lang="uk-UA" sz="1800" dirty="0" smtClean="0"/>
              <a:t>– виконання набувачем дій майнового характеру за рахунок коштів (майна), що належали йому особисто (більш детально - п. 24 Постанови Пленуму ВСУ від 21.12.2007 р. № 11 «Про практику застосування судами законодавства при розгляді справ про право на шлюб, розірвання шлюбу, визнання його недійсним та поділ спільного майна подружжя»). На розпорядження цим майном згоди іншого з подружжя не вимагається;</a:t>
            </a:r>
          </a:p>
          <a:p>
            <a:pPr marL="0" indent="0" algn="just">
              <a:buNone/>
            </a:pPr>
            <a:r>
              <a:rPr lang="uk-UA" sz="1800" dirty="0" smtClean="0"/>
              <a:t>– покладення на набувача за спадковим договором виконання перед відчужувачем виключно дій немайнового характеру;</a:t>
            </a:r>
          </a:p>
          <a:p>
            <a:pPr marL="0" indent="0" algn="just">
              <a:buNone/>
            </a:pPr>
            <a:r>
              <a:rPr lang="uk-UA" sz="1800" dirty="0" smtClean="0"/>
              <a:t>– покладення на набувача за спадковим договором виконання перед відчужувачем дій майнового характеру, але за рахунок коштів відчужувача;</a:t>
            </a:r>
          </a:p>
          <a:p>
            <a:pPr marL="0" indent="0" algn="just">
              <a:buNone/>
            </a:pPr>
            <a:r>
              <a:rPr lang="uk-UA" sz="1800" dirty="0" smtClean="0"/>
              <a:t>– внесення відповідного положення (про можливість розпорядження майном без згоди іншого з подружжя) до шлюбного договору між подружжям, один з яких виступає набувачем.</a:t>
            </a:r>
          </a:p>
          <a:p>
            <a:pPr marL="0" indent="0" algn="just">
              <a:buNone/>
            </a:pPr>
            <a:endParaRPr lang="en-US" sz="1800" dirty="0"/>
          </a:p>
          <a:p>
            <a:pPr marL="0" indent="0" algn="just">
              <a:buNone/>
            </a:pPr>
            <a:endParaRPr lang="en-US" sz="1800" dirty="0"/>
          </a:p>
          <a:p>
            <a:pPr marL="0" indent="0" algn="just">
              <a:buNone/>
            </a:pPr>
            <a:endParaRPr lang="en-US" sz="1800" dirty="0"/>
          </a:p>
          <a:p>
            <a:pPr marL="0" indent="0">
              <a:buNone/>
            </a:pPr>
            <a:endParaRPr lang="ru-RU" sz="1800" dirty="0"/>
          </a:p>
        </p:txBody>
      </p:sp>
    </p:spTree>
    <p:extLst>
      <p:ext uri="{BB962C8B-B14F-4D97-AF65-F5344CB8AC3E}">
        <p14:creationId xmlns:p14="http://schemas.microsoft.com/office/powerpoint/2010/main" val="3297317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sz="3200" dirty="0" smtClean="0">
                <a:solidFill>
                  <a:srgbClr val="002060"/>
                </a:solidFill>
              </a:rPr>
              <a:t>Спадковий договір</a:t>
            </a:r>
            <a:endParaRPr lang="ru-RU" sz="3200" dirty="0">
              <a:solidFill>
                <a:srgbClr val="002060"/>
              </a:solidFill>
              <a:latin typeface="Times New Roman" pitchFamily="18" charset="0"/>
              <a:cs typeface="Times New Roman" pitchFamily="18" charset="0"/>
            </a:endParaRPr>
          </a:p>
        </p:txBody>
      </p:sp>
      <p:sp>
        <p:nvSpPr>
          <p:cNvPr id="5" name="Объект 4"/>
          <p:cNvSpPr>
            <a:spLocks noGrp="1"/>
          </p:cNvSpPr>
          <p:nvPr>
            <p:ph sz="half" idx="1"/>
          </p:nvPr>
        </p:nvSpPr>
        <p:spPr>
          <a:xfrm>
            <a:off x="457200" y="1988840"/>
            <a:ext cx="4038600" cy="4137323"/>
          </a:xfrm>
        </p:spPr>
        <p:txBody>
          <a:bodyPr>
            <a:normAutofit fontScale="85000" lnSpcReduction="20000"/>
          </a:bodyPr>
          <a:lstStyle/>
          <a:p>
            <a:pPr marL="0" indent="0" algn="ctr">
              <a:buNone/>
            </a:pPr>
            <a:r>
              <a:rPr lang="uk-UA" dirty="0"/>
              <a:t>За </a:t>
            </a:r>
            <a:r>
              <a:rPr lang="uk-UA" b="1" dirty="0">
                <a:solidFill>
                  <a:srgbClr val="002060"/>
                </a:solidFill>
              </a:rPr>
              <a:t>спадковим договором</a:t>
            </a:r>
            <a:r>
              <a:rPr lang="uk-UA" dirty="0">
                <a:solidFill>
                  <a:srgbClr val="002060"/>
                </a:solidFill>
              </a:rPr>
              <a:t> </a:t>
            </a:r>
            <a:r>
              <a:rPr lang="uk-UA" dirty="0"/>
              <a:t>одна сторона (набувач) зобов'язується виконувати розпорядження другої сторони (відчужувача) і в разі його смерті набуває право власності на майно відчужувача</a:t>
            </a:r>
            <a:endParaRPr lang="uk-UA" dirty="0" smtClean="0"/>
          </a:p>
        </p:txBody>
      </p:sp>
      <p:sp>
        <p:nvSpPr>
          <p:cNvPr id="6" name="Объект 5"/>
          <p:cNvSpPr>
            <a:spLocks noGrp="1"/>
          </p:cNvSpPr>
          <p:nvPr>
            <p:ph sz="half" idx="2"/>
          </p:nvPr>
        </p:nvSpPr>
        <p:spPr>
          <a:xfrm>
            <a:off x="4648200" y="1988840"/>
            <a:ext cx="4038600" cy="4137323"/>
          </a:xfrm>
        </p:spPr>
        <p:txBody>
          <a:bodyPr>
            <a:normAutofit fontScale="85000" lnSpcReduction="20000"/>
          </a:bodyPr>
          <a:lstStyle/>
          <a:p>
            <a:pPr marL="0" indent="0">
              <a:buNone/>
            </a:pPr>
            <a:r>
              <a:rPr lang="uk-UA" dirty="0"/>
              <a:t>Врегулювання спадкового договору в Україні і в європейських країнах має суттєві відмінності. Наприклад, у Німеччині цей договір може містити розпорядження щодо призначення спадкоємця, заповідального відказу, заповідального покладення, чого конструкція спадкового договору за ЦК України не передбачає </a:t>
            </a:r>
            <a:endParaRPr lang="uk-UA" b="1" dirty="0"/>
          </a:p>
          <a:p>
            <a:pPr marL="0" indent="0" algn="ctr">
              <a:buNone/>
            </a:pPr>
            <a:endParaRPr lang="uk-UA" dirty="0"/>
          </a:p>
          <a:p>
            <a:pPr marL="0" indent="0">
              <a:buNone/>
            </a:pPr>
            <a:endParaRPr lang="ru-RU" dirty="0"/>
          </a:p>
        </p:txBody>
      </p:sp>
    </p:spTree>
    <p:extLst>
      <p:ext uri="{BB962C8B-B14F-4D97-AF65-F5344CB8AC3E}">
        <p14:creationId xmlns:p14="http://schemas.microsoft.com/office/powerpoint/2010/main" val="40584098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a:solidFill>
                  <a:srgbClr val="002060"/>
                </a:solidFill>
              </a:rPr>
              <a:t>Забезпечення виконання спадкового договору</a:t>
            </a:r>
            <a:endParaRPr lang="ru-RU" sz="28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0" algn="ctr">
              <a:buNone/>
            </a:pPr>
            <a:r>
              <a:rPr lang="uk-UA" sz="2400" b="1" dirty="0">
                <a:solidFill>
                  <a:srgbClr val="002060"/>
                </a:solidFill>
              </a:rPr>
              <a:t>Стаття </a:t>
            </a:r>
            <a:r>
              <a:rPr lang="uk-UA" sz="2400" b="1" dirty="0" smtClean="0">
                <a:solidFill>
                  <a:srgbClr val="002060"/>
                </a:solidFill>
              </a:rPr>
              <a:t>1307</a:t>
            </a:r>
          </a:p>
          <a:p>
            <a:pPr marL="0" indent="0">
              <a:buNone/>
            </a:pPr>
            <a:r>
              <a:rPr lang="uk-UA" sz="2400" dirty="0" smtClean="0"/>
              <a:t>1</a:t>
            </a:r>
            <a:r>
              <a:rPr lang="uk-UA" sz="2400" dirty="0"/>
              <a:t>. На майно, визначене у спадковому договорі, нотаріус, який посвідчив цей договір, накладає </a:t>
            </a:r>
            <a:r>
              <a:rPr lang="uk-UA" sz="2400" b="1" dirty="0">
                <a:solidFill>
                  <a:srgbClr val="002060"/>
                </a:solidFill>
              </a:rPr>
              <a:t>заборону відчуження</a:t>
            </a:r>
            <a:r>
              <a:rPr lang="uk-UA" sz="2400" dirty="0"/>
              <a:t>.</a:t>
            </a:r>
            <a:endParaRPr lang="en-US" sz="2400" dirty="0"/>
          </a:p>
          <a:p>
            <a:pPr marL="0" indent="0">
              <a:buNone/>
            </a:pPr>
            <a:r>
              <a:rPr lang="uk-UA" sz="2400" dirty="0"/>
              <a:t>2. </a:t>
            </a:r>
            <a:r>
              <a:rPr lang="uk-UA" sz="2400" b="1" dirty="0">
                <a:solidFill>
                  <a:srgbClr val="002060"/>
                </a:solidFill>
              </a:rPr>
              <a:t>Заповіт, який відчужувач склав щодо майна, вказаного у спадковому договорі, є нікчемним</a:t>
            </a:r>
            <a:r>
              <a:rPr lang="uk-UA" sz="2400" dirty="0"/>
              <a:t>.</a:t>
            </a:r>
            <a:endParaRPr lang="en-US" sz="2400" dirty="0"/>
          </a:p>
          <a:p>
            <a:pPr marL="0" indent="0">
              <a:buNone/>
            </a:pPr>
            <a:r>
              <a:rPr lang="uk-UA" sz="2400" dirty="0"/>
              <a:t>3. Відчужувач має право призначити особу, яка буде здійснювати контроль за виконанням спадкового договору після його смерті.</a:t>
            </a:r>
            <a:endParaRPr lang="en-US" sz="2400" dirty="0"/>
          </a:p>
          <a:p>
            <a:pPr marL="0" indent="0">
              <a:buNone/>
            </a:pPr>
            <a:r>
              <a:rPr lang="uk-UA" sz="2400" dirty="0"/>
              <a:t>У разі відсутності такої особи контроль за виконанням спадкового договору здійснює нотаріус за місцем відкриття спадщини</a:t>
            </a:r>
            <a:r>
              <a:rPr lang="uk-UA" sz="2400" dirty="0" smtClean="0"/>
              <a:t>.</a:t>
            </a:r>
            <a:endParaRPr lang="ru-RU" sz="2400" dirty="0"/>
          </a:p>
        </p:txBody>
      </p:sp>
    </p:spTree>
    <p:extLst>
      <p:ext uri="{BB962C8B-B14F-4D97-AF65-F5344CB8AC3E}">
        <p14:creationId xmlns:p14="http://schemas.microsoft.com/office/powerpoint/2010/main" val="39927186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solidFill>
                  <a:srgbClr val="002060"/>
                </a:solidFill>
              </a:rPr>
              <a:t>РОЗІРВАННЯ СПАДКОВОГО ДОГОВОРУ</a:t>
            </a:r>
            <a:endParaRPr lang="ru-RU" sz="28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0" algn="ctr">
              <a:buNone/>
            </a:pPr>
            <a:r>
              <a:rPr lang="uk-UA" sz="2400" b="1" dirty="0" smtClean="0">
                <a:solidFill>
                  <a:srgbClr val="002060"/>
                </a:solidFill>
              </a:rPr>
              <a:t>ПІДСТАВИ РОЗІРВАННЯ СПАДКОВОГО ДОГОВОРУ В СУДОВОМУ ПОРЯДКУ</a:t>
            </a:r>
            <a:r>
              <a:rPr lang="uk-UA" sz="3200" dirty="0" smtClean="0">
                <a:solidFill>
                  <a:srgbClr val="002060"/>
                </a:solidFill>
              </a:rPr>
              <a:t>:</a:t>
            </a:r>
          </a:p>
          <a:p>
            <a:pPr marL="0" indent="0" algn="just">
              <a:buNone/>
            </a:pPr>
            <a:r>
              <a:rPr lang="uk-UA" sz="3200" dirty="0" smtClean="0"/>
              <a:t>1</a:t>
            </a:r>
            <a:r>
              <a:rPr lang="uk-UA" sz="3200" dirty="0"/>
              <a:t>) на вимогу відчужувача у разі невиконання набувачем його розпоряджень;</a:t>
            </a:r>
          </a:p>
          <a:p>
            <a:pPr marL="0" indent="0" algn="just">
              <a:buNone/>
            </a:pPr>
            <a:r>
              <a:rPr lang="uk-UA" sz="3200" dirty="0"/>
              <a:t>2) на вимогу набувача у разі неможливості виконання ним розпоряджень відчужувача</a:t>
            </a:r>
            <a:r>
              <a:rPr lang="uk-UA" sz="3200" dirty="0" smtClean="0"/>
              <a:t>.</a:t>
            </a:r>
          </a:p>
          <a:p>
            <a:pPr marL="0" indent="0" algn="just">
              <a:buNone/>
            </a:pPr>
            <a:r>
              <a:rPr lang="uk-UA" sz="1800" dirty="0" smtClean="0"/>
              <a:t>Не </a:t>
            </a:r>
            <a:r>
              <a:rPr lang="uk-UA" sz="1800" dirty="0"/>
              <a:t>виключається можливість розірвання спадкового договору й з інших підстав, ніж передбачені ст. 1308 ЦК, зокрема, у зв'язку з істотною зміною обставин (ст. 652 ЦК). </a:t>
            </a:r>
            <a:r>
              <a:rPr lang="uk-UA" sz="1800" dirty="0" smtClean="0"/>
              <a:t>Але, враховуючи </a:t>
            </a:r>
            <a:r>
              <a:rPr lang="uk-UA" sz="1800" dirty="0"/>
              <a:t>те, що ст. 1308 ЦК є спеціальною в порівнянні зі статтями 651 та 652 </a:t>
            </a:r>
            <a:r>
              <a:rPr lang="uk-UA" sz="1800" dirty="0" smtClean="0"/>
              <a:t>ЦК, тому </a:t>
            </a:r>
            <a:r>
              <a:rPr lang="uk-UA" sz="1800" dirty="0"/>
              <a:t>до їх співвідношення слід поставитися виважено.</a:t>
            </a:r>
          </a:p>
        </p:txBody>
      </p:sp>
    </p:spTree>
    <p:extLst>
      <p:ext uri="{BB962C8B-B14F-4D97-AF65-F5344CB8AC3E}">
        <p14:creationId xmlns:p14="http://schemas.microsoft.com/office/powerpoint/2010/main" val="3250300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b="1" dirty="0">
                <a:solidFill>
                  <a:srgbClr val="002060"/>
                </a:solidFill>
              </a:rPr>
              <a:t>Порядок розірвання договору</a:t>
            </a:r>
            <a:endParaRPr lang="ru-RU" sz="40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360000" algn="just">
              <a:buNone/>
            </a:pPr>
            <a:r>
              <a:rPr lang="uk-UA" dirty="0"/>
              <a:t>За змістом ст. 1308 ЦК </a:t>
            </a:r>
            <a:r>
              <a:rPr lang="uk-UA" dirty="0" smtClean="0"/>
              <a:t>України спадковий </a:t>
            </a:r>
            <a:r>
              <a:rPr lang="uk-UA" dirty="0"/>
              <a:t>договір може бути розірвано лише в судовому порядку. Між тим розірвання спадкового договору судом можливе лише за наявності спору між його сторонами</a:t>
            </a:r>
            <a:r>
              <a:rPr lang="uk-UA" dirty="0" smtClean="0"/>
              <a:t>.</a:t>
            </a:r>
          </a:p>
          <a:p>
            <a:pPr marL="0" indent="360000" algn="just">
              <a:buNone/>
            </a:pPr>
            <a:r>
              <a:rPr lang="uk-UA" dirty="0"/>
              <a:t>У тому ж разі, коли набувач і відчужувач досягли взаємної згоди про необхідність розірвання договору, що їх пов'язує, звертатись до суду немає підстав. У такій ситуації спадковий договір може бути розірвано відповідно до ст. 651 ЦК України </a:t>
            </a:r>
            <a:r>
              <a:rPr lang="uk-UA" dirty="0" smtClean="0"/>
              <a:t>за </a:t>
            </a:r>
            <a:r>
              <a:rPr lang="uk-UA" dirty="0"/>
              <a:t>згодою сторін. Договір сторін про розірвання спадкового договору підлягає нотаріальному посвідченню (ст. 654 </a:t>
            </a:r>
            <a:r>
              <a:rPr lang="uk-UA" dirty="0" smtClean="0"/>
              <a:t>ЦК</a:t>
            </a:r>
            <a:r>
              <a:rPr lang="uk-UA" dirty="0"/>
              <a:t> України</a:t>
            </a:r>
            <a:r>
              <a:rPr lang="uk-UA" dirty="0" smtClean="0"/>
              <a:t>).</a:t>
            </a:r>
            <a:endParaRPr lang="en-US" dirty="0"/>
          </a:p>
          <a:p>
            <a:pPr marL="0" indent="360000">
              <a:buNone/>
            </a:pPr>
            <a:endParaRPr lang="en-US" dirty="0"/>
          </a:p>
        </p:txBody>
      </p:sp>
    </p:spTree>
    <p:extLst>
      <p:ext uri="{BB962C8B-B14F-4D97-AF65-F5344CB8AC3E}">
        <p14:creationId xmlns:p14="http://schemas.microsoft.com/office/powerpoint/2010/main" val="35043949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2060"/>
                </a:solidFill>
              </a:rPr>
              <a:t>Ініціатива щодо розірвання спадкового договору</a:t>
            </a:r>
            <a:endParaRPr lang="uk-UA" sz="36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360000" algn="just">
              <a:buNone/>
            </a:pPr>
            <a:r>
              <a:rPr lang="uk-UA" sz="2000" dirty="0"/>
              <a:t>З аналізу змісту ст. 1308 ЦК України спадковий договір може бути розірвано судом на вимогу відчужувача. Натомість позбавляти набувача можливості вимагати розірвання договору немає підстав. Така необхідність виникає в разі неможливості виконання набувачем розпоряджень відчужувач. Відчужувач виступає ініціатором розірвання спадкового договору, коли має місце його невиконання з боку набувача, зокрема ненадання догляду та допомоги відчужувачу. При цьому не мають значення причини, з яких набувач не виконував вимоги спадкового договору (стан здоров'я, перебування на військовій службі тощо).</a:t>
            </a:r>
          </a:p>
          <a:p>
            <a:pPr marL="0" indent="360000" algn="just">
              <a:buNone/>
            </a:pPr>
            <a:r>
              <a:rPr lang="uk-UA" sz="2000" dirty="0"/>
              <a:t>Ініціювати розірвання спадкового договору в суді можуть лише відчужувач або набувач. Інші особи, у тому числі спадкоємці відчужувача, </a:t>
            </a:r>
            <a:r>
              <a:rPr lang="uk-UA" sz="2000" b="1" dirty="0">
                <a:solidFill>
                  <a:srgbClr val="002060"/>
                </a:solidFill>
              </a:rPr>
              <a:t>не можуть пред'являти вимоги про розірвання спадкового договору </a:t>
            </a:r>
            <a:r>
              <a:rPr lang="uk-UA" sz="2000" dirty="0"/>
              <a:t>(п. 28 Постанови Пленуму ВСУ від 30.05.2008 р. № 7 «Про судову практику у справах про спадкування»).</a:t>
            </a:r>
          </a:p>
          <a:p>
            <a:pPr marL="0" indent="360000" algn="just">
              <a:buNone/>
            </a:pPr>
            <a:endParaRPr lang="en-US" dirty="0"/>
          </a:p>
        </p:txBody>
      </p:sp>
    </p:spTree>
    <p:extLst>
      <p:ext uri="{BB962C8B-B14F-4D97-AF65-F5344CB8AC3E}">
        <p14:creationId xmlns:p14="http://schemas.microsoft.com/office/powerpoint/2010/main" val="4971826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a:solidFill>
                  <a:srgbClr val="002060"/>
                </a:solidFill>
              </a:rPr>
              <a:t>Наслідки розірвання спадкового договору</a:t>
            </a:r>
            <a:endParaRPr lang="uk-UA" sz="3600" dirty="0">
              <a:latin typeface="+mn-lt"/>
              <a:ea typeface="+mn-ea"/>
              <a:cs typeface="+mn-cs"/>
            </a:endParaRPr>
          </a:p>
        </p:txBody>
      </p:sp>
      <p:sp>
        <p:nvSpPr>
          <p:cNvPr id="3" name="Объект 2"/>
          <p:cNvSpPr>
            <a:spLocks noGrp="1"/>
          </p:cNvSpPr>
          <p:nvPr>
            <p:ph sz="half" idx="1"/>
          </p:nvPr>
        </p:nvSpPr>
        <p:spPr>
          <a:xfrm>
            <a:off x="457200" y="1417638"/>
            <a:ext cx="8363272" cy="5251722"/>
          </a:xfrm>
        </p:spPr>
        <p:txBody>
          <a:bodyPr>
            <a:noAutofit/>
          </a:bodyPr>
          <a:lstStyle/>
          <a:p>
            <a:pPr marL="0" indent="360000" algn="just">
              <a:buNone/>
            </a:pPr>
            <a:r>
              <a:rPr lang="uk-UA" dirty="0"/>
              <a:t>Як при розірванні спадкового договору на загальних підставах (статті 651, 652 ЦК), так і при його розірванні з підстав, визначених ст. 1308 ЦК, настають передбачені цивільним законодавством наслідки (ст. 653 ЦК), зокрема зобов'язання сторін припиняються</a:t>
            </a:r>
            <a:r>
              <a:rPr lang="uk-UA" dirty="0" smtClean="0"/>
              <a:t>.</a:t>
            </a:r>
          </a:p>
          <a:p>
            <a:pPr marL="0" indent="360000" algn="just">
              <a:buNone/>
            </a:pPr>
            <a:r>
              <a:rPr lang="uk-UA" dirty="0" smtClean="0"/>
              <a:t>Ч. </a:t>
            </a:r>
            <a:r>
              <a:rPr lang="uk-UA" dirty="0"/>
              <a:t>4 ст. 653 ЦК як загальне містить положення про неможливість повернення того, що було отримано сторонами за зобов'язанням до моменту розірвання </a:t>
            </a:r>
            <a:r>
              <a:rPr lang="uk-UA" dirty="0" smtClean="0"/>
              <a:t>договору.</a:t>
            </a:r>
            <a:endParaRPr lang="en-US" dirty="0"/>
          </a:p>
        </p:txBody>
      </p:sp>
    </p:spTree>
    <p:extLst>
      <p:ext uri="{BB962C8B-B14F-4D97-AF65-F5344CB8AC3E}">
        <p14:creationId xmlns:p14="http://schemas.microsoft.com/office/powerpoint/2010/main" val="25692268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smtClean="0">
                <a:solidFill>
                  <a:srgbClr val="002060"/>
                </a:solidFill>
              </a:rPr>
              <a:t>Зміна та припинення спадкового договору</a:t>
            </a:r>
            <a:endParaRPr lang="uk-UA" sz="3200" dirty="0">
              <a:latin typeface="+mn-lt"/>
              <a:ea typeface="+mn-ea"/>
              <a:cs typeface="+mn-cs"/>
            </a:endParaRPr>
          </a:p>
        </p:txBody>
      </p:sp>
      <p:sp>
        <p:nvSpPr>
          <p:cNvPr id="3" name="Объект 2"/>
          <p:cNvSpPr>
            <a:spLocks noGrp="1"/>
          </p:cNvSpPr>
          <p:nvPr>
            <p:ph sz="half" idx="1"/>
          </p:nvPr>
        </p:nvSpPr>
        <p:spPr>
          <a:xfrm>
            <a:off x="457200" y="1417638"/>
            <a:ext cx="8363272" cy="4963690"/>
          </a:xfrm>
        </p:spPr>
        <p:txBody>
          <a:bodyPr>
            <a:noAutofit/>
          </a:bodyPr>
          <a:lstStyle/>
          <a:p>
            <a:pPr marL="0" indent="360000" algn="just">
              <a:buNone/>
            </a:pPr>
            <a:r>
              <a:rPr lang="uk-UA" sz="2400" dirty="0" smtClean="0"/>
              <a:t>Не може бути змінено момент переходу права власності на майно до набувача, не може бути змінено можливість відчужувача залишити заповіт щодо майна, визначеного спадковим договором тощо.</a:t>
            </a:r>
          </a:p>
          <a:p>
            <a:pPr marL="0" indent="360000" algn="just">
              <a:buNone/>
            </a:pPr>
            <a:r>
              <a:rPr lang="uk-UA" sz="2400" dirty="0" smtClean="0"/>
              <a:t>ЦК України не містить норми, яка б спеціально регулювала підстави припинення спадкового договору. Тому до нього можуть бути застосовані загальні правила щодо припинення договорів і зобов'язань з урахуванням специфіки спадкового договору. Зокрема, спадковий договір припиняється внаслідок смерті набувача, оскільки виконання зобов'язань за цим договором нерозривно пов'язане з його особою (ст. 608 ЦК).</a:t>
            </a:r>
            <a:endParaRPr lang="uk-UA" sz="2400" dirty="0"/>
          </a:p>
        </p:txBody>
      </p:sp>
    </p:spTree>
    <p:extLst>
      <p:ext uri="{BB962C8B-B14F-4D97-AF65-F5344CB8AC3E}">
        <p14:creationId xmlns:p14="http://schemas.microsoft.com/office/powerpoint/2010/main" val="1018424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2060"/>
                </a:solidFill>
              </a:rPr>
              <a:t>Юридична характеристика договору</a:t>
            </a:r>
          </a:p>
        </p:txBody>
      </p:sp>
      <p:sp>
        <p:nvSpPr>
          <p:cNvPr id="3" name="Объект 2"/>
          <p:cNvSpPr>
            <a:spLocks noGrp="1"/>
          </p:cNvSpPr>
          <p:nvPr>
            <p:ph sz="half" idx="1"/>
          </p:nvPr>
        </p:nvSpPr>
        <p:spPr/>
        <p:txBody>
          <a:bodyPr>
            <a:normAutofit/>
          </a:bodyPr>
          <a:lstStyle/>
          <a:p>
            <a:pPr marL="0" indent="0" algn="ctr">
              <a:buNone/>
            </a:pPr>
            <a:r>
              <a:rPr lang="uk-UA" b="1" dirty="0" smtClean="0">
                <a:solidFill>
                  <a:srgbClr val="002060"/>
                </a:solidFill>
              </a:rPr>
              <a:t>оплатний</a:t>
            </a:r>
          </a:p>
          <a:p>
            <a:pPr marL="0" indent="0" algn="ctr">
              <a:buNone/>
            </a:pPr>
            <a:r>
              <a:rPr lang="uk-UA" b="1" dirty="0" smtClean="0">
                <a:solidFill>
                  <a:srgbClr val="002060"/>
                </a:solidFill>
              </a:rPr>
              <a:t> консенсуальний</a:t>
            </a:r>
          </a:p>
          <a:p>
            <a:pPr marL="0" indent="0" algn="ctr">
              <a:buNone/>
            </a:pPr>
            <a:r>
              <a:rPr lang="uk-UA" b="1" dirty="0" smtClean="0">
                <a:solidFill>
                  <a:srgbClr val="002060"/>
                </a:solidFill>
              </a:rPr>
              <a:t>односторонній</a:t>
            </a:r>
            <a:r>
              <a:rPr lang="uk-UA" dirty="0" smtClean="0">
                <a:solidFill>
                  <a:srgbClr val="002060"/>
                </a:solidFill>
              </a:rPr>
              <a:t> </a:t>
            </a:r>
            <a:endParaRPr lang="uk-UA" sz="3200" dirty="0" smtClean="0">
              <a:solidFill>
                <a:srgbClr val="002060"/>
              </a:solidFill>
            </a:endParaRPr>
          </a:p>
        </p:txBody>
      </p:sp>
      <p:sp>
        <p:nvSpPr>
          <p:cNvPr id="4" name="Объект 3"/>
          <p:cNvSpPr>
            <a:spLocks noGrp="1"/>
          </p:cNvSpPr>
          <p:nvPr>
            <p:ph sz="half" idx="2"/>
          </p:nvPr>
        </p:nvSpPr>
        <p:spPr/>
        <p:txBody>
          <a:bodyPr>
            <a:noAutofit/>
          </a:bodyPr>
          <a:lstStyle/>
          <a:p>
            <a:pPr marL="0" indent="0" algn="just">
              <a:buNone/>
            </a:pPr>
            <a:r>
              <a:rPr lang="uk-UA" sz="1800" dirty="0"/>
              <a:t>Оскільки строк, протягом якого набувач буде вчиняти певні дії майнового або немайнового характеру не визначений </a:t>
            </a:r>
            <a:r>
              <a:rPr lang="uk-UA" sz="1800" dirty="0" smtClean="0"/>
              <a:t>і заздалегідь </a:t>
            </a:r>
            <a:r>
              <a:rPr lang="uk-UA" sz="1800" dirty="0"/>
              <a:t>не може бути </a:t>
            </a:r>
            <a:r>
              <a:rPr lang="uk-UA" sz="1800" dirty="0" smtClean="0"/>
              <a:t>визначений, законодавець </a:t>
            </a:r>
            <a:r>
              <a:rPr lang="uk-UA" sz="1800" dirty="0"/>
              <a:t>у ст. 1305 ЦК лише зазначає про здійснення цих дій у певних часових межах – до відкриття спадщини або після її відкриття), а відтак, </a:t>
            </a:r>
            <a:r>
              <a:rPr lang="uk-UA" sz="2000" b="1" dirty="0">
                <a:solidFill>
                  <a:srgbClr val="002060"/>
                </a:solidFill>
              </a:rPr>
              <a:t>обсяг зустрічного задоволення на момент укладення договору не відо</a:t>
            </a:r>
            <a:r>
              <a:rPr lang="uk-UA" sz="1800" b="1" dirty="0">
                <a:solidFill>
                  <a:srgbClr val="002060"/>
                </a:solidFill>
              </a:rPr>
              <a:t>мий,</a:t>
            </a:r>
            <a:r>
              <a:rPr lang="uk-UA" sz="1800" dirty="0"/>
              <a:t> </a:t>
            </a:r>
            <a:r>
              <a:rPr lang="uk-UA" sz="1800" dirty="0" smtClean="0"/>
              <a:t>це зумовлює ще </a:t>
            </a:r>
            <a:r>
              <a:rPr lang="uk-UA" sz="1800" dirty="0"/>
              <a:t>одну ознаку спадкового договору – його </a:t>
            </a:r>
            <a:r>
              <a:rPr lang="uk-UA" sz="2000" b="1" dirty="0">
                <a:solidFill>
                  <a:srgbClr val="002060"/>
                </a:solidFill>
              </a:rPr>
              <a:t>алеаторний (ризиковий) характер</a:t>
            </a:r>
            <a:r>
              <a:rPr lang="uk-UA" sz="1800" b="1" dirty="0"/>
              <a:t>.</a:t>
            </a:r>
            <a:endParaRPr lang="en-US" sz="1800" dirty="0"/>
          </a:p>
          <a:p>
            <a:pPr marL="0" indent="0" algn="ctr">
              <a:buNone/>
            </a:pPr>
            <a:endParaRPr lang="uk-UA" sz="2400" b="1" dirty="0" smtClean="0"/>
          </a:p>
        </p:txBody>
      </p:sp>
    </p:spTree>
    <p:extLst>
      <p:ext uri="{BB962C8B-B14F-4D97-AF65-F5344CB8AC3E}">
        <p14:creationId xmlns:p14="http://schemas.microsoft.com/office/powerpoint/2010/main" val="1128331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smtClean="0">
                <a:solidFill>
                  <a:srgbClr val="002060"/>
                </a:solidFill>
              </a:rPr>
              <a:t>договірний тип</a:t>
            </a:r>
            <a:endParaRPr lang="ru-RU" b="1" dirty="0">
              <a:solidFill>
                <a:srgbClr val="002060"/>
              </a:solidFill>
            </a:endParaRPr>
          </a:p>
        </p:txBody>
      </p:sp>
      <p:sp>
        <p:nvSpPr>
          <p:cNvPr id="3" name="Объект 2"/>
          <p:cNvSpPr>
            <a:spLocks noGrp="1"/>
          </p:cNvSpPr>
          <p:nvPr>
            <p:ph sz="half" idx="1"/>
          </p:nvPr>
        </p:nvSpPr>
        <p:spPr/>
        <p:txBody>
          <a:bodyPr>
            <a:normAutofit fontScale="85000" lnSpcReduction="10000"/>
          </a:bodyPr>
          <a:lstStyle/>
          <a:p>
            <a:pPr marL="0" indent="0" algn="just">
              <a:buNone/>
            </a:pPr>
            <a:r>
              <a:rPr lang="uk-UA" dirty="0"/>
              <a:t>Законодавець </a:t>
            </a:r>
            <a:r>
              <a:rPr lang="uk-UA" b="1" dirty="0" smtClean="0">
                <a:solidFill>
                  <a:srgbClr val="002060"/>
                </a:solidFill>
              </a:rPr>
              <a:t>НЕ ВИЗНАЧИВ ДОГОВІРНОГО ТИПУ</a:t>
            </a:r>
            <a:r>
              <a:rPr lang="uk-UA" dirty="0" smtClean="0"/>
              <a:t>, </a:t>
            </a:r>
            <a:r>
              <a:rPr lang="uk-UA" dirty="0"/>
              <a:t>до якого відноситься спадковий договір. Специфіка спадкового договору як інституту договірного права полягає в тому, що він </a:t>
            </a:r>
            <a:r>
              <a:rPr lang="uk-UA" b="1" dirty="0">
                <a:solidFill>
                  <a:srgbClr val="002060"/>
                </a:solidFill>
              </a:rPr>
              <a:t>не належить до жодної з відомих цивільному законодавству України пойменованих груп договорів</a:t>
            </a:r>
          </a:p>
        </p:txBody>
      </p:sp>
      <p:sp>
        <p:nvSpPr>
          <p:cNvPr id="4" name="Объект 3"/>
          <p:cNvSpPr>
            <a:spLocks noGrp="1"/>
          </p:cNvSpPr>
          <p:nvPr>
            <p:ph sz="half" idx="2"/>
          </p:nvPr>
        </p:nvSpPr>
        <p:spPr/>
        <p:txBody>
          <a:bodyPr>
            <a:normAutofit fontScale="85000" lnSpcReduction="10000"/>
          </a:bodyPr>
          <a:lstStyle/>
          <a:p>
            <a:pPr marL="0" indent="0" algn="ctr">
              <a:buNone/>
            </a:pPr>
            <a:r>
              <a:rPr lang="uk-UA" b="1" dirty="0" smtClean="0">
                <a:solidFill>
                  <a:srgbClr val="002060"/>
                </a:solidFill>
              </a:rPr>
              <a:t>Варіант віднесення </a:t>
            </a:r>
          </a:p>
          <a:p>
            <a:pPr marL="0" indent="0" algn="ctr">
              <a:buNone/>
            </a:pPr>
            <a:endParaRPr lang="uk-UA" b="1" dirty="0"/>
          </a:p>
          <a:p>
            <a:pPr marL="0" indent="0" algn="just">
              <a:buNone/>
            </a:pPr>
            <a:r>
              <a:rPr lang="uk-UA" dirty="0"/>
              <a:t>даний договір </a:t>
            </a:r>
            <a:r>
              <a:rPr lang="uk-UA" b="1" dirty="0">
                <a:solidFill>
                  <a:srgbClr val="002060"/>
                </a:solidFill>
              </a:rPr>
              <a:t>є результатом поєднання договору про надання послуг з виконання дій набувачем </a:t>
            </a:r>
            <a:r>
              <a:rPr lang="uk-UA" dirty="0"/>
              <a:t>та </a:t>
            </a:r>
            <a:r>
              <a:rPr lang="uk-UA" b="1" dirty="0">
                <a:solidFill>
                  <a:srgbClr val="002060"/>
                </a:solidFill>
              </a:rPr>
              <a:t>договору про передачу права власності на майно відчужувача</a:t>
            </a:r>
            <a:r>
              <a:rPr lang="uk-UA" dirty="0"/>
              <a:t> на випадок </a:t>
            </a:r>
            <a:r>
              <a:rPr lang="uk-UA" dirty="0" smtClean="0"/>
              <a:t>смерті</a:t>
            </a:r>
            <a:endParaRPr lang="ru-RU" dirty="0"/>
          </a:p>
        </p:txBody>
      </p:sp>
    </p:spTree>
    <p:extLst>
      <p:ext uri="{BB962C8B-B14F-4D97-AF65-F5344CB8AC3E}">
        <p14:creationId xmlns:p14="http://schemas.microsoft.com/office/powerpoint/2010/main" val="298335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2060"/>
                </a:solidFill>
              </a:rPr>
              <a:t>Що набувається?</a:t>
            </a:r>
            <a:endParaRPr lang="uk-UA" sz="3600" b="1" dirty="0">
              <a:solidFill>
                <a:srgbClr val="002060"/>
              </a:solidFill>
            </a:endParaRPr>
          </a:p>
        </p:txBody>
      </p:sp>
      <p:sp>
        <p:nvSpPr>
          <p:cNvPr id="3" name="Объект 2"/>
          <p:cNvSpPr>
            <a:spLocks noGrp="1"/>
          </p:cNvSpPr>
          <p:nvPr>
            <p:ph sz="half" idx="1"/>
          </p:nvPr>
        </p:nvSpPr>
        <p:spPr/>
        <p:txBody>
          <a:bodyPr>
            <a:normAutofit/>
          </a:bodyPr>
          <a:lstStyle/>
          <a:p>
            <a:pPr marL="0" indent="0" algn="ctr">
              <a:buNone/>
            </a:pPr>
            <a:endParaRPr lang="uk-UA" b="1" dirty="0" smtClean="0"/>
          </a:p>
          <a:p>
            <a:r>
              <a:rPr lang="uk-UA" dirty="0"/>
              <a:t>за </a:t>
            </a:r>
            <a:r>
              <a:rPr lang="uk-UA" dirty="0" smtClean="0"/>
              <a:t>спадковим договором може </a:t>
            </a:r>
            <a:r>
              <a:rPr lang="uk-UA" dirty="0"/>
              <a:t>набуватися </a:t>
            </a:r>
            <a:r>
              <a:rPr lang="uk-UA" b="1" dirty="0">
                <a:solidFill>
                  <a:srgbClr val="002060"/>
                </a:solidFill>
              </a:rPr>
              <a:t>лише право власності</a:t>
            </a:r>
            <a:r>
              <a:rPr lang="uk-UA" dirty="0"/>
              <a:t> набувача на предмет договору, а не будь-яке інше речове право, у тому числі й особистий сервітут. </a:t>
            </a:r>
            <a:endParaRPr lang="en-US" dirty="0"/>
          </a:p>
        </p:txBody>
      </p:sp>
      <p:sp>
        <p:nvSpPr>
          <p:cNvPr id="4" name="Объект 3"/>
          <p:cNvSpPr>
            <a:spLocks noGrp="1"/>
          </p:cNvSpPr>
          <p:nvPr>
            <p:ph sz="half" idx="2"/>
          </p:nvPr>
        </p:nvSpPr>
        <p:spPr/>
        <p:txBody>
          <a:bodyPr>
            <a:normAutofit/>
          </a:bodyPr>
          <a:lstStyle/>
          <a:p>
            <a:pPr marL="0" indent="0" algn="just">
              <a:buNone/>
            </a:pPr>
            <a:r>
              <a:rPr lang="uk-UA" b="1" dirty="0">
                <a:solidFill>
                  <a:srgbClr val="002060"/>
                </a:solidFill>
              </a:rPr>
              <a:t>Не може переходити </a:t>
            </a:r>
            <a:r>
              <a:rPr lang="uk-UA" dirty="0"/>
              <a:t>за спадковим договором від відчужувача до набувача </a:t>
            </a:r>
            <a:r>
              <a:rPr lang="uk-UA" b="1" dirty="0">
                <a:solidFill>
                  <a:srgbClr val="002060"/>
                </a:solidFill>
              </a:rPr>
              <a:t>право користування</a:t>
            </a:r>
            <a:r>
              <a:rPr lang="uk-UA" dirty="0"/>
              <a:t>, включаючи право користування житлом.</a:t>
            </a:r>
            <a:endParaRPr lang="en-US" dirty="0"/>
          </a:p>
          <a:p>
            <a:pPr marL="0" indent="0" algn="just">
              <a:buNone/>
            </a:pPr>
            <a:endParaRPr lang="ru-RU" dirty="0"/>
          </a:p>
        </p:txBody>
      </p:sp>
    </p:spTree>
    <p:extLst>
      <p:ext uri="{BB962C8B-B14F-4D97-AF65-F5344CB8AC3E}">
        <p14:creationId xmlns:p14="http://schemas.microsoft.com/office/powerpoint/2010/main" val="134712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rgbClr val="002060"/>
                </a:solidFill>
              </a:rPr>
              <a:t>Особливості самостійного статусу договору</a:t>
            </a:r>
            <a:endParaRPr lang="ru-RU" sz="2800" b="1" dirty="0">
              <a:solidFill>
                <a:srgbClr val="002060"/>
              </a:solidFill>
            </a:endParaRPr>
          </a:p>
        </p:txBody>
      </p:sp>
      <p:sp>
        <p:nvSpPr>
          <p:cNvPr id="3" name="Объект 2"/>
          <p:cNvSpPr>
            <a:spLocks noGrp="1"/>
          </p:cNvSpPr>
          <p:nvPr>
            <p:ph sz="half" idx="1"/>
          </p:nvPr>
        </p:nvSpPr>
        <p:spPr>
          <a:xfrm>
            <a:off x="457200" y="1196752"/>
            <a:ext cx="4038600" cy="5400600"/>
          </a:xfrm>
        </p:spPr>
        <p:txBody>
          <a:bodyPr>
            <a:noAutofit/>
          </a:bodyPr>
          <a:lstStyle/>
          <a:p>
            <a:pPr marL="0" indent="0" algn="just">
              <a:buNone/>
            </a:pPr>
            <a:r>
              <a:rPr lang="uk-UA" sz="2000" dirty="0"/>
              <a:t>Самостійний статус спадкового договору </a:t>
            </a:r>
            <a:r>
              <a:rPr lang="uk-UA" sz="2000" b="1" dirty="0" smtClean="0">
                <a:solidFill>
                  <a:srgbClr val="002060"/>
                </a:solidFill>
              </a:rPr>
              <a:t>НЕ ДОЗВОЛЯЄ</a:t>
            </a:r>
            <a:r>
              <a:rPr lang="uk-UA" sz="2000" dirty="0" smtClean="0"/>
              <a:t> </a:t>
            </a:r>
            <a:r>
              <a:rPr lang="uk-UA" sz="2000" dirty="0"/>
              <a:t>поширювати на нього норми книги шостої ЦК щодо </a:t>
            </a:r>
            <a:r>
              <a:rPr lang="uk-UA" sz="2000" dirty="0" smtClean="0"/>
              <a:t>спадкування.</a:t>
            </a:r>
          </a:p>
          <a:p>
            <a:pPr marL="0" indent="0" algn="just">
              <a:buNone/>
            </a:pPr>
            <a:r>
              <a:rPr lang="uk-UA" sz="2400" dirty="0" smtClean="0"/>
              <a:t> </a:t>
            </a:r>
            <a:r>
              <a:rPr lang="uk-UA" sz="2000" dirty="0" smtClean="0"/>
              <a:t>п.28 </a:t>
            </a:r>
            <a:r>
              <a:rPr lang="uk-UA" sz="2000" dirty="0"/>
              <a:t>Постанови Пленуму ВСУ від 30.05.2008 р. № 7 «Про судову практику у справах про спадкування</a:t>
            </a:r>
            <a:r>
              <a:rPr lang="uk-UA" sz="2000" dirty="0" smtClean="0"/>
              <a:t>»: </a:t>
            </a:r>
            <a:r>
              <a:rPr lang="uk-UA" sz="2000" dirty="0"/>
              <a:t>перехід майна від відчужувача до набувача на підставі спадкового договору </a:t>
            </a:r>
            <a:r>
              <a:rPr lang="uk-UA" sz="2400" b="1" dirty="0">
                <a:solidFill>
                  <a:srgbClr val="002060"/>
                </a:solidFill>
              </a:rPr>
              <a:t>не є окремим видом спадкування, а тому на відносини сторін не поширюються відповідні правила про спадкування.</a:t>
            </a:r>
            <a:endParaRPr lang="en-US" sz="2400" b="1" dirty="0">
              <a:solidFill>
                <a:srgbClr val="002060"/>
              </a:solidFill>
            </a:endParaRPr>
          </a:p>
          <a:p>
            <a:pPr marL="0" indent="0" algn="just">
              <a:buNone/>
            </a:pPr>
            <a:endParaRPr lang="uk-UA" sz="2400" dirty="0" smtClean="0"/>
          </a:p>
        </p:txBody>
      </p:sp>
      <p:sp>
        <p:nvSpPr>
          <p:cNvPr id="4" name="Объект 3"/>
          <p:cNvSpPr>
            <a:spLocks noGrp="1"/>
          </p:cNvSpPr>
          <p:nvPr>
            <p:ph sz="half" idx="2"/>
          </p:nvPr>
        </p:nvSpPr>
        <p:spPr>
          <a:xfrm>
            <a:off x="4639777" y="1268760"/>
            <a:ext cx="4038600" cy="5184576"/>
          </a:xfrm>
        </p:spPr>
        <p:txBody>
          <a:bodyPr>
            <a:normAutofit fontScale="40000" lnSpcReduction="20000"/>
          </a:bodyPr>
          <a:lstStyle/>
          <a:p>
            <a:pPr marL="0" indent="0" algn="ctr">
              <a:buNone/>
            </a:pPr>
            <a:r>
              <a:rPr lang="uk-UA" b="1" dirty="0"/>
              <a:t>висновки:</a:t>
            </a:r>
            <a:endParaRPr lang="en-US" dirty="0"/>
          </a:p>
          <a:p>
            <a:pPr marL="0" indent="0" algn="just">
              <a:buNone/>
            </a:pPr>
            <a:r>
              <a:rPr lang="uk-UA" sz="3400" dirty="0"/>
              <a:t>а) відчужувач не може розпорядитися майном, яке є предметом спадкового договору, на випадок смерті шляхом складання заповіту; складання заповіту буде мати наслідком його нікчемність (ч. 2 ст. 1307 ЦК);</a:t>
            </a:r>
            <a:endParaRPr lang="en-US" sz="3400" dirty="0"/>
          </a:p>
          <a:p>
            <a:pPr marL="0" indent="0" algn="just">
              <a:buNone/>
            </a:pPr>
            <a:r>
              <a:rPr lang="uk-UA" sz="3400" dirty="0"/>
              <a:t>б) майно, яке є предметом спадкового договору, не входить до складу спадщини;</a:t>
            </a:r>
            <a:endParaRPr lang="en-US" sz="3400" dirty="0"/>
          </a:p>
          <a:p>
            <a:pPr marL="0" indent="0" algn="just">
              <a:buNone/>
            </a:pPr>
            <a:r>
              <a:rPr lang="uk-UA" sz="3400" dirty="0"/>
              <a:t>в) майно, яке є предметом спадкового договору, не може бути предметом заповідального відказу;</a:t>
            </a:r>
            <a:endParaRPr lang="en-US" sz="3400" dirty="0"/>
          </a:p>
          <a:p>
            <a:pPr marL="0" indent="0" algn="just">
              <a:buNone/>
            </a:pPr>
            <a:r>
              <a:rPr lang="uk-UA" sz="3400" dirty="0"/>
              <a:t>г) на таке майно після смерті відчужувача не можуть претендувати особи, які мають право на обов'язкову частку у спадщині;</a:t>
            </a:r>
            <a:endParaRPr lang="en-US" sz="3400" dirty="0"/>
          </a:p>
          <a:p>
            <a:pPr marL="0" indent="0" algn="just">
              <a:buNone/>
            </a:pPr>
            <a:r>
              <a:rPr lang="uk-UA" sz="3400" dirty="0"/>
              <a:t>д) майно, яке є предметом спадкового договору, на момент його укладення має бути визначене конкретно і не може бути відчужене, хоча його власником і залишається відчужувач;</a:t>
            </a:r>
            <a:endParaRPr lang="en-US" sz="3400" dirty="0"/>
          </a:p>
          <a:p>
            <a:pPr marL="0" indent="0" algn="just">
              <a:buNone/>
            </a:pPr>
            <a:r>
              <a:rPr lang="uk-UA" sz="3400" dirty="0"/>
              <a:t>е) на відміну від спадкоємця, який прийняв спадщину та відповідно до ст. 1282 ЦК зобов'язаний задовольнити вимоги кредитора, на набувача за спадковим договором такий обов'язок не покладається.</a:t>
            </a:r>
            <a:endParaRPr lang="en-US" sz="3400" dirty="0"/>
          </a:p>
        </p:txBody>
      </p:sp>
    </p:spTree>
    <p:extLst>
      <p:ext uri="{BB962C8B-B14F-4D97-AF65-F5344CB8AC3E}">
        <p14:creationId xmlns:p14="http://schemas.microsoft.com/office/powerpoint/2010/main" val="4050441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solidFill>
                  <a:srgbClr val="002060"/>
                </a:solidFill>
              </a:rPr>
              <a:t>Момент набуття права власності</a:t>
            </a:r>
            <a:endParaRPr lang="ru-RU" sz="3200" dirty="0">
              <a:solidFill>
                <a:srgbClr val="002060"/>
              </a:solidFill>
            </a:endParaRPr>
          </a:p>
        </p:txBody>
      </p:sp>
      <p:sp>
        <p:nvSpPr>
          <p:cNvPr id="3" name="Объект 2"/>
          <p:cNvSpPr>
            <a:spLocks noGrp="1"/>
          </p:cNvSpPr>
          <p:nvPr>
            <p:ph sz="half" idx="1"/>
          </p:nvPr>
        </p:nvSpPr>
        <p:spPr/>
        <p:txBody>
          <a:bodyPr>
            <a:normAutofit/>
          </a:bodyPr>
          <a:lstStyle/>
          <a:p>
            <a:pPr marL="0" indent="0">
              <a:buNone/>
            </a:pPr>
            <a:r>
              <a:rPr lang="uk-UA" dirty="0"/>
              <a:t>Особливістю конструкції спадкового договору за ЦК України є </a:t>
            </a:r>
            <a:r>
              <a:rPr lang="uk-UA" b="1" dirty="0">
                <a:solidFill>
                  <a:srgbClr val="002060"/>
                </a:solidFill>
              </a:rPr>
              <a:t>зв'язок набуття права власності </a:t>
            </a:r>
            <a:r>
              <a:rPr lang="uk-UA" dirty="0"/>
              <a:t>на майно відчужувача саме </a:t>
            </a:r>
            <a:r>
              <a:rPr lang="uk-UA" b="1" dirty="0">
                <a:solidFill>
                  <a:srgbClr val="002060"/>
                </a:solidFill>
              </a:rPr>
              <a:t>зі смертю </a:t>
            </a:r>
            <a:r>
              <a:rPr lang="uk-UA" dirty="0"/>
              <a:t>останнього, </a:t>
            </a:r>
            <a:r>
              <a:rPr lang="uk-UA" b="1" dirty="0">
                <a:solidFill>
                  <a:srgbClr val="002060"/>
                </a:solidFill>
              </a:rPr>
              <a:t>а не з виконанням</a:t>
            </a:r>
            <a:r>
              <a:rPr lang="uk-UA" dirty="0"/>
              <a:t> спадкового договору</a:t>
            </a:r>
            <a:endParaRPr lang="uk-UA" b="1" dirty="0"/>
          </a:p>
        </p:txBody>
      </p:sp>
      <p:sp>
        <p:nvSpPr>
          <p:cNvPr id="4" name="Объект 3"/>
          <p:cNvSpPr>
            <a:spLocks noGrp="1"/>
          </p:cNvSpPr>
          <p:nvPr>
            <p:ph sz="half" idx="2"/>
          </p:nvPr>
        </p:nvSpPr>
        <p:spPr/>
        <p:txBody>
          <a:bodyPr>
            <a:normAutofit/>
          </a:bodyPr>
          <a:lstStyle/>
          <a:p>
            <a:pPr marL="0" indent="0">
              <a:buNone/>
            </a:pPr>
            <a:r>
              <a:rPr lang="uk-UA" dirty="0" smtClean="0"/>
              <a:t>Але </a:t>
            </a:r>
            <a:r>
              <a:rPr lang="uk-UA" b="1" dirty="0" smtClean="0">
                <a:solidFill>
                  <a:srgbClr val="002060"/>
                </a:solidFill>
              </a:rPr>
              <a:t>чіткого </a:t>
            </a:r>
            <a:r>
              <a:rPr lang="uk-UA" b="1" dirty="0">
                <a:solidFill>
                  <a:srgbClr val="002060"/>
                </a:solidFill>
              </a:rPr>
              <a:t>регулювання моменту виникнення права власності за цим договором законодавство не </a:t>
            </a:r>
            <a:r>
              <a:rPr lang="uk-UA" b="1" dirty="0" smtClean="0">
                <a:solidFill>
                  <a:srgbClr val="002060"/>
                </a:solidFill>
              </a:rPr>
              <a:t>містить </a:t>
            </a:r>
            <a:r>
              <a:rPr lang="uk-UA" dirty="0"/>
              <a:t>(</a:t>
            </a:r>
            <a:r>
              <a:rPr lang="uk-UA" dirty="0" smtClean="0"/>
              <a:t>його </a:t>
            </a:r>
            <a:r>
              <a:rPr lang="uk-UA" dirty="0"/>
              <a:t>не визначають прямо ані загальні норми ст. 334 ЦК, ані спеціальна норма ст. 1302 </a:t>
            </a:r>
            <a:r>
              <a:rPr lang="uk-UA" dirty="0" smtClean="0"/>
              <a:t>ЦК).</a:t>
            </a:r>
            <a:endParaRPr lang="ru-RU" b="1" dirty="0">
              <a:solidFill>
                <a:srgbClr val="002060"/>
              </a:solidFill>
            </a:endParaRPr>
          </a:p>
        </p:txBody>
      </p:sp>
    </p:spTree>
    <p:extLst>
      <p:ext uri="{BB962C8B-B14F-4D97-AF65-F5344CB8AC3E}">
        <p14:creationId xmlns:p14="http://schemas.microsoft.com/office/powerpoint/2010/main" val="2861746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solidFill>
                  <a:srgbClr val="002060"/>
                </a:solidFill>
              </a:rPr>
              <a:t>Сторони у спадковому договорі</a:t>
            </a:r>
            <a:endParaRPr lang="ru-RU" dirty="0">
              <a:solidFill>
                <a:srgbClr val="002060"/>
              </a:solidFill>
            </a:endParaRPr>
          </a:p>
        </p:txBody>
      </p:sp>
      <p:sp>
        <p:nvSpPr>
          <p:cNvPr id="3" name="Объект 2"/>
          <p:cNvSpPr>
            <a:spLocks noGrp="1"/>
          </p:cNvSpPr>
          <p:nvPr>
            <p:ph sz="half" idx="1"/>
          </p:nvPr>
        </p:nvSpPr>
        <p:spPr/>
        <p:txBody>
          <a:bodyPr>
            <a:normAutofit fontScale="55000" lnSpcReduction="20000"/>
          </a:bodyPr>
          <a:lstStyle/>
          <a:p>
            <a:pPr marL="0" indent="0" algn="ctr">
              <a:buNone/>
            </a:pPr>
            <a:r>
              <a:rPr lang="uk-UA" sz="3600" b="1" dirty="0" smtClean="0">
                <a:solidFill>
                  <a:srgbClr val="002060"/>
                </a:solidFill>
              </a:rPr>
              <a:t>ВІДЧУЖУВАЧ</a:t>
            </a:r>
          </a:p>
          <a:p>
            <a:pPr marL="0" indent="0">
              <a:buNone/>
            </a:pPr>
            <a:endParaRPr lang="uk-UA" dirty="0"/>
          </a:p>
          <a:p>
            <a:pPr marL="0" indent="0">
              <a:buNone/>
            </a:pPr>
            <a:r>
              <a:rPr lang="uk-UA" dirty="0" smtClean="0"/>
              <a:t>Відчужувач -  </a:t>
            </a:r>
            <a:r>
              <a:rPr lang="uk-UA" b="1" dirty="0">
                <a:solidFill>
                  <a:srgbClr val="002060"/>
                </a:solidFill>
              </a:rPr>
              <a:t>тільки фізична особа</a:t>
            </a:r>
            <a:r>
              <a:rPr lang="uk-UA" dirty="0"/>
              <a:t>, яка </a:t>
            </a:r>
            <a:r>
              <a:rPr lang="uk-UA" b="1" dirty="0">
                <a:solidFill>
                  <a:srgbClr val="002060"/>
                </a:solidFill>
              </a:rPr>
              <a:t>може бути представлена в договорі у трьох варіаціях:</a:t>
            </a:r>
            <a:endParaRPr lang="en-US" b="1" dirty="0">
              <a:solidFill>
                <a:srgbClr val="002060"/>
              </a:solidFill>
            </a:endParaRPr>
          </a:p>
          <a:p>
            <a:pPr marL="0" indent="0">
              <a:buNone/>
            </a:pPr>
            <a:r>
              <a:rPr lang="uk-UA" dirty="0"/>
              <a:t>– подружжя – чоловік і дружина;</a:t>
            </a:r>
            <a:endParaRPr lang="en-US" dirty="0"/>
          </a:p>
          <a:p>
            <a:pPr marL="0" indent="0">
              <a:buNone/>
            </a:pPr>
            <a:r>
              <a:rPr lang="uk-UA" dirty="0"/>
              <a:t>– один з подружжя – чоловік або дружина;</a:t>
            </a:r>
            <a:endParaRPr lang="en-US" dirty="0"/>
          </a:p>
          <a:p>
            <a:pPr marL="0" indent="0">
              <a:buNone/>
            </a:pPr>
            <a:r>
              <a:rPr lang="uk-UA" dirty="0"/>
              <a:t>– будь-яка інша фізична особа, зокрема особа, яка не перебуває у шлюбі.</a:t>
            </a:r>
            <a:endParaRPr lang="en-US" dirty="0"/>
          </a:p>
          <a:p>
            <a:pPr marL="0" indent="0">
              <a:buNone/>
            </a:pPr>
            <a:endParaRPr lang="uk-UA" dirty="0" smtClean="0"/>
          </a:p>
          <a:p>
            <a:pPr marL="0" indent="0">
              <a:buNone/>
            </a:pPr>
            <a:r>
              <a:rPr lang="uk-UA" b="1" dirty="0" smtClean="0">
                <a:solidFill>
                  <a:srgbClr val="002060"/>
                </a:solidFill>
              </a:rPr>
              <a:t>Юридична </a:t>
            </a:r>
            <a:r>
              <a:rPr lang="uk-UA" b="1" dirty="0">
                <a:solidFill>
                  <a:srgbClr val="002060"/>
                </a:solidFill>
              </a:rPr>
              <a:t>особа не </a:t>
            </a:r>
            <a:r>
              <a:rPr lang="uk-UA" b="1" dirty="0" smtClean="0">
                <a:solidFill>
                  <a:srgbClr val="002060"/>
                </a:solidFill>
              </a:rPr>
              <a:t>може</a:t>
            </a:r>
            <a:r>
              <a:rPr lang="uk-UA" dirty="0"/>
              <a:t> </a:t>
            </a:r>
            <a:r>
              <a:rPr lang="uk-UA" b="1" dirty="0" smtClean="0">
                <a:solidFill>
                  <a:srgbClr val="002060"/>
                </a:solidFill>
              </a:rPr>
              <a:t>бути </a:t>
            </a:r>
            <a:r>
              <a:rPr lang="uk-UA" b="1" dirty="0">
                <a:solidFill>
                  <a:srgbClr val="002060"/>
                </a:solidFill>
              </a:rPr>
              <a:t>в</a:t>
            </a:r>
            <a:r>
              <a:rPr lang="uk-UA" dirty="0"/>
              <a:t>ідчужувачем за спадковим договором, оскільки статус відчужувача, ураховуючи розміщення спадкового договору в книзі VI ЦК, аналогічний спадкодавцю. Спадкодавцем може бути лише фізична особа.</a:t>
            </a:r>
            <a:endParaRPr lang="en-US" dirty="0"/>
          </a:p>
        </p:txBody>
      </p:sp>
      <p:sp>
        <p:nvSpPr>
          <p:cNvPr id="4" name="Объект 3"/>
          <p:cNvSpPr>
            <a:spLocks noGrp="1"/>
          </p:cNvSpPr>
          <p:nvPr>
            <p:ph sz="half" idx="2"/>
          </p:nvPr>
        </p:nvSpPr>
        <p:spPr/>
        <p:txBody>
          <a:bodyPr>
            <a:normAutofit fontScale="55000" lnSpcReduction="20000"/>
          </a:bodyPr>
          <a:lstStyle/>
          <a:p>
            <a:pPr marL="0" indent="0" algn="ctr">
              <a:buNone/>
            </a:pPr>
            <a:r>
              <a:rPr lang="uk-UA" sz="3600" b="1" dirty="0" smtClean="0">
                <a:solidFill>
                  <a:srgbClr val="002060"/>
                </a:solidFill>
              </a:rPr>
              <a:t>НАБУВАЧ</a:t>
            </a:r>
            <a:endParaRPr lang="uk-UA" sz="3600" b="1" dirty="0">
              <a:solidFill>
                <a:srgbClr val="002060"/>
              </a:solidFill>
            </a:endParaRPr>
          </a:p>
          <a:p>
            <a:pPr marL="0" indent="0">
              <a:buNone/>
            </a:pPr>
            <a:r>
              <a:rPr lang="uk-UA" sz="3600" dirty="0" smtClean="0"/>
              <a:t>1. Може </a:t>
            </a:r>
            <a:r>
              <a:rPr lang="uk-UA" sz="3600" dirty="0"/>
              <a:t>бути як повністю дієздатна </a:t>
            </a:r>
            <a:r>
              <a:rPr lang="uk-UA" sz="3600" b="1" dirty="0">
                <a:solidFill>
                  <a:srgbClr val="002060"/>
                </a:solidFill>
              </a:rPr>
              <a:t>фізична особа</a:t>
            </a:r>
            <a:r>
              <a:rPr lang="uk-UA" sz="3600" dirty="0"/>
              <a:t>, так і фізичні особи з неповною цивільною дієздатністю (у віці від чотирнадцяти до вісімнадцяти років) або особи, цивільну </a:t>
            </a:r>
            <a:r>
              <a:rPr lang="uk-UA" sz="3600" dirty="0" smtClean="0"/>
              <a:t>дієздатність </a:t>
            </a:r>
            <a:r>
              <a:rPr lang="uk-UA" sz="3600" dirty="0"/>
              <a:t>яких </a:t>
            </a:r>
            <a:r>
              <a:rPr lang="uk-UA" sz="3600" dirty="0" smtClean="0"/>
              <a:t>обмежено (</a:t>
            </a:r>
            <a:r>
              <a:rPr lang="uk-UA" sz="3600" dirty="0"/>
              <a:t>п. 28 Постанови Пленуму ВСУ від 30.05.2008 р. №7 «Про судову практику у справах про спадкування</a:t>
            </a:r>
            <a:r>
              <a:rPr lang="uk-UA" sz="3600" dirty="0" smtClean="0"/>
              <a:t>»);</a:t>
            </a:r>
          </a:p>
          <a:p>
            <a:pPr marL="0" indent="0">
              <a:buNone/>
            </a:pPr>
            <a:r>
              <a:rPr lang="uk-UA" sz="3600" dirty="0"/>
              <a:t>2</a:t>
            </a:r>
            <a:r>
              <a:rPr lang="uk-UA" sz="3600" dirty="0" smtClean="0"/>
              <a:t>.</a:t>
            </a:r>
            <a:r>
              <a:rPr lang="uk-UA" sz="3600" dirty="0"/>
              <a:t> Може бути</a:t>
            </a:r>
            <a:r>
              <a:rPr lang="uk-UA" sz="3600" dirty="0" smtClean="0"/>
              <a:t> </a:t>
            </a:r>
            <a:r>
              <a:rPr lang="uk-UA" sz="3600" b="1" dirty="0" smtClean="0">
                <a:solidFill>
                  <a:srgbClr val="002060"/>
                </a:solidFill>
              </a:rPr>
              <a:t>юридична особа</a:t>
            </a:r>
            <a:r>
              <a:rPr lang="uk-UA" sz="3600" dirty="0" smtClean="0"/>
              <a:t>.</a:t>
            </a:r>
          </a:p>
          <a:p>
            <a:pPr marL="0" indent="0" algn="just">
              <a:buNone/>
            </a:pPr>
            <a:r>
              <a:rPr lang="uk-UA" sz="3600" dirty="0" smtClean="0">
                <a:solidFill>
                  <a:srgbClr val="002060"/>
                </a:solidFill>
              </a:rPr>
              <a:t>+ може бути </a:t>
            </a:r>
            <a:r>
              <a:rPr lang="uk-UA" dirty="0" smtClean="0"/>
              <a:t>множинність </a:t>
            </a:r>
            <a:r>
              <a:rPr lang="uk-UA" dirty="0"/>
              <a:t>осіб на боці набувача. У такому разі набувачі після смерті відчужувача набувають майно на праві спільної часткової власності</a:t>
            </a:r>
            <a:endParaRPr lang="uk-UA" sz="3600" dirty="0">
              <a:solidFill>
                <a:srgbClr val="002060"/>
              </a:solidFill>
            </a:endParaRPr>
          </a:p>
        </p:txBody>
      </p:sp>
    </p:spTree>
    <p:extLst>
      <p:ext uri="{BB962C8B-B14F-4D97-AF65-F5344CB8AC3E}">
        <p14:creationId xmlns:p14="http://schemas.microsoft.com/office/powerpoint/2010/main" val="363724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b="1" dirty="0" smtClean="0">
                <a:solidFill>
                  <a:srgbClr val="002060"/>
                </a:solidFill>
              </a:rPr>
              <a:t>Якщо відчужувач подружжя</a:t>
            </a:r>
            <a:endParaRPr lang="ru-RU" sz="3600" dirty="0">
              <a:solidFill>
                <a:srgbClr val="002060"/>
              </a:solidFill>
            </a:endParaRPr>
          </a:p>
        </p:txBody>
      </p:sp>
      <p:sp>
        <p:nvSpPr>
          <p:cNvPr id="3" name="Объект 2"/>
          <p:cNvSpPr>
            <a:spLocks noGrp="1"/>
          </p:cNvSpPr>
          <p:nvPr>
            <p:ph sz="half" idx="1"/>
          </p:nvPr>
        </p:nvSpPr>
        <p:spPr>
          <a:xfrm>
            <a:off x="457200" y="1340768"/>
            <a:ext cx="4038600" cy="5184576"/>
          </a:xfrm>
        </p:spPr>
        <p:txBody>
          <a:bodyPr>
            <a:noAutofit/>
          </a:bodyPr>
          <a:lstStyle/>
          <a:p>
            <a:pPr marL="0" indent="0">
              <a:buNone/>
            </a:pPr>
            <a:r>
              <a:rPr lang="uk-UA" sz="3400" dirty="0" smtClean="0"/>
              <a:t>Спадковий договір, відчужувачем за яким виступають подружжя – чоловік і дружина, укладається з урахуванням особливостей, визначених ст. 1306 ЦК.</a:t>
            </a:r>
            <a:endParaRPr lang="uk-UA" sz="3400" dirty="0"/>
          </a:p>
        </p:txBody>
      </p:sp>
      <p:sp>
        <p:nvSpPr>
          <p:cNvPr id="4" name="Объект 3"/>
          <p:cNvSpPr>
            <a:spLocks noGrp="1"/>
          </p:cNvSpPr>
          <p:nvPr>
            <p:ph sz="half" idx="2"/>
          </p:nvPr>
        </p:nvSpPr>
        <p:spPr/>
        <p:txBody>
          <a:bodyPr>
            <a:normAutofit fontScale="70000" lnSpcReduction="20000"/>
          </a:bodyPr>
          <a:lstStyle/>
          <a:p>
            <a:pPr marL="0" indent="0">
              <a:buNone/>
            </a:pPr>
            <a:r>
              <a:rPr lang="uk-UA" b="1" dirty="0">
                <a:solidFill>
                  <a:srgbClr val="002060"/>
                </a:solidFill>
              </a:rPr>
              <a:t>Стаття 1306. Особливості спадкового договору з участю подружжя</a:t>
            </a:r>
            <a:endParaRPr lang="en-US" dirty="0">
              <a:solidFill>
                <a:srgbClr val="002060"/>
              </a:solidFill>
            </a:endParaRPr>
          </a:p>
          <a:p>
            <a:pPr marL="0" indent="0">
              <a:buNone/>
            </a:pPr>
            <a:r>
              <a:rPr lang="uk-UA" dirty="0"/>
              <a:t>1. Предметом спадкового договору може бути майно, яке належить подружжю на праві спільної сумісної власності, а також майно, яке є особистою власністю будь-кого з подружжя.</a:t>
            </a:r>
            <a:endParaRPr lang="en-US" dirty="0"/>
          </a:p>
          <a:p>
            <a:pPr marL="0" indent="0">
              <a:buNone/>
            </a:pPr>
            <a:r>
              <a:rPr lang="uk-UA" dirty="0"/>
              <a:t>2. Спадковим договором може бути встановлено, що в разі смерті одного з подружжя спадщина переходить до другого, а в разі смерті другого з подружжя його майно переходить до набувача за договором.</a:t>
            </a:r>
            <a:endParaRPr lang="en-US" dirty="0"/>
          </a:p>
        </p:txBody>
      </p:sp>
    </p:spTree>
    <p:extLst>
      <p:ext uri="{BB962C8B-B14F-4D97-AF65-F5344CB8AC3E}">
        <p14:creationId xmlns:p14="http://schemas.microsoft.com/office/powerpoint/2010/main" val="1800728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TotalTime>
  <Words>2887</Words>
  <Application>Microsoft Office PowerPoint</Application>
  <PresentationFormat>Экран (4:3)</PresentationFormat>
  <Paragraphs>141</Paragraphs>
  <Slides>25</Slides>
  <Notes>9</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Times New Roman</vt:lpstr>
      <vt:lpstr>Тема Office</vt:lpstr>
      <vt:lpstr>Спадковий договір</vt:lpstr>
      <vt:lpstr>Спадковий договір</vt:lpstr>
      <vt:lpstr>Юридична характеристика договору</vt:lpstr>
      <vt:lpstr>договірний тип</vt:lpstr>
      <vt:lpstr>Що набувається?</vt:lpstr>
      <vt:lpstr>Особливості самостійного статусу договору</vt:lpstr>
      <vt:lpstr>Момент набуття права власності</vt:lpstr>
      <vt:lpstr>Сторони у спадковому договорі</vt:lpstr>
      <vt:lpstr>Якщо відчужувач подружжя</vt:lpstr>
      <vt:lpstr>Конструкція спадкового договору</vt:lpstr>
      <vt:lpstr>Форма спадкового договору</vt:lpstr>
      <vt:lpstr>Істотні умови спадкового договору</vt:lpstr>
      <vt:lpstr>Предмет спадкового договору</vt:lpstr>
      <vt:lpstr>Зміст спадкового договору</vt:lpstr>
      <vt:lpstr>Зміст спадкового договору (продовження)</vt:lpstr>
      <vt:lpstr>Особливості спадкового договору з участю подружжя</vt:lpstr>
      <vt:lpstr>Особливості спадкового договору з участю подружжя (продовження)</vt:lpstr>
      <vt:lpstr>Особливості укладання спадкового договору, в якому подружжя виступає набувачем </vt:lpstr>
      <vt:lpstr>Особливості укладання спадкового договору, в якому подружжя виступає набувачем </vt:lpstr>
      <vt:lpstr>Забезпечення виконання спадкового договору</vt:lpstr>
      <vt:lpstr>РОЗІРВАННЯ СПАДКОВОГО ДОГОВОРУ</vt:lpstr>
      <vt:lpstr>Порядок розірвання договору</vt:lpstr>
      <vt:lpstr>Ініціатива щодо розірвання спадкового договору</vt:lpstr>
      <vt:lpstr>Наслідки розірвання спадкового договору</vt:lpstr>
      <vt:lpstr>Зміна та припинення спадкового договору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Спадкування – перехід спадщини від спадкодавця до спадкоємців</dc:title>
  <dc:creator>Инна</dc:creator>
  <cp:lastModifiedBy>Инна</cp:lastModifiedBy>
  <cp:revision>126</cp:revision>
  <cp:lastPrinted>2019-02-27T21:30:15Z</cp:lastPrinted>
  <dcterms:created xsi:type="dcterms:W3CDTF">2019-01-29T14:40:11Z</dcterms:created>
  <dcterms:modified xsi:type="dcterms:W3CDTF">2026-03-01T17:06:37Z</dcterms:modified>
</cp:coreProperties>
</file>