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81" r:id="rId4"/>
    <p:sldId id="258" r:id="rId5"/>
    <p:sldId id="259" r:id="rId6"/>
    <p:sldId id="278" r:id="rId7"/>
    <p:sldId id="279" r:id="rId8"/>
    <p:sldId id="260" r:id="rId9"/>
    <p:sldId id="261" r:id="rId10"/>
    <p:sldId id="262" r:id="rId11"/>
    <p:sldId id="266" r:id="rId12"/>
    <p:sldId id="263" r:id="rId13"/>
    <p:sldId id="267" r:id="rId14"/>
    <p:sldId id="264" r:id="rId15"/>
    <p:sldId id="268" r:id="rId16"/>
    <p:sldId id="269" r:id="rId17"/>
    <p:sldId id="282" r:id="rId18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без заголовка" id="{B9B9F73C-A7D8-4638-AC8B-28AF0C79527F}">
          <p14:sldIdLst>
            <p14:sldId id="256"/>
            <p14:sldId id="280"/>
            <p14:sldId id="281"/>
            <p14:sldId id="258"/>
            <p14:sldId id="259"/>
            <p14:sldId id="278"/>
            <p14:sldId id="279"/>
            <p14:sldId id="260"/>
            <p14:sldId id="261"/>
            <p14:sldId id="262"/>
            <p14:sldId id="266"/>
            <p14:sldId id="263"/>
            <p14:sldId id="267"/>
            <p14:sldId id="264"/>
            <p14:sldId id="268"/>
            <p14:sldId id="269"/>
            <p14:sldId id="28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83" d="100"/>
          <a:sy n="83" d="100"/>
        </p:scale>
        <p:origin x="1454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6797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4509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57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41233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1159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692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2699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3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0565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50288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2797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0A029-A4D4-4108-8490-E342172BCC67}" type="datetimeFigureOut">
              <a:rPr lang="ru-RU" smtClean="0"/>
              <a:t>19.03.2025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3ECE50-4A4C-463C-B0B8-B54D63845DF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61727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3425-12#Text" TargetMode="External"/><Relationship Id="rId2" Type="http://schemas.openxmlformats.org/officeDocument/2006/relationships/hyperlink" Target="https://zakon.rada.gov.ua/laws/show/435-15#Text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zakon.rada.gov.ua/laws/show/n0066323-11" TargetMode="External"/><Relationship Id="rId4" Type="http://schemas.openxmlformats.org/officeDocument/2006/relationships/hyperlink" Target="https://zakon.rada.gov.ua/laws/show/z0282-12#Text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zakon.rada.gov.ua/laws/show/v-753740-13" TargetMode="External"/><Relationship Id="rId2" Type="http://schemas.openxmlformats.org/officeDocument/2006/relationships/hyperlink" Target="https://zakon.rada.gov.ua/laws/show/v0007700-08#Text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supreme.court.gov.ua/supreme/pokazniki-diyalnosti/analiz" TargetMode="External"/><Relationship Id="rId5" Type="http://schemas.openxmlformats.org/officeDocument/2006/relationships/hyperlink" Target="https://zakon.rada.gov.ua/laws/show/v1387740-12" TargetMode="External"/><Relationship Id="rId4" Type="http://schemas.openxmlformats.org/officeDocument/2006/relationships/hyperlink" Target="https://zakon.rada.gov.ua/laws/show/v0006740-1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СПАДКОВЕ ПРАВО</a:t>
            </a:r>
            <a:r>
              <a:rPr lang="uk-UA" sz="2400" dirty="0" smtClean="0">
                <a:solidFill>
                  <a:srgbClr val="002060"/>
                </a:solidFill>
              </a:rPr>
              <a:t/>
            </a:r>
            <a:br>
              <a:rPr lang="uk-UA" sz="2400" dirty="0" smtClean="0">
                <a:solidFill>
                  <a:srgbClr val="002060"/>
                </a:solidFill>
              </a:rPr>
            </a:br>
            <a:r>
              <a:rPr lang="uk-UA" sz="2400" dirty="0" smtClean="0">
                <a:solidFill>
                  <a:srgbClr val="002060"/>
                </a:solidFill>
              </a:rPr>
              <a:t>Тема:</a:t>
            </a:r>
            <a:r>
              <a:rPr lang="uk-UA" sz="2400" b="1" dirty="0" smtClean="0">
                <a:solidFill>
                  <a:srgbClr val="002060"/>
                </a:solidFill>
              </a:rPr>
              <a:t> СПАДКУВАННЯ ЗА ЗАКОНОМ</a:t>
            </a:r>
            <a:endParaRPr lang="uk-UA" sz="2400" dirty="0">
              <a:solidFill>
                <a:srgbClr val="00206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sz="5100" b="1" dirty="0">
                <a:solidFill>
                  <a:srgbClr val="002060"/>
                </a:solidFill>
              </a:rPr>
              <a:t>Основні поняття:</a:t>
            </a:r>
          </a:p>
          <a:p>
            <a:endParaRPr lang="uk-UA" sz="3600" b="1" dirty="0"/>
          </a:p>
          <a:p>
            <a:r>
              <a:rPr lang="uk-UA" sz="4200" b="1" dirty="0"/>
              <a:t>спадкування</a:t>
            </a:r>
          </a:p>
          <a:p>
            <a:r>
              <a:rPr lang="uk-UA" sz="4200" b="1" dirty="0"/>
              <a:t>спадкова маса</a:t>
            </a:r>
          </a:p>
          <a:p>
            <a:r>
              <a:rPr lang="uk-UA" sz="4200" b="1" dirty="0"/>
              <a:t>спадщина</a:t>
            </a:r>
          </a:p>
          <a:p>
            <a:r>
              <a:rPr lang="uk-UA" sz="4200" b="1" dirty="0"/>
              <a:t>спадкове майно</a:t>
            </a:r>
          </a:p>
          <a:p>
            <a:r>
              <a:rPr lang="uk-UA" sz="4200" b="1" dirty="0"/>
              <a:t>спадкоємці</a:t>
            </a:r>
          </a:p>
          <a:p>
            <a:r>
              <a:rPr lang="uk-UA" sz="4200" b="1" dirty="0"/>
              <a:t>спадкодавці</a:t>
            </a:r>
          </a:p>
          <a:p>
            <a:r>
              <a:rPr lang="uk-UA" sz="4200" b="1" dirty="0"/>
              <a:t>спадкування за правом представлення</a:t>
            </a:r>
          </a:p>
          <a:p>
            <a:r>
              <a:rPr lang="uk-UA" sz="4200" b="1" dirty="0"/>
              <a:t>черговість спадкування</a:t>
            </a:r>
          </a:p>
          <a:p>
            <a:r>
              <a:rPr lang="uk-UA" sz="4200" b="1" dirty="0"/>
              <a:t>право на обов’язкову частку</a:t>
            </a:r>
          </a:p>
          <a:p>
            <a:r>
              <a:rPr lang="uk-UA" sz="4200" b="1" dirty="0"/>
              <a:t>утриманці</a:t>
            </a:r>
          </a:p>
          <a:p>
            <a:pPr marL="0" indent="0" algn="ctr">
              <a:buNone/>
            </a:pPr>
            <a:endParaRPr lang="uk-UA" sz="3400" dirty="0" smtClean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>
            <a:normAutofit fontScale="47500" lnSpcReduction="20000"/>
          </a:bodyPr>
          <a:lstStyle/>
          <a:p>
            <a:pPr marL="0" indent="0" algn="ctr">
              <a:buNone/>
            </a:pPr>
            <a:r>
              <a:rPr lang="uk-UA" sz="5100" b="1" dirty="0">
                <a:solidFill>
                  <a:srgbClr val="002060"/>
                </a:solidFill>
              </a:rPr>
              <a:t>Основні </a:t>
            </a:r>
            <a:r>
              <a:rPr lang="uk-UA" sz="5100" b="1" dirty="0" smtClean="0">
                <a:solidFill>
                  <a:srgbClr val="002060"/>
                </a:solidFill>
              </a:rPr>
              <a:t>поняття:</a:t>
            </a:r>
          </a:p>
          <a:p>
            <a:endParaRPr lang="uk-UA" b="1" dirty="0" smtClean="0"/>
          </a:p>
          <a:p>
            <a:r>
              <a:rPr lang="uk-UA" sz="3400" b="1" dirty="0" smtClean="0"/>
              <a:t>ступінь споріднення</a:t>
            </a:r>
          </a:p>
          <a:p>
            <a:r>
              <a:rPr lang="uk-UA" sz="3400" b="1" dirty="0" smtClean="0"/>
              <a:t>пряма висхідна лінія споріднення</a:t>
            </a:r>
          </a:p>
          <a:p>
            <a:r>
              <a:rPr lang="uk-UA" sz="3400" b="1" dirty="0" smtClean="0"/>
              <a:t>пряма низхідна лінія споріднення</a:t>
            </a:r>
          </a:p>
          <a:p>
            <a:r>
              <a:rPr lang="uk-UA" sz="3400" b="1" dirty="0" smtClean="0"/>
              <a:t>перша черга спадкоємців за законом</a:t>
            </a:r>
          </a:p>
          <a:p>
            <a:r>
              <a:rPr lang="uk-UA" sz="3400" b="1" dirty="0" smtClean="0"/>
              <a:t>друга черга спадкоємців за законом</a:t>
            </a:r>
          </a:p>
          <a:p>
            <a:r>
              <a:rPr lang="uk-UA" sz="3400" b="1" dirty="0" smtClean="0"/>
              <a:t>третя черга спадкоємців за законом</a:t>
            </a:r>
          </a:p>
          <a:p>
            <a:r>
              <a:rPr lang="uk-UA" sz="3400" b="1" dirty="0" smtClean="0"/>
              <a:t>четверта черга спадкоємців за законом</a:t>
            </a:r>
          </a:p>
          <a:p>
            <a:r>
              <a:rPr lang="uk-UA" sz="3400" b="1" dirty="0" smtClean="0"/>
              <a:t>п’ята черга спадкоємців за законом</a:t>
            </a:r>
          </a:p>
          <a:p>
            <a:r>
              <a:rPr lang="uk-UA" sz="3400" b="1" dirty="0" smtClean="0"/>
              <a:t>усиновлені особи</a:t>
            </a:r>
          </a:p>
          <a:p>
            <a:r>
              <a:rPr lang="uk-UA" sz="3400" b="1" dirty="0" smtClean="0"/>
              <a:t>усиновлювачі</a:t>
            </a:r>
          </a:p>
        </p:txBody>
      </p:sp>
    </p:spTree>
    <p:extLst>
      <p:ext uri="{BB962C8B-B14F-4D97-AF65-F5344CB8AC3E}">
        <p14:creationId xmlns:p14="http://schemas.microsoft.com/office/powerpoint/2010/main" val="2503854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Можливість отримання права на спадкування спадкоємцями наступних черг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uk-UA" dirty="0"/>
              <a:t>Фізична особа, яка </a:t>
            </a:r>
            <a:r>
              <a:rPr lang="uk-UA" b="1" dirty="0"/>
              <a:t>є </a:t>
            </a:r>
            <a:r>
              <a:rPr lang="uk-UA" dirty="0"/>
              <a:t>спадкоємцем за законом наступних черг, може за </a:t>
            </a:r>
            <a:r>
              <a:rPr lang="uk-UA" b="1" dirty="0" smtClean="0"/>
              <a:t>РІШЕННЯМ СУДУ </a:t>
            </a:r>
            <a:r>
              <a:rPr lang="uk-UA" dirty="0" smtClean="0"/>
              <a:t>одержати </a:t>
            </a:r>
            <a:r>
              <a:rPr lang="uk-UA" dirty="0"/>
              <a:t>право на спадкування разом із спадкоємцями тієї черги, яка має право на </a:t>
            </a:r>
            <a:r>
              <a:rPr lang="uk-UA" dirty="0" smtClean="0"/>
              <a:t>спадкування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uk-UA" b="1" dirty="0" smtClean="0">
                <a:solidFill>
                  <a:srgbClr val="002060"/>
                </a:solidFill>
              </a:rPr>
              <a:t>Умови:</a:t>
            </a:r>
          </a:p>
          <a:p>
            <a:pPr marL="0" indent="0" algn="ctr">
              <a:buNone/>
            </a:pPr>
            <a:endParaRPr lang="uk-UA" b="1" dirty="0" smtClean="0"/>
          </a:p>
          <a:p>
            <a:pPr marL="0" indent="0">
              <a:buNone/>
            </a:pPr>
            <a:r>
              <a:rPr lang="uk-UA" dirty="0" smtClean="0"/>
              <a:t>‒ опікування;</a:t>
            </a:r>
          </a:p>
          <a:p>
            <a:pPr marL="0" indent="0">
              <a:buNone/>
            </a:pPr>
            <a:r>
              <a:rPr lang="uk-UA" dirty="0"/>
              <a:t>‒ </a:t>
            </a:r>
            <a:r>
              <a:rPr lang="uk-UA" dirty="0" smtClean="0"/>
              <a:t>матеріальне забезпечення;</a:t>
            </a:r>
          </a:p>
          <a:p>
            <a:pPr marL="0" indent="0">
              <a:buNone/>
            </a:pPr>
            <a:r>
              <a:rPr lang="uk-UA" dirty="0" smtClean="0"/>
              <a:t>‒ надання іншої допомоги</a:t>
            </a: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b="1" dirty="0"/>
              <a:t>спадкодавцеві, який через похилий вік, тяжку хворобу або каліцтво був у безпорадному </a:t>
            </a:r>
            <a:r>
              <a:rPr lang="uk-UA" b="1" dirty="0" smtClean="0"/>
              <a:t>стані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r>
              <a:rPr lang="uk-UA" b="1" dirty="0" smtClean="0"/>
              <a:t>тривалий час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174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600" b="1" dirty="0">
                <a:solidFill>
                  <a:srgbClr val="002060"/>
                </a:solidFill>
              </a:rPr>
              <a:t>Перша черга </a:t>
            </a:r>
            <a:r>
              <a:rPr lang="uk-UA" sz="3600" b="1" dirty="0" smtClean="0">
                <a:solidFill>
                  <a:srgbClr val="002060"/>
                </a:solidFill>
              </a:rPr>
              <a:t>                      Друга </a:t>
            </a:r>
            <a:r>
              <a:rPr lang="uk-UA" sz="3600" b="1" dirty="0">
                <a:solidFill>
                  <a:srgbClr val="002060"/>
                </a:solidFill>
              </a:rPr>
              <a:t>черга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– діти спадкодавця, у тому числі зачаті за життя спадкодавця та народжені після його смерті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/>
              <a:t>– той з подружжя, який його пережив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/>
              <a:t>– батьки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dirty="0"/>
              <a:t>– </a:t>
            </a:r>
            <a:r>
              <a:rPr lang="uk-UA" b="1" dirty="0" smtClean="0"/>
              <a:t>РІДНІ</a:t>
            </a:r>
            <a:r>
              <a:rPr lang="uk-UA" dirty="0" smtClean="0"/>
              <a:t> </a:t>
            </a:r>
            <a:r>
              <a:rPr lang="uk-UA" dirty="0"/>
              <a:t>брати та сестри спадкодавця</a:t>
            </a:r>
            <a:r>
              <a:rPr lang="uk-UA" dirty="0" smtClean="0"/>
              <a:t>;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/>
              <a:t>– баба та дід як з боку батька, так і з боку матері</a:t>
            </a:r>
          </a:p>
        </p:txBody>
      </p:sp>
    </p:spTree>
    <p:extLst>
      <p:ext uri="{BB962C8B-B14F-4D97-AF65-F5344CB8AC3E}">
        <p14:creationId xmlns:p14="http://schemas.microsoft.com/office/powerpoint/2010/main" val="1800728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002060"/>
                </a:solidFill>
              </a:rPr>
              <a:t>Третя </a:t>
            </a:r>
            <a:r>
              <a:rPr lang="uk-UA" b="1" dirty="0" smtClean="0">
                <a:solidFill>
                  <a:srgbClr val="002060"/>
                </a:solidFill>
              </a:rPr>
              <a:t>черга</a:t>
            </a:r>
            <a:r>
              <a:rPr lang="uk-UA" b="1" dirty="0">
                <a:solidFill>
                  <a:srgbClr val="002060"/>
                </a:solidFill>
              </a:rPr>
              <a:t> </a:t>
            </a:r>
            <a:r>
              <a:rPr lang="uk-UA" b="1" dirty="0" smtClean="0">
                <a:solidFill>
                  <a:srgbClr val="002060"/>
                </a:solidFill>
              </a:rPr>
              <a:t>           Четверта </a:t>
            </a:r>
            <a:r>
              <a:rPr lang="uk-UA" b="1" dirty="0">
                <a:solidFill>
                  <a:srgbClr val="002060"/>
                </a:solidFill>
              </a:rPr>
              <a:t>черга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 smtClean="0">
                <a:solidFill>
                  <a:srgbClr val="FF0000"/>
                </a:solidFill>
              </a:rPr>
              <a:t>РІДНІ </a:t>
            </a:r>
            <a:r>
              <a:rPr lang="uk-UA" dirty="0" smtClean="0"/>
              <a:t>дядько </a:t>
            </a:r>
            <a:r>
              <a:rPr lang="uk-UA" dirty="0"/>
              <a:t>та тітка спадкодавця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uk-UA" dirty="0"/>
              <a:t>особи, які проживали зі спадкодавцем однією сім'єю </a:t>
            </a:r>
            <a:r>
              <a:rPr lang="uk-UA" b="1" dirty="0"/>
              <a:t>не менш як п'ять років</a:t>
            </a:r>
            <a:r>
              <a:rPr lang="uk-UA" dirty="0"/>
              <a:t> до часу відкриття спадщини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0545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>
                <a:solidFill>
                  <a:srgbClr val="002060"/>
                </a:solidFill>
              </a:rPr>
              <a:t>П'ята черга спадкоємців за законом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 smtClean="0"/>
              <a:t>Родичі </a:t>
            </a:r>
            <a:r>
              <a:rPr lang="uk-UA" dirty="0"/>
              <a:t>спадкодавця </a:t>
            </a:r>
            <a:r>
              <a:rPr lang="uk-UA" b="1" dirty="0"/>
              <a:t>до шостого ступеня споріднення </a:t>
            </a:r>
            <a:r>
              <a:rPr lang="uk-UA" b="1" dirty="0" smtClean="0"/>
              <a:t>включно.</a:t>
            </a:r>
          </a:p>
          <a:p>
            <a:pPr marL="0" indent="0" algn="ctr">
              <a:buNone/>
            </a:pPr>
            <a:endParaRPr lang="uk-UA" b="1" dirty="0"/>
          </a:p>
          <a:p>
            <a:pPr marL="0" indent="0" algn="ctr">
              <a:buNone/>
            </a:pPr>
            <a:r>
              <a:rPr lang="uk-UA" dirty="0" smtClean="0"/>
              <a:t>Родичі </a:t>
            </a:r>
            <a:r>
              <a:rPr lang="uk-UA" dirty="0"/>
              <a:t>ближчого ступеня споріднення усувають від права спадкування родичів </a:t>
            </a:r>
            <a:r>
              <a:rPr lang="uk-UA" dirty="0" smtClean="0"/>
              <a:t>більш віддаленого </a:t>
            </a:r>
            <a:r>
              <a:rPr lang="uk-UA" dirty="0"/>
              <a:t>ступеня споріднення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Ступінь споріднення </a:t>
            </a:r>
            <a:r>
              <a:rPr lang="uk-UA" b="1" dirty="0"/>
              <a:t>визначається за числом народжень</a:t>
            </a:r>
            <a:r>
              <a:rPr lang="uk-UA" dirty="0"/>
              <a:t>, що віддаляють родича від спадкодавця. </a:t>
            </a:r>
            <a:endParaRPr lang="uk-UA" dirty="0" smtClean="0"/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 smtClean="0"/>
              <a:t>Народження </a:t>
            </a:r>
            <a:r>
              <a:rPr lang="uk-UA" dirty="0"/>
              <a:t>самого спадкодавця не входить до цього числа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3839874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>
                <a:solidFill>
                  <a:srgbClr val="002060"/>
                </a:solidFill>
              </a:rPr>
              <a:t>Спадкування за правом представлення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– </a:t>
            </a:r>
            <a:r>
              <a:rPr lang="uk-UA" b="1" dirty="0">
                <a:solidFill>
                  <a:srgbClr val="002060"/>
                </a:solidFill>
              </a:rPr>
              <a:t>внуки, правнуки</a:t>
            </a:r>
            <a:r>
              <a:rPr lang="uk-UA" dirty="0">
                <a:solidFill>
                  <a:srgbClr val="002060"/>
                </a:solidFill>
              </a:rPr>
              <a:t> </a:t>
            </a:r>
            <a:r>
              <a:rPr lang="uk-UA" dirty="0"/>
              <a:t>спадкодавця (спадкують ту частку спадщини, яка належала б за законом їхнім матері, батькові, бабі, дідові, якби вони були живими на час відкриття спадщини)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– </a:t>
            </a:r>
            <a:r>
              <a:rPr lang="uk-UA" b="1" dirty="0">
                <a:solidFill>
                  <a:srgbClr val="002060"/>
                </a:solidFill>
              </a:rPr>
              <a:t>прабаба, прадід</a:t>
            </a:r>
            <a:r>
              <a:rPr lang="uk-UA" dirty="0">
                <a:solidFill>
                  <a:srgbClr val="002060"/>
                </a:solidFill>
              </a:rPr>
              <a:t> </a:t>
            </a:r>
            <a:r>
              <a:rPr lang="uk-UA" dirty="0"/>
              <a:t>(спадкують ту частку спадщини, яка б належала за законом їхнім дітям (бабі, дідові спадкодавця), якби вони були живими на час відкриття </a:t>
            </a:r>
            <a:r>
              <a:rPr lang="uk-UA" dirty="0" smtClean="0"/>
              <a:t>спадщини);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436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/>
              <a:t> </a:t>
            </a:r>
            <a:r>
              <a:rPr lang="uk-UA" sz="3200" b="1" dirty="0">
                <a:solidFill>
                  <a:srgbClr val="002060"/>
                </a:solidFill>
              </a:rPr>
              <a:t>Спадкування за правом представлення</a:t>
            </a:r>
            <a:endParaRPr lang="ru-RU" sz="3200" b="1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– </a:t>
            </a:r>
            <a:r>
              <a:rPr lang="uk-UA" b="1" dirty="0">
                <a:solidFill>
                  <a:srgbClr val="002060"/>
                </a:solidFill>
              </a:rPr>
              <a:t>племінники</a:t>
            </a:r>
            <a:r>
              <a:rPr lang="uk-UA" b="1" dirty="0"/>
              <a:t> спадкодавця</a:t>
            </a:r>
            <a:r>
              <a:rPr lang="uk-UA" dirty="0"/>
              <a:t> (спадкують ту частку спадщини, яка належала б за законом їхнім матері, батькові (сестрі, братові спадкодавця), якби вони були живими на час відкриття спадщини);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– </a:t>
            </a:r>
            <a:r>
              <a:rPr lang="uk-UA" b="1" dirty="0">
                <a:solidFill>
                  <a:srgbClr val="002060"/>
                </a:solidFill>
              </a:rPr>
              <a:t>двоюрідні брати та сестри</a:t>
            </a:r>
            <a:r>
              <a:rPr lang="uk-UA" dirty="0">
                <a:solidFill>
                  <a:srgbClr val="002060"/>
                </a:solidFill>
              </a:rPr>
              <a:t> </a:t>
            </a:r>
            <a:r>
              <a:rPr lang="uk-UA" dirty="0"/>
              <a:t>спадкодавця (спадкують ту частку спадщини, яка належала б за законом їхнім матері, батькові (тітці, дядькові спадкодавця), якби вони були живими на час відкриття спадщини)</a:t>
            </a:r>
            <a:endParaRPr lang="uk-UA" dirty="0" smtClean="0"/>
          </a:p>
        </p:txBody>
      </p:sp>
    </p:spTree>
    <p:extLst>
      <p:ext uri="{BB962C8B-B14F-4D97-AF65-F5344CB8AC3E}">
        <p14:creationId xmlns:p14="http://schemas.microsoft.com/office/powerpoint/2010/main" val="127150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>
                <a:solidFill>
                  <a:srgbClr val="002060"/>
                </a:solidFill>
              </a:rPr>
              <a:t>Розмір частки у спадщині спадкоємців за законом </a:t>
            </a:r>
            <a:endParaRPr lang="ru-RU" sz="3200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Частки у спадщині кожного із спадкоємців за законом </a:t>
            </a:r>
            <a:r>
              <a:rPr lang="uk-UA" b="1" dirty="0"/>
              <a:t>є рівними</a:t>
            </a:r>
            <a:r>
              <a:rPr lang="uk-UA" dirty="0" smtClean="0"/>
              <a:t>.</a:t>
            </a:r>
          </a:p>
          <a:p>
            <a:pPr marL="0" indent="0" algn="ctr">
              <a:buNone/>
            </a:pPr>
            <a:endParaRPr lang="uk-UA" dirty="0"/>
          </a:p>
          <a:p>
            <a:pPr marL="0" indent="0" algn="ctr">
              <a:buNone/>
            </a:pPr>
            <a:r>
              <a:rPr lang="uk-UA" dirty="0" smtClean="0"/>
              <a:t>Спадкоємці </a:t>
            </a:r>
            <a:r>
              <a:rPr lang="uk-UA" b="1" dirty="0" smtClean="0"/>
              <a:t>можуть </a:t>
            </a:r>
            <a:r>
              <a:rPr lang="uk-UA" b="1" dirty="0"/>
              <a:t>змінити розмір частки у спадщині </a:t>
            </a:r>
            <a:r>
              <a:rPr lang="uk-UA" dirty="0"/>
              <a:t>когось із них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b="1" dirty="0"/>
              <a:t>Форма </a:t>
            </a:r>
            <a:r>
              <a:rPr lang="uk-UA" b="1" dirty="0" smtClean="0"/>
              <a:t>угоди спадкоємців про зміну розміру частки</a:t>
            </a:r>
            <a:r>
              <a:rPr lang="uk-UA" dirty="0" smtClean="0"/>
              <a:t>: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uk-UA" dirty="0"/>
              <a:t>– усна (щодо рухомого майна);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письмова, посвідчена нотаріусом (щодо нерухомого майна або транспортних засобів).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4135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Дякую за увагу!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uk-UA" sz="6000" dirty="0" smtClean="0">
                <a:sym typeface="Wingdings" panose="05000000000000000000" pitchFamily="2" charset="2"/>
              </a:rPr>
              <a:t>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456840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НОРМАТИВНЕ РЕГУЛЮВАННЯ</a:t>
            </a:r>
            <a:br>
              <a:rPr lang="uk-UA" sz="2400" b="1" dirty="0" smtClean="0">
                <a:solidFill>
                  <a:srgbClr val="002060"/>
                </a:solidFill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363272" cy="5040560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endParaRPr lang="uk-UA" sz="4500" b="1" dirty="0" smtClean="0"/>
          </a:p>
          <a:p>
            <a:r>
              <a:rPr lang="uk-UA" sz="3800" dirty="0" smtClean="0"/>
              <a:t>Цивільний </a:t>
            </a:r>
            <a:r>
              <a:rPr lang="uk-UA" sz="3800" dirty="0"/>
              <a:t>кодекс України від 16.01.2003 р. (із змінами) (Глава </a:t>
            </a:r>
            <a:r>
              <a:rPr lang="uk-UA" sz="3800" dirty="0" smtClean="0"/>
              <a:t>86). </a:t>
            </a:r>
            <a:r>
              <a:rPr lang="en-US" sz="3800" dirty="0"/>
              <a:t>URL: </a:t>
            </a:r>
            <a:r>
              <a:rPr lang="en-US" sz="3800" dirty="0">
                <a:hlinkClick r:id="rId2"/>
              </a:rPr>
              <a:t>https://zakon.rada.gov.ua/laws/show/435-15#Text</a:t>
            </a:r>
            <a:r>
              <a:rPr lang="en-US" sz="3800" dirty="0" smtClean="0"/>
              <a:t>.</a:t>
            </a:r>
            <a:endParaRPr lang="uk-UA" sz="3800" dirty="0" smtClean="0"/>
          </a:p>
          <a:p>
            <a:r>
              <a:rPr lang="uk-UA" sz="3800" dirty="0" smtClean="0"/>
              <a:t>Про </a:t>
            </a:r>
            <a:r>
              <a:rPr lang="uk-UA" sz="3800" dirty="0"/>
              <a:t>нотаріат : Закон України від 02.09.1993 р. (із змінами). </a:t>
            </a:r>
            <a:r>
              <a:rPr lang="en-US" sz="3800" dirty="0"/>
              <a:t>URL: </a:t>
            </a:r>
            <a:r>
              <a:rPr lang="en-US" sz="3800" dirty="0">
                <a:hlinkClick r:id="rId3"/>
              </a:rPr>
              <a:t>https://zakon.rada.gov.ua/laws/show/3425-12#Text</a:t>
            </a:r>
            <a:r>
              <a:rPr lang="en-US" sz="3800" dirty="0" smtClean="0"/>
              <a:t>.</a:t>
            </a:r>
            <a:endParaRPr lang="uk-UA" sz="3800" dirty="0" smtClean="0"/>
          </a:p>
          <a:p>
            <a:r>
              <a:rPr lang="uk-UA" sz="3800" dirty="0" smtClean="0"/>
              <a:t>Про </a:t>
            </a:r>
            <a:r>
              <a:rPr lang="uk-UA" sz="3800" dirty="0"/>
              <a:t>затвердження Порядку вчинення нотаріальних дій нотаріусами України: Наказ Міністерства юстиції України від 22.02.2012 р. (із змінами) № 296/5. </a:t>
            </a:r>
            <a:r>
              <a:rPr lang="en-US" sz="3800" dirty="0"/>
              <a:t>URL: </a:t>
            </a:r>
            <a:r>
              <a:rPr lang="en-US" sz="3800" dirty="0">
                <a:hlinkClick r:id="rId4"/>
              </a:rPr>
              <a:t>https://zakon.rada.gov.ua/laws/show/z0282-12#Text</a:t>
            </a:r>
            <a:r>
              <a:rPr lang="en-US" sz="3800" dirty="0" smtClean="0"/>
              <a:t>.</a:t>
            </a:r>
            <a:endParaRPr lang="uk-UA" sz="3800" dirty="0" smtClean="0"/>
          </a:p>
          <a:p>
            <a:r>
              <a:rPr lang="uk-UA" sz="3800" dirty="0"/>
              <a:t>Надання правової допомоги у майнових правовідносинах та спадкуванні відповідно до положень Конвенції про правову допомогу і правові відносини у цивільних, сімейних та кримінальних справах від 22 січня 1993 року : Роз'яснення Мін'юсту України від 13.10.2011 р. URL: </a:t>
            </a:r>
            <a:r>
              <a:rPr lang="uk-UA" sz="3800" u="sng" dirty="0">
                <a:hlinkClick r:id="rId5"/>
              </a:rPr>
              <a:t>https://zakon.rada.gov.ua/laws/show/n0066323-11</a:t>
            </a:r>
            <a:r>
              <a:rPr lang="uk-UA" sz="3800" dirty="0"/>
              <a:t>.</a:t>
            </a:r>
            <a:endParaRPr lang="en-US" sz="3800" dirty="0"/>
          </a:p>
          <a:p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412485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НОРМАТИВНЕ РЕГУЛЮВАННЯ</a:t>
            </a:r>
            <a:br>
              <a:rPr lang="uk-UA" sz="2400" b="1" dirty="0" smtClean="0">
                <a:solidFill>
                  <a:srgbClr val="002060"/>
                </a:solidFill>
              </a:rPr>
            </a:b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8363272" cy="504056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uk-UA" sz="4500" b="1" dirty="0" smtClean="0"/>
          </a:p>
          <a:p>
            <a:r>
              <a:rPr lang="uk-UA" dirty="0"/>
              <a:t>Про судову практику у справах про спадкування : Постанова Пленуму Верховного Суду від 30.05.2008 р. №7. URL: </a:t>
            </a:r>
            <a:r>
              <a:rPr lang="uk-UA" u="sng" dirty="0">
                <a:hlinkClick r:id="rId2"/>
              </a:rPr>
              <a:t>https://zakon.rada.gov.ua/laws/show/v0007700-08#Text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судову практику розгляду цивільних справ про спадкування : Лист Вищого спеціалізованого суду від 16.05.2013 р. № 24-753/0/4-13. URL: </a:t>
            </a:r>
            <a:r>
              <a:rPr lang="uk-UA" u="sng" dirty="0">
                <a:hlinkClick r:id="rId3"/>
              </a:rPr>
              <a:t>https://zakon.rada.gov.ua/laws/show/v-753740-13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узагальнення судової практики розгляду цивільних справ про спадкування : Постанова Вищого спеціалізованого суду від 01.03.2013 р. № 6. URL: </a:t>
            </a:r>
            <a:r>
              <a:rPr lang="uk-UA" u="sng" dirty="0">
                <a:hlinkClick r:id="rId4"/>
              </a:rPr>
              <a:t>https://zakon.rada.gov.ua/laws/show/v0006740-13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Про практику застосування судами при розгляді справ окремих норм законодавства про власність та спадкування : Лист Вищого спеціалізованого суду від 27.09.2012 р. № 10-1387/0/4-12. URL: </a:t>
            </a:r>
            <a:r>
              <a:rPr lang="uk-UA" u="sng" dirty="0">
                <a:hlinkClick r:id="rId5"/>
              </a:rPr>
              <a:t>https://zakon.rada.gov.ua/laws/show/v1387740-12</a:t>
            </a:r>
            <a:r>
              <a:rPr lang="uk-UA" dirty="0"/>
              <a:t>.</a:t>
            </a:r>
            <a:endParaRPr lang="en-US" dirty="0"/>
          </a:p>
          <a:p>
            <a:r>
              <a:rPr lang="uk-UA" dirty="0"/>
              <a:t>Огляд практики Касаційного цивільного суду у складі Верховного Суду щодо розгляду справ у спорах, що виникають із спадкових правовідносин. URL: </a:t>
            </a:r>
            <a:r>
              <a:rPr lang="uk-UA" u="sng" dirty="0">
                <a:hlinkClick r:id="rId6"/>
              </a:rPr>
              <a:t>https://supreme.court.gov.ua/supreme/pokazniki-diyalnosti/analiz</a:t>
            </a:r>
            <a:r>
              <a:rPr lang="uk-UA" dirty="0"/>
              <a:t>.</a:t>
            </a:r>
            <a:endParaRPr lang="en-US" dirty="0"/>
          </a:p>
          <a:p>
            <a:pPr marL="0" indent="0">
              <a:buNone/>
            </a:pPr>
            <a:endParaRPr lang="en-US" sz="3800" dirty="0"/>
          </a:p>
        </p:txBody>
      </p:sp>
    </p:spTree>
    <p:extLst>
      <p:ext uri="{BB962C8B-B14F-4D97-AF65-F5344CB8AC3E}">
        <p14:creationId xmlns:p14="http://schemas.microsoft.com/office/powerpoint/2010/main" val="113443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002060"/>
                </a:solidFill>
              </a:rPr>
              <a:t>юридичні факти, які є підставою </a:t>
            </a:r>
            <a:r>
              <a:rPr lang="uk-UA" sz="3200" b="1" dirty="0">
                <a:solidFill>
                  <a:srgbClr val="002060"/>
                </a:solidFill>
              </a:rPr>
              <a:t>для спадкування за </a:t>
            </a:r>
            <a:r>
              <a:rPr lang="uk-UA" sz="3200" b="1" dirty="0" smtClean="0">
                <a:solidFill>
                  <a:srgbClr val="002060"/>
                </a:solidFill>
              </a:rPr>
              <a:t>законом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/>
              <a:t>– певна ступінь споріднення зі спадкодавцем;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усиновлення спадкодавця;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усиновлення дитини спадкоємцем або його родичами;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шлюб зі спадкодавцем;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сімейні відносини зі спадкодавцем;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перебування за певних умов на утриманні спадкодавця</a:t>
            </a:r>
            <a:endParaRPr lang="uk-UA" dirty="0" smtClean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 smtClean="0"/>
              <a:t>набуття </a:t>
            </a:r>
            <a:r>
              <a:rPr lang="uk-UA" dirty="0"/>
              <a:t>територіальною </a:t>
            </a:r>
            <a:r>
              <a:rPr lang="uk-UA" dirty="0" smtClean="0"/>
              <a:t>громадою відумерлого майна</a:t>
            </a:r>
          </a:p>
          <a:p>
            <a:pPr marL="0" indent="0">
              <a:buNone/>
            </a:pPr>
            <a:r>
              <a:rPr lang="uk-UA" dirty="0" smtClean="0"/>
              <a:t>набуття </a:t>
            </a:r>
            <a:r>
              <a:rPr lang="uk-UA" dirty="0"/>
              <a:t>кредитором спадкодавця, а якщо до складу спадщини входять земельні ділянки сільськогосподарського призначення – також і </a:t>
            </a:r>
            <a:r>
              <a:rPr lang="uk-UA" dirty="0" smtClean="0"/>
              <a:t>власниками </a:t>
            </a:r>
            <a:r>
              <a:rPr lang="uk-UA" dirty="0"/>
              <a:t>або </a:t>
            </a:r>
            <a:r>
              <a:rPr lang="uk-UA" dirty="0" smtClean="0"/>
              <a:t>користувачами </a:t>
            </a:r>
            <a:r>
              <a:rPr lang="uk-UA" dirty="0"/>
              <a:t>суміжних земельних ділянок</a:t>
            </a:r>
            <a:r>
              <a:rPr lang="uk-UA" dirty="0" smtClean="0"/>
              <a:t>, спадщини (ст</a:t>
            </a:r>
            <a:r>
              <a:rPr lang="uk-UA" dirty="0"/>
              <a:t>. 1277 ЦК </a:t>
            </a:r>
            <a:r>
              <a:rPr lang="uk-UA" dirty="0" smtClean="0"/>
              <a:t>України)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8409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b="1" dirty="0" smtClean="0">
                <a:solidFill>
                  <a:srgbClr val="002060"/>
                </a:solidFill>
              </a:rPr>
              <a:t>Співвідношення понять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3200" b="1" dirty="0">
                <a:solidFill>
                  <a:srgbClr val="002060"/>
                </a:solidFill>
              </a:rPr>
              <a:t>ч</a:t>
            </a:r>
            <a:r>
              <a:rPr lang="uk-UA" sz="3200" b="1" dirty="0" smtClean="0">
                <a:solidFill>
                  <a:srgbClr val="002060"/>
                </a:solidFill>
              </a:rPr>
              <a:t>ерговість спадкування за законом</a:t>
            </a:r>
            <a:r>
              <a:rPr lang="uk-UA" sz="3200" dirty="0" smtClean="0">
                <a:solidFill>
                  <a:srgbClr val="002060"/>
                </a:solidFill>
              </a:rPr>
              <a:t> </a:t>
            </a:r>
          </a:p>
          <a:p>
            <a:pPr marL="0" indent="0">
              <a:buNone/>
            </a:pPr>
            <a:endParaRPr lang="uk-UA" sz="3200" dirty="0" smtClean="0"/>
          </a:p>
          <a:p>
            <a:pPr marL="0" indent="0">
              <a:buNone/>
            </a:pPr>
            <a:r>
              <a:rPr lang="uk-UA" sz="3200" dirty="0" smtClean="0"/>
              <a:t>це </a:t>
            </a:r>
            <a:r>
              <a:rPr lang="uk-UA" sz="3200" dirty="0"/>
              <a:t>встановлена законом черговість закликання до спадкування спадкоємців за </a:t>
            </a:r>
            <a:r>
              <a:rPr lang="uk-UA" sz="3200" dirty="0" smtClean="0"/>
              <a:t>законом</a:t>
            </a:r>
            <a:endParaRPr lang="uk-UA" sz="32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3200" b="1" dirty="0">
                <a:solidFill>
                  <a:srgbClr val="002060"/>
                </a:solidFill>
              </a:rPr>
              <a:t>ступінь </a:t>
            </a:r>
            <a:r>
              <a:rPr lang="uk-UA" sz="3200" b="1" dirty="0" smtClean="0">
                <a:solidFill>
                  <a:srgbClr val="002060"/>
                </a:solidFill>
              </a:rPr>
              <a:t>споріднення</a:t>
            </a:r>
          </a:p>
          <a:p>
            <a:pPr marL="0" indent="0" algn="just">
              <a:buNone/>
            </a:pPr>
            <a:r>
              <a:rPr lang="uk-UA" sz="3200" b="1" dirty="0" smtClean="0"/>
              <a:t> </a:t>
            </a:r>
            <a:endParaRPr lang="uk-UA" sz="3200" dirty="0"/>
          </a:p>
          <a:p>
            <a:pPr marL="0" indent="0">
              <a:buNone/>
            </a:pPr>
            <a:r>
              <a:rPr lang="uk-UA" sz="3200" dirty="0" smtClean="0"/>
              <a:t>це </a:t>
            </a:r>
            <a:r>
              <a:rPr lang="uk-UA" sz="3200" dirty="0"/>
              <a:t>ступінь родинного зв'язку між людьми, що обумовлюється походженням однієї особи від іншої або від загального </a:t>
            </a:r>
            <a:r>
              <a:rPr lang="uk-UA" sz="3200" dirty="0" smtClean="0"/>
              <a:t>пращура</a:t>
            </a:r>
            <a:endParaRPr lang="uk-UA" sz="3200" dirty="0"/>
          </a:p>
          <a:p>
            <a:pPr marL="0" indent="0" algn="ctr">
              <a:buNone/>
            </a:pP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112833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b="1" dirty="0">
                <a:solidFill>
                  <a:srgbClr val="002060"/>
                </a:solidFill>
              </a:rPr>
              <a:t>Співвідношення понять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uk-UA" b="1" dirty="0"/>
              <a:t>черговість спадкування за законом може змінюватися</a:t>
            </a:r>
            <a:r>
              <a:rPr lang="uk-UA" dirty="0"/>
              <a:t> залежно від умов, установлених законом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uk-UA" b="1" dirty="0"/>
              <a:t>ступінь споріднення</a:t>
            </a:r>
            <a:r>
              <a:rPr lang="uk-UA" dirty="0"/>
              <a:t> є величиною постійною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14109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>
                <a:solidFill>
                  <a:srgbClr val="002060"/>
                </a:solidFill>
              </a:rPr>
              <a:t>Співвідношення понять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uk-UA" b="1" dirty="0"/>
              <a:t>черговість спадкування за законом не залежить суто від споріднення</a:t>
            </a:r>
            <a:r>
              <a:rPr lang="uk-UA" dirty="0"/>
              <a:t>, </a:t>
            </a:r>
            <a:r>
              <a:rPr lang="uk-UA" dirty="0" smtClean="0"/>
              <a:t>адже до </a:t>
            </a:r>
            <a:r>
              <a:rPr lang="uk-UA" dirty="0"/>
              <a:t>кола спадкоємців за законом належать і особи, які не перебувають у родинних стосунках (утриманці, особи, які проживали якийсь час спільно зі спадкодавцем)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uk-UA" b="1" dirty="0"/>
              <a:t>ступінь споріднення</a:t>
            </a:r>
            <a:r>
              <a:rPr lang="uk-UA" dirty="0"/>
              <a:t> має своїм підґрунтям тільки кровний зв'язок між людьми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33536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dirty="0">
                <a:solidFill>
                  <a:srgbClr val="002060"/>
                </a:solidFill>
              </a:rPr>
              <a:t>ЦК передбачає </a:t>
            </a:r>
            <a:r>
              <a:rPr lang="uk-UA" sz="3600" b="1" dirty="0">
                <a:solidFill>
                  <a:srgbClr val="002060"/>
                </a:solidFill>
              </a:rPr>
              <a:t>п'ять черг спадкоємців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uk-UA" dirty="0"/>
              <a:t>Кожна наступна черга одержує право на спадкування у разі:</a:t>
            </a:r>
            <a:endParaRPr lang="ru-RU" b="1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dirty="0"/>
              <a:t>– відсутності спадкоємців попередньої черги;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усунення спадкоємців попередньої черги від права на спадкування;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неприйняття спадкоємцями попередньої черги спадщини;</a:t>
            </a:r>
            <a:endParaRPr lang="ru-RU" dirty="0"/>
          </a:p>
          <a:p>
            <a:pPr marL="0" indent="0">
              <a:buNone/>
            </a:pPr>
            <a:r>
              <a:rPr lang="uk-UA" dirty="0"/>
              <a:t>– відмови від прийняття спадщини спадкоємцями попередньої черги.</a:t>
            </a:r>
            <a:endParaRPr lang="ru-RU" dirty="0"/>
          </a:p>
          <a:p>
            <a:pPr marL="0" indent="0" algn="ctr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1347124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2400" b="1" dirty="0"/>
              <a:t>Черговість одержання спадкоємцями за законом права на спадкування 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може бути змінена нотаріально посвідченим договором заінтересованих спадкоємців</a:t>
            </a:r>
            <a:r>
              <a:rPr lang="uk-UA" dirty="0"/>
              <a:t>, укладеним </a:t>
            </a:r>
            <a:r>
              <a:rPr lang="uk-UA" b="1" dirty="0"/>
              <a:t>після відкриття спадщини</a:t>
            </a:r>
            <a:endParaRPr lang="uk-UA" b="1" dirty="0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uk-UA" dirty="0"/>
              <a:t>Цей договір </a:t>
            </a:r>
            <a:r>
              <a:rPr lang="uk-UA" b="1" dirty="0"/>
              <a:t>не може порушити</a:t>
            </a:r>
            <a:r>
              <a:rPr lang="uk-UA" dirty="0"/>
              <a:t>:</a:t>
            </a:r>
            <a:endParaRPr lang="ru-RU" dirty="0"/>
          </a:p>
          <a:p>
            <a:r>
              <a:rPr lang="uk-UA" dirty="0"/>
              <a:t>1) прав спадкоємця, який не бере у ньому участі;</a:t>
            </a:r>
            <a:endParaRPr lang="ru-RU" dirty="0"/>
          </a:p>
          <a:p>
            <a:r>
              <a:rPr lang="uk-UA" dirty="0"/>
              <a:t>2) </a:t>
            </a:r>
            <a:r>
              <a:rPr lang="uk-UA" dirty="0" smtClean="0"/>
              <a:t>прав спадкоємця</a:t>
            </a:r>
            <a:r>
              <a:rPr lang="uk-UA" dirty="0"/>
              <a:t>, який має право на обов'язкову частку у спадщині</a:t>
            </a:r>
            <a:endParaRPr lang="uk-UA" b="1" dirty="0" smtClean="0"/>
          </a:p>
        </p:txBody>
      </p:sp>
    </p:spTree>
    <p:extLst>
      <p:ext uri="{BB962C8B-B14F-4D97-AF65-F5344CB8AC3E}">
        <p14:creationId xmlns:p14="http://schemas.microsoft.com/office/powerpoint/2010/main" val="4050441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</TotalTime>
  <Words>1007</Words>
  <Application>Microsoft Office PowerPoint</Application>
  <PresentationFormat>Экран (4:3)</PresentationFormat>
  <Paragraphs>119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Тема Office</vt:lpstr>
      <vt:lpstr>СПАДКОВЕ ПРАВО Тема: СПАДКУВАННЯ ЗА ЗАКОНОМ</vt:lpstr>
      <vt:lpstr>НОРМАТИВНЕ РЕГУЛЮВАННЯ </vt:lpstr>
      <vt:lpstr>НОРМАТИВНЕ РЕГУЛЮВАННЯ </vt:lpstr>
      <vt:lpstr>юридичні факти, які є підставою для спадкування за законом</vt:lpstr>
      <vt:lpstr>Співвідношення понять </vt:lpstr>
      <vt:lpstr>Співвідношення понять </vt:lpstr>
      <vt:lpstr>Співвідношення понять </vt:lpstr>
      <vt:lpstr>ЦК передбачає п'ять черг спадкоємців</vt:lpstr>
      <vt:lpstr>Черговість одержання спадкоємцями за законом права на спадкування </vt:lpstr>
      <vt:lpstr>Можливість отримання права на спадкування спадкоємцями наступних черг</vt:lpstr>
      <vt:lpstr>Перша черга                       Друга черга </vt:lpstr>
      <vt:lpstr>Третя черга            Четверта черга </vt:lpstr>
      <vt:lpstr>П'ята черга спадкоємців за законом</vt:lpstr>
      <vt:lpstr>Спадкування за правом представлення</vt:lpstr>
      <vt:lpstr> Спадкування за правом представлення</vt:lpstr>
      <vt:lpstr>Розмір частки у спадщині спадкоємців за законом </vt:lpstr>
      <vt:lpstr>Дякую за увагу!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Спадкування – перехід спадщини від спадкодавця до спадкоємців</dc:title>
  <dc:creator>Инна</dc:creator>
  <cp:lastModifiedBy>Инна</cp:lastModifiedBy>
  <cp:revision>45</cp:revision>
  <cp:lastPrinted>2019-02-13T13:18:20Z</cp:lastPrinted>
  <dcterms:created xsi:type="dcterms:W3CDTF">2019-01-29T14:40:11Z</dcterms:created>
  <dcterms:modified xsi:type="dcterms:W3CDTF">2025-03-19T08:35:05Z</dcterms:modified>
</cp:coreProperties>
</file>