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0" r:id="rId3"/>
    <p:sldId id="281" r:id="rId4"/>
    <p:sldId id="279" r:id="rId5"/>
    <p:sldId id="278" r:id="rId6"/>
    <p:sldId id="259" r:id="rId7"/>
    <p:sldId id="260" r:id="rId8"/>
    <p:sldId id="261" r:id="rId9"/>
    <p:sldId id="262" r:id="rId10"/>
    <p:sldId id="266" r:id="rId11"/>
    <p:sldId id="263" r:id="rId12"/>
    <p:sldId id="267" r:id="rId13"/>
    <p:sldId id="264" r:id="rId14"/>
    <p:sldId id="265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83" r:id="rId26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B9B9F73C-A7D8-4638-AC8B-28AF0C79527F}">
          <p14:sldIdLst>
            <p14:sldId id="256"/>
            <p14:sldId id="280"/>
            <p14:sldId id="281"/>
            <p14:sldId id="279"/>
            <p14:sldId id="278"/>
            <p14:sldId id="259"/>
            <p14:sldId id="260"/>
            <p14:sldId id="261"/>
            <p14:sldId id="262"/>
            <p14:sldId id="266"/>
            <p14:sldId id="263"/>
            <p14:sldId id="267"/>
            <p14:sldId id="264"/>
            <p14:sldId id="265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8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82" d="100"/>
          <a:sy n="82" d="100"/>
        </p:scale>
        <p:origin x="1478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7978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4509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4577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1233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1159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01.03.2026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692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01.03.2026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2699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01.03.2026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5307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01.03.2026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5653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01.03.2026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5028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01.03.2026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2797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0A029-A4D4-4108-8490-E342172BCC67}" type="datetimeFigureOut">
              <a:rPr lang="ru-RU" smtClean="0"/>
              <a:t>01.03.2026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61727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491-2011-%D0%BF#Text" TargetMode="External"/><Relationship Id="rId2" Type="http://schemas.openxmlformats.org/officeDocument/2006/relationships/hyperlink" Target="https://zakon.rada.gov.ua/laws/show/468-2013-%D0%BF#Text/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zakon.rada.gov.ua/laws/show/z1017-22#Text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n0064323-11" TargetMode="External"/><Relationship Id="rId2" Type="http://schemas.openxmlformats.org/officeDocument/2006/relationships/hyperlink" Target="https://zakon.rada.gov.ua/laws/show/z0831-11#Text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zakon.rada.gov.ua/laws/show/v0006740-13" TargetMode="External"/><Relationship Id="rId5" Type="http://schemas.openxmlformats.org/officeDocument/2006/relationships/hyperlink" Target="https://zakon.rada.gov.ua/laws/show/v-753740-13" TargetMode="External"/><Relationship Id="rId4" Type="http://schemas.openxmlformats.org/officeDocument/2006/relationships/hyperlink" Target="https://zakon.rada.gov.ua/laws/show/v0007700-08#Text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n0066323-11" TargetMode="External"/><Relationship Id="rId2" Type="http://schemas.openxmlformats.org/officeDocument/2006/relationships/hyperlink" Target="https://zakon.rada.gov.ua/laws/show/v1387740-12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supreme.court.gov.ua/supreme/pokazniki-diyalnosti/analiz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b="1" dirty="0" smtClean="0"/>
              <a:t>СПАДКУВАННЯ </a:t>
            </a:r>
            <a:r>
              <a:rPr lang="uk-UA" sz="2400" b="1" dirty="0"/>
              <a:t>ЗА </a:t>
            </a:r>
            <a:r>
              <a:rPr lang="uk-UA" sz="2400" b="1" dirty="0" smtClean="0"/>
              <a:t>ЗАПОВІТОМ</a:t>
            </a:r>
            <a:endParaRPr lang="ru-RU" sz="2400" dirty="0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457200" y="1412776"/>
            <a:ext cx="8363272" cy="5040560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uk-UA" sz="4500" b="1" dirty="0"/>
              <a:t>Нормативне </a:t>
            </a:r>
            <a:r>
              <a:rPr lang="uk-UA" sz="4500" b="1" dirty="0" smtClean="0"/>
              <a:t>регулювання</a:t>
            </a:r>
            <a:endParaRPr lang="uk-UA" sz="4500" b="1" dirty="0"/>
          </a:p>
          <a:p>
            <a:pPr marL="0" indent="0" algn="ctr">
              <a:buNone/>
            </a:pPr>
            <a:endParaRPr lang="uk-UA" sz="4500" b="1" dirty="0" smtClean="0"/>
          </a:p>
          <a:p>
            <a:r>
              <a:rPr lang="uk-UA" sz="3800" dirty="0" smtClean="0"/>
              <a:t>Цивільний </a:t>
            </a:r>
            <a:r>
              <a:rPr lang="uk-UA" sz="3800" dirty="0"/>
              <a:t>кодекс України від 16.01.2003 р. (із змінами) (Глава 85). </a:t>
            </a:r>
            <a:r>
              <a:rPr lang="en-US" sz="3800" dirty="0"/>
              <a:t>URL: https://zakon.rada.gov.ua/laws/show/435-15#Text.</a:t>
            </a:r>
          </a:p>
          <a:p>
            <a:r>
              <a:rPr lang="uk-UA" sz="3800" dirty="0"/>
              <a:t>Про нотаріат : Закон України від 02.09.1993 р. (із змінами). </a:t>
            </a:r>
            <a:r>
              <a:rPr lang="en-US" sz="3800" dirty="0"/>
              <a:t>URL: https://zakon.rada.gov.ua/laws/show/3425-12#Text.</a:t>
            </a:r>
          </a:p>
          <a:p>
            <a:r>
              <a:rPr lang="uk-UA" sz="3800" dirty="0"/>
              <a:t>Про затвердження Порядку вчинення нотаріальних дій нотаріусами України: Наказ Міністерства юстиції України від 22.02.2012 р. (із змінами) № 296/5. </a:t>
            </a:r>
            <a:r>
              <a:rPr lang="en-US" sz="3800" dirty="0"/>
              <a:t>URL: https://zakon.rada.gov.ua/laws/show/z0282-12#Text.</a:t>
            </a:r>
          </a:p>
          <a:p>
            <a:r>
              <a:rPr lang="uk-UA" sz="3800" dirty="0"/>
              <a:t>Деякі питання реєстрації заповітів у Спадковому реєстрі : Постанова Кабінету Міністрів України від 03.07.2013 р. № 468. URL: </a:t>
            </a:r>
            <a:r>
              <a:rPr lang="uk-UA" sz="3800" u="sng" dirty="0">
                <a:hlinkClick r:id="rId2"/>
              </a:rPr>
              <a:t>https://zakon.rada.gov.ua/laws/show/468-2013-%D0%BF#Text/</a:t>
            </a:r>
            <a:endParaRPr lang="en-US" sz="3800" dirty="0"/>
          </a:p>
          <a:p>
            <a:r>
              <a:rPr lang="uk-UA" sz="3800" dirty="0"/>
              <a:t>Про затвердження Порядку державної реєстрації заповітів і спадкових договорів у Спадковому реєстрі : Постанова Кабінету Міністрів України від 11.05.2011 р. № 491. URL: </a:t>
            </a:r>
            <a:r>
              <a:rPr lang="uk-UA" sz="3800" u="sng" dirty="0">
                <a:hlinkClick r:id="rId3"/>
              </a:rPr>
              <a:t>https://zakon.rada.gov.ua/laws/show/491-2011-%D0%BF#Text</a:t>
            </a:r>
            <a:r>
              <a:rPr lang="uk-UA" sz="3800" dirty="0"/>
              <a:t>.</a:t>
            </a:r>
            <a:endParaRPr lang="en-US" sz="3800" dirty="0"/>
          </a:p>
          <a:p>
            <a:r>
              <a:rPr lang="uk-UA" sz="3800" dirty="0"/>
              <a:t>Про затвердження Змін до деяких нормативно-правових актів Міністерства юстиції України з питань реєстрації довіреностей та заповітів в умовах воєнного стану : Наказ Міністерства юстиції України від 06.09.2022 р. № 3750/5. URL: </a:t>
            </a:r>
            <a:r>
              <a:rPr lang="uk-UA" sz="3800" u="sng" dirty="0">
                <a:hlinkClick r:id="rId4"/>
              </a:rPr>
              <a:t>https://zakon.rada.gov.ua/laws/show/z1017-22#Text</a:t>
            </a:r>
            <a:r>
              <a:rPr lang="uk-UA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854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право заповідача на покладення на спадкоємця інших обов'язків</a:t>
            </a:r>
            <a:r>
              <a:rPr lang="uk-UA" dirty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dirty="0"/>
              <a:t>Заповідач може зобов'язати спадкоємця до вчинення певних дій </a:t>
            </a:r>
            <a:r>
              <a:rPr lang="uk-UA" dirty="0" smtClean="0">
                <a:solidFill>
                  <a:srgbClr val="FF0000"/>
                </a:solidFill>
              </a:rPr>
              <a:t>НЕМАЙНОВОГО </a:t>
            </a:r>
            <a:r>
              <a:rPr lang="uk-UA" dirty="0" smtClean="0"/>
              <a:t>характеру</a:t>
            </a:r>
          </a:p>
          <a:p>
            <a:pPr marL="0" indent="0" algn="ctr">
              <a:buNone/>
            </a:pPr>
            <a:r>
              <a:rPr lang="uk-UA" dirty="0" smtClean="0"/>
              <a:t>(щодо розпорядження </a:t>
            </a:r>
            <a:r>
              <a:rPr lang="uk-UA" dirty="0"/>
              <a:t>особистими паперами, визначення місця і форми здійснення ритуалу </a:t>
            </a:r>
            <a:r>
              <a:rPr lang="uk-UA" dirty="0" smtClean="0"/>
              <a:t>поховання)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dirty="0" smtClean="0"/>
              <a:t>Заповідач може зобов'язати спадкоємця до вчинення певних дій, спрямованих на досягнення суспільно корисної мети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0072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право заповідача укласти заповіт з умовою</a:t>
            </a:r>
            <a:r>
              <a:rPr lang="uk-UA" dirty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Заповідач </a:t>
            </a:r>
            <a:r>
              <a:rPr lang="uk-UA" dirty="0"/>
              <a:t>може обумовити виникнення права на спадкування у особи, яка призначена у заповіті, наявністю певної умови, як пов'язаної, так і не пов'язаної з її поведінкою 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endParaRPr lang="uk-UA" dirty="0" smtClean="0"/>
          </a:p>
          <a:p>
            <a:r>
              <a:rPr lang="uk-UA" dirty="0" smtClean="0"/>
              <a:t>Умова</a:t>
            </a:r>
            <a:r>
              <a:rPr lang="uk-UA" dirty="0"/>
              <a:t>, визначена у заповіті, має існувати </a:t>
            </a:r>
            <a:r>
              <a:rPr lang="uk-UA" dirty="0" smtClean="0"/>
              <a:t>НА ЧАС ВІДКРИТТЯ СПАДЩИНИ. </a:t>
            </a:r>
          </a:p>
          <a:p>
            <a:endParaRPr lang="uk-UA" dirty="0"/>
          </a:p>
          <a:p>
            <a:r>
              <a:rPr lang="uk-UA" dirty="0"/>
              <a:t>Особа, призначена у заповіті, не має права вимагати визнання умови недійсною на тій підставі, що вона не знала про неї, або якщо настання умови від неї не залежало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0545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b="1" dirty="0"/>
              <a:t>право подружжя на укладення спільного заповіту</a:t>
            </a:r>
            <a:r>
              <a:rPr lang="uk-UA" sz="3600" dirty="0"/>
              <a:t>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uk-UA" dirty="0" smtClean="0"/>
          </a:p>
          <a:p>
            <a:pPr marL="0" indent="0" algn="ctr">
              <a:buNone/>
            </a:pPr>
            <a:r>
              <a:rPr lang="uk-UA" dirty="0" smtClean="0"/>
              <a:t>Подружжя </a:t>
            </a:r>
            <a:r>
              <a:rPr lang="uk-UA" dirty="0"/>
              <a:t>має право скласти спільний заповіт щодо майна, яке належить йому на праві </a:t>
            </a:r>
            <a:r>
              <a:rPr lang="uk-UA" dirty="0" smtClean="0">
                <a:solidFill>
                  <a:srgbClr val="FF0000"/>
                </a:solidFill>
              </a:rPr>
              <a:t>СПІЛЬНОЇ СУМІСНОЇ ВЛАСНОСТІ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dirty="0" smtClean="0"/>
              <a:t>Частка </a:t>
            </a:r>
            <a:r>
              <a:rPr lang="uk-UA" dirty="0"/>
              <a:t>у праві спільної сумісної власності після смерті одного з подружжя </a:t>
            </a:r>
            <a:r>
              <a:rPr lang="uk-UA" i="1" dirty="0"/>
              <a:t>переходить до другого з подружжя</a:t>
            </a:r>
            <a:r>
              <a:rPr lang="uk-UA" dirty="0"/>
              <a:t>, який його пережив. </a:t>
            </a:r>
            <a:endParaRPr lang="uk-UA" dirty="0" smtClean="0"/>
          </a:p>
          <a:p>
            <a:pPr marL="0" indent="0" algn="ctr">
              <a:buNone/>
            </a:pPr>
            <a:endParaRPr lang="uk-UA" dirty="0"/>
          </a:p>
          <a:p>
            <a:pPr marL="0" indent="0" algn="ctr">
              <a:buNone/>
            </a:pPr>
            <a:r>
              <a:rPr lang="uk-UA" dirty="0" smtClean="0"/>
              <a:t>У </a:t>
            </a:r>
            <a:r>
              <a:rPr lang="uk-UA" dirty="0"/>
              <a:t>разі смерті останнього право на спадкування мають особи, визначені подружжям у заповіті</a:t>
            </a: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3839874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b="1" dirty="0"/>
              <a:t>право заповідача на </a:t>
            </a:r>
            <a:r>
              <a:rPr lang="uk-UA" sz="3600" b="1" dirty="0">
                <a:solidFill>
                  <a:srgbClr val="FF0000"/>
                </a:solidFill>
              </a:rPr>
              <a:t>під</a:t>
            </a:r>
            <a:r>
              <a:rPr lang="uk-UA" sz="3600" b="1" dirty="0"/>
              <a:t>призначення спадкоємця</a:t>
            </a:r>
            <a:r>
              <a:rPr lang="uk-UA" sz="3600" dirty="0"/>
              <a:t>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/>
              <a:t>Право </a:t>
            </a:r>
            <a:r>
              <a:rPr lang="uk-UA" i="1" dirty="0"/>
              <a:t>призначити іншого спадкоємця на випадок, якщо</a:t>
            </a:r>
            <a:r>
              <a:rPr lang="uk-UA" i="1" dirty="0" smtClean="0"/>
              <a:t>:</a:t>
            </a:r>
          </a:p>
          <a:p>
            <a:endParaRPr lang="uk-UA" i="1" dirty="0"/>
          </a:p>
          <a:p>
            <a:pPr marL="0" indent="0">
              <a:buNone/>
            </a:pPr>
            <a:r>
              <a:rPr lang="uk-UA" dirty="0" smtClean="0"/>
              <a:t>а</a:t>
            </a:r>
            <a:r>
              <a:rPr lang="uk-UA" dirty="0"/>
              <a:t>) спадкоємець, зазначений у заповіті, помре до відкриття спадщини</a:t>
            </a:r>
            <a:r>
              <a:rPr lang="uk-UA" dirty="0" smtClean="0"/>
              <a:t>;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 smtClean="0"/>
              <a:t> </a:t>
            </a:r>
            <a:r>
              <a:rPr lang="uk-UA" dirty="0"/>
              <a:t>б) спадкоємець, зазначений у заповіті, не прийме спадщину;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dirty="0"/>
              <a:t>в) спадкоємець, зазначений у заповіті, відмовиться від прийняття спадщини</a:t>
            </a:r>
            <a:r>
              <a:rPr lang="uk-UA" dirty="0" smtClean="0"/>
              <a:t>;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 smtClean="0"/>
              <a:t>г</a:t>
            </a:r>
            <a:r>
              <a:rPr lang="uk-UA" dirty="0"/>
              <a:t>) спадкоємець, зазначений у заповіті, буде усунений від права на спадкування</a:t>
            </a:r>
            <a:r>
              <a:rPr lang="uk-UA" dirty="0" smtClean="0"/>
              <a:t>;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 smtClean="0"/>
              <a:t>ґ</a:t>
            </a:r>
            <a:r>
              <a:rPr lang="uk-UA" dirty="0"/>
              <a:t>) відсутні умови, визначені в заповіті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436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право заповідача на скасування та зміну заповіту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dirty="0"/>
              <a:t>Заповідач має право у будь-який </a:t>
            </a:r>
            <a:r>
              <a:rPr lang="uk-UA" dirty="0" smtClean="0"/>
              <a:t>час:</a:t>
            </a:r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скасувати </a:t>
            </a:r>
            <a:r>
              <a:rPr lang="uk-UA" dirty="0"/>
              <a:t>заповіт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скласти </a:t>
            </a:r>
            <a:r>
              <a:rPr lang="uk-UA" dirty="0"/>
              <a:t>новий </a:t>
            </a:r>
            <a:r>
              <a:rPr lang="uk-UA" dirty="0" smtClean="0"/>
              <a:t>заповіт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 smtClean="0"/>
              <a:t> </a:t>
            </a:r>
            <a:r>
              <a:rPr lang="uk-UA" dirty="0"/>
              <a:t>Заповіт, </a:t>
            </a:r>
            <a:r>
              <a:rPr lang="uk-UA" i="1" dirty="0"/>
              <a:t>який було складено пізніше, скасовує попередній заповіт повністю або у тій частині, в якій він йому суперечить</a:t>
            </a:r>
            <a:r>
              <a:rPr lang="uk-UA" dirty="0"/>
              <a:t>. 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dirty="0"/>
              <a:t>Кожний новий заповіт скасовує попередній </a:t>
            </a:r>
            <a:r>
              <a:rPr lang="uk-UA" dirty="0" smtClean="0"/>
              <a:t>і</a:t>
            </a:r>
          </a:p>
          <a:p>
            <a:pPr marL="0" indent="0">
              <a:buNone/>
            </a:pPr>
            <a:r>
              <a:rPr lang="uk-UA" dirty="0" smtClean="0"/>
              <a:t>НЕ ВІДНОВЛЮЄ заповіту</a:t>
            </a:r>
            <a:r>
              <a:rPr lang="uk-UA" dirty="0"/>
              <a:t>, який заповідач склав перед </a:t>
            </a:r>
            <a:r>
              <a:rPr lang="uk-UA" dirty="0" smtClean="0"/>
              <a:t>ним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/>
              <a:t>Якщо новий заповіт, складений заповідачем, був визнаний недійсним, чинність попереднього </a:t>
            </a:r>
            <a:r>
              <a:rPr lang="uk-UA" dirty="0" smtClean="0"/>
              <a:t>заповіту</a:t>
            </a:r>
          </a:p>
          <a:p>
            <a:pPr marL="0" indent="0">
              <a:buNone/>
            </a:pPr>
            <a:r>
              <a:rPr lang="uk-UA" dirty="0" smtClean="0"/>
              <a:t>НЕ ВІДНОВЛЮЄТЬСЯ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9994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 smtClean="0"/>
              <a:t> </a:t>
            </a:r>
            <a:r>
              <a:rPr lang="uk-UA" sz="3200" b="1" dirty="0"/>
              <a:t>право певних категорій осіб</a:t>
            </a:r>
            <a:r>
              <a:rPr lang="uk-UA" sz="3200" dirty="0"/>
              <a:t> </a:t>
            </a:r>
            <a:r>
              <a:rPr lang="uk-UA" sz="3200" b="1" dirty="0"/>
              <a:t>– спадкоємців на обов'язкову частку у спадщині 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b="1" dirty="0"/>
              <a:t>Право на обов'язкову частку мають</a:t>
            </a:r>
            <a:r>
              <a:rPr lang="uk-UA" b="1" dirty="0" smtClean="0"/>
              <a:t>: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uk-UA" dirty="0"/>
              <a:t>– малолітні діти спадкодавця;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– неповнолітні діти спадкодавця;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– повнолітні непрацездатні діти спадкодавця;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– непрацездатна вдова (вдівець);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– непрацездатні батьки.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Зазначені особи </a:t>
            </a:r>
            <a:r>
              <a:rPr lang="uk-UA" dirty="0"/>
              <a:t>спадкують, незалежно від змісту заповіту, </a:t>
            </a:r>
            <a:r>
              <a:rPr lang="uk-UA" dirty="0" smtClean="0"/>
              <a:t>ПОЛОВИНУ ЧАСТКИ, </a:t>
            </a:r>
            <a:r>
              <a:rPr lang="uk-UA" dirty="0"/>
              <a:t>яка належала б кожному з них у разі спадкування за законом (</a:t>
            </a:r>
            <a:r>
              <a:rPr lang="uk-UA" b="1" dirty="0"/>
              <a:t>обов'язкова частка</a:t>
            </a:r>
            <a:r>
              <a:rPr lang="uk-UA" dirty="0"/>
              <a:t>).</a:t>
            </a: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127150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Форма заповіту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dirty="0" smtClean="0"/>
              <a:t>ПИСЬМОВА</a:t>
            </a:r>
          </a:p>
          <a:p>
            <a:endParaRPr lang="uk-UA" dirty="0"/>
          </a:p>
          <a:p>
            <a:pPr marL="0" indent="0">
              <a:buNone/>
            </a:pPr>
            <a:r>
              <a:rPr lang="uk-UA" dirty="0" smtClean="0"/>
              <a:t>із зазначенням:</a:t>
            </a:r>
          </a:p>
          <a:p>
            <a:pPr marL="0" indent="0">
              <a:buNone/>
            </a:pPr>
            <a:r>
              <a:rPr lang="uk-UA" dirty="0" smtClean="0"/>
              <a:t>‒ місця </a:t>
            </a:r>
            <a:r>
              <a:rPr lang="uk-UA" dirty="0"/>
              <a:t>його складення</a:t>
            </a:r>
            <a:endParaRPr lang="uk-UA" dirty="0" smtClean="0"/>
          </a:p>
          <a:p>
            <a:pPr marL="0" indent="0">
              <a:buNone/>
            </a:pPr>
            <a:r>
              <a:rPr lang="uk-UA" dirty="0"/>
              <a:t>‒ </a:t>
            </a:r>
            <a:r>
              <a:rPr lang="uk-UA" dirty="0" smtClean="0"/>
              <a:t>часу його </a:t>
            </a:r>
            <a:r>
              <a:rPr lang="uk-UA" dirty="0"/>
              <a:t>складення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‒ </a:t>
            </a:r>
            <a:r>
              <a:rPr lang="uk-UA" dirty="0"/>
              <a:t>дати народження </a:t>
            </a:r>
            <a:r>
              <a:rPr lang="uk-UA" dirty="0" smtClean="0"/>
              <a:t>заповідача</a:t>
            </a:r>
          </a:p>
          <a:p>
            <a:pPr marL="0" indent="0">
              <a:buNone/>
            </a:pPr>
            <a:r>
              <a:rPr lang="uk-UA" dirty="0" smtClean="0"/>
              <a:t>‒ місця народження </a:t>
            </a:r>
            <a:r>
              <a:rPr lang="uk-UA" dirty="0"/>
              <a:t>заповідача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uk-UA" dirty="0"/>
              <a:t>Заповіт має бути </a:t>
            </a:r>
            <a:r>
              <a:rPr lang="uk-UA" dirty="0" smtClean="0"/>
              <a:t>ОСОБИСТО ПІДПИСАНИЙ заповідачем </a:t>
            </a:r>
            <a:r>
              <a:rPr lang="uk-UA" dirty="0"/>
              <a:t>та </a:t>
            </a:r>
            <a:r>
              <a:rPr lang="uk-UA" dirty="0" smtClean="0"/>
              <a:t>ПОСВІДЧЕНИЙ НОТАРІУСОМ або </a:t>
            </a:r>
            <a:r>
              <a:rPr lang="uk-UA" dirty="0"/>
              <a:t>іншими посадовими, службовими </a:t>
            </a:r>
            <a:r>
              <a:rPr lang="uk-UA" dirty="0" smtClean="0"/>
              <a:t>особами</a:t>
            </a:r>
            <a:r>
              <a:rPr lang="uk-UA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41351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>Посадові особи, </a:t>
            </a:r>
            <a:r>
              <a:rPr lang="uk-UA" b="1" dirty="0"/>
              <a:t>які мають право посвідчувати заповіти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endParaRPr lang="uk-UA" dirty="0" smtClean="0"/>
          </a:p>
          <a:p>
            <a:endParaRPr lang="uk-UA" sz="3600" dirty="0" smtClean="0"/>
          </a:p>
          <a:p>
            <a:r>
              <a:rPr lang="uk-UA" sz="3600" dirty="0" smtClean="0"/>
              <a:t>заповіт особи, яка перебуває на лікуванні у лікарні, госпіталі, іншому стаціонарному закладі охорони здоров'я, а також особи, яка проживає в будинку для осіб похилого віку та осіб з інвалідністю, може бути посвідчений: </a:t>
            </a:r>
            <a:endParaRPr lang="uk-UA" sz="36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uk-UA" sz="2000" dirty="0" smtClean="0"/>
              <a:t>1) головним лікарем;</a:t>
            </a:r>
          </a:p>
          <a:p>
            <a:pPr marL="0" indent="0">
              <a:buNone/>
            </a:pPr>
            <a:r>
              <a:rPr lang="uk-UA" sz="2000" dirty="0" smtClean="0"/>
              <a:t>2) заступником головного лікаря з медичної частини;</a:t>
            </a:r>
          </a:p>
          <a:p>
            <a:pPr marL="0" indent="0">
              <a:buNone/>
            </a:pPr>
            <a:r>
              <a:rPr lang="uk-UA" sz="2000" dirty="0" smtClean="0"/>
              <a:t>3) черговим лікарем цієї лікарні, госпіталю, іншого стаціонарного закладу охорони здоров'я;</a:t>
            </a:r>
          </a:p>
          <a:p>
            <a:pPr marL="0" indent="0">
              <a:buNone/>
            </a:pPr>
            <a:r>
              <a:rPr lang="uk-UA" sz="2000" dirty="0" smtClean="0"/>
              <a:t>4) начальником госпіталю;</a:t>
            </a:r>
          </a:p>
          <a:p>
            <a:pPr marL="0" indent="0">
              <a:buNone/>
            </a:pPr>
            <a:r>
              <a:rPr lang="uk-UA" sz="2000" dirty="0" smtClean="0"/>
              <a:t>5) директором будинку для осіб похилого віку та осіб з інвалідністю;</a:t>
            </a:r>
          </a:p>
          <a:p>
            <a:pPr marL="0" indent="0">
              <a:buNone/>
            </a:pPr>
            <a:r>
              <a:rPr lang="uk-UA" sz="2000" dirty="0" smtClean="0"/>
              <a:t>6) головним лікарем будинку для осіб похилого віку та осіб з інвалідністю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9019187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Посадові особи, які мають право посвідчувати заповіти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 smtClean="0"/>
              <a:t>заповіт </a:t>
            </a:r>
            <a:r>
              <a:rPr lang="uk-UA" dirty="0"/>
              <a:t>особи, яка перебуває під час плавання на морському, річковому судні, що ходить під прапором України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 smtClean="0"/>
              <a:t>капітан </a:t>
            </a:r>
            <a:r>
              <a:rPr lang="uk-UA" dirty="0"/>
              <a:t>цього судна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48476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Посадові особи, які мають право посвідчувати заповіти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 smtClean="0"/>
              <a:t>заповіт </a:t>
            </a:r>
            <a:r>
              <a:rPr lang="uk-UA" dirty="0"/>
              <a:t>особи, яка перебуває у пошуковій або іншій експедиції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 smtClean="0"/>
              <a:t>начальник </a:t>
            </a:r>
            <a:r>
              <a:rPr lang="uk-UA" dirty="0"/>
              <a:t>цієї експедиції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5761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b="1" dirty="0" smtClean="0"/>
              <a:t>СПАДКУВАННЯ </a:t>
            </a:r>
            <a:r>
              <a:rPr lang="uk-UA" sz="2400" b="1" dirty="0"/>
              <a:t>ЗА </a:t>
            </a:r>
            <a:r>
              <a:rPr lang="uk-UA" sz="2400" b="1" dirty="0" smtClean="0"/>
              <a:t>ЗАПОВІТОМ</a:t>
            </a:r>
            <a:endParaRPr lang="ru-RU" sz="2400" dirty="0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457200" y="1412776"/>
            <a:ext cx="8363272" cy="5040560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uk-UA" sz="4500" b="1" dirty="0"/>
              <a:t>Нормативне </a:t>
            </a:r>
            <a:r>
              <a:rPr lang="uk-UA" sz="4500" b="1" dirty="0" smtClean="0"/>
              <a:t>регулювання</a:t>
            </a:r>
          </a:p>
          <a:p>
            <a:pPr marL="0" indent="0" algn="ctr">
              <a:buNone/>
            </a:pPr>
            <a:endParaRPr lang="uk-UA" sz="4500" b="1" dirty="0" smtClean="0"/>
          </a:p>
          <a:p>
            <a:r>
              <a:rPr lang="uk-UA" dirty="0"/>
              <a:t>Про затвердження Положення про Спадковий реєстр : Наказ Міністерства юстиції України від 07.07.2011 р. № 1810/5. URL: </a:t>
            </a:r>
            <a:r>
              <a:rPr lang="uk-UA" u="sng" dirty="0">
                <a:hlinkClick r:id="rId2"/>
              </a:rPr>
              <a:t>https://zakon.rada.gov.ua/laws/show/z0831-11#Text</a:t>
            </a:r>
            <a:r>
              <a:rPr lang="uk-UA" dirty="0"/>
              <a:t>.</a:t>
            </a:r>
            <a:endParaRPr lang="en-US" dirty="0"/>
          </a:p>
          <a:p>
            <a:r>
              <a:rPr lang="uk-UA" dirty="0"/>
              <a:t>Окремі питання спадкування : Роз'яснення Мін'юсту України від 11.10.2011 р. URL: </a:t>
            </a:r>
            <a:r>
              <a:rPr lang="uk-UA" u="sng" dirty="0">
                <a:hlinkClick r:id="rId3"/>
              </a:rPr>
              <a:t>https://zakon.rada.gov.ua/laws/show/n0064323-11</a:t>
            </a:r>
            <a:r>
              <a:rPr lang="uk-UA" dirty="0"/>
              <a:t>.</a:t>
            </a:r>
            <a:endParaRPr lang="en-US" dirty="0"/>
          </a:p>
          <a:p>
            <a:r>
              <a:rPr lang="uk-UA" dirty="0"/>
              <a:t>Про судову практику у справах про спадкування : Постанова Пленуму Верховного Суду від 30.05.2008 р. №7. URL: </a:t>
            </a:r>
            <a:r>
              <a:rPr lang="uk-UA" u="sng" dirty="0">
                <a:hlinkClick r:id="rId4"/>
              </a:rPr>
              <a:t>https://zakon.rada.gov.ua/laws/show/v0007700-08#Text</a:t>
            </a:r>
            <a:r>
              <a:rPr lang="uk-UA" dirty="0"/>
              <a:t>.</a:t>
            </a:r>
            <a:endParaRPr lang="en-US" dirty="0"/>
          </a:p>
          <a:p>
            <a:r>
              <a:rPr lang="uk-UA" dirty="0"/>
              <a:t>Про судову практику розгляду цивільних справ про спадкування : Лист Вищого спеціалізованого суду від 16.05.2013 р. № 24-753/0/4-13. URL: </a:t>
            </a:r>
            <a:r>
              <a:rPr lang="uk-UA" u="sng" dirty="0">
                <a:hlinkClick r:id="rId5"/>
              </a:rPr>
              <a:t>https://zakon.rada.gov.ua/laws/show/v-753740-13</a:t>
            </a:r>
            <a:r>
              <a:rPr lang="uk-UA" dirty="0"/>
              <a:t>.</a:t>
            </a:r>
            <a:endParaRPr lang="en-US" dirty="0"/>
          </a:p>
          <a:p>
            <a:r>
              <a:rPr lang="uk-UA" dirty="0"/>
              <a:t>Про узагальнення судової практики розгляду цивільних справ про спадкування : Постанова Вищого спеціалізованого суду від 01.03.2013 р. № 6. URL: </a:t>
            </a:r>
            <a:r>
              <a:rPr lang="uk-UA" u="sng" dirty="0">
                <a:hlinkClick r:id="rId6"/>
              </a:rPr>
              <a:t>https://zakon.rada.gov.ua/laws/show/v0006740-13</a:t>
            </a:r>
            <a:r>
              <a:rPr lang="uk-UA" dirty="0"/>
              <a:t>.</a:t>
            </a:r>
            <a:endParaRPr lang="en-US" dirty="0"/>
          </a:p>
          <a:p>
            <a:endParaRPr lang="uk-UA" sz="3400" dirty="0" smtClean="0"/>
          </a:p>
        </p:txBody>
      </p:sp>
    </p:spTree>
    <p:extLst>
      <p:ext uri="{BB962C8B-B14F-4D97-AF65-F5344CB8AC3E}">
        <p14:creationId xmlns:p14="http://schemas.microsoft.com/office/powerpoint/2010/main" val="3647495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Посадові особи, які мають право посвідчувати заповіти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заповіт </a:t>
            </a:r>
            <a:r>
              <a:rPr lang="uk-UA" dirty="0"/>
              <a:t>військовослужбовця, а в пунктах дислокації військових частин, з'єднань, установ, військово-навчальних закладів, де немає нотаріуса чи органу, що вчиняє нотаріальні дії, а також заповіт робітника, службовця, члена їхніх сімей і члена сім'ї військовослужбовця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 smtClean="0"/>
              <a:t>командир </a:t>
            </a:r>
            <a:r>
              <a:rPr lang="uk-UA" dirty="0"/>
              <a:t>(</a:t>
            </a:r>
            <a:r>
              <a:rPr lang="uk-UA" dirty="0" smtClean="0"/>
              <a:t>начальник) </a:t>
            </a:r>
            <a:r>
              <a:rPr lang="uk-UA" dirty="0"/>
              <a:t>цих частини, з'єднання, установи або закладу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48440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Посадові особи, які мають право посвідчувати заповіти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 smtClean="0"/>
              <a:t>заповіт </a:t>
            </a:r>
            <a:r>
              <a:rPr lang="uk-UA" dirty="0"/>
              <a:t>особи, яка тримається в установі виконання покарань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/>
              <a:t>н</a:t>
            </a:r>
            <a:r>
              <a:rPr lang="uk-UA" dirty="0" smtClean="0"/>
              <a:t>ачальник такої </a:t>
            </a:r>
            <a:r>
              <a:rPr lang="uk-UA" dirty="0"/>
              <a:t>установи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51795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Посадові особи, які мають право посвідчувати заповіти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 smtClean="0"/>
              <a:t>заповіт </a:t>
            </a:r>
            <a:r>
              <a:rPr lang="uk-UA" dirty="0"/>
              <a:t>особи, яка тримається у слідчому ізоляторі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 smtClean="0"/>
              <a:t>начальник </a:t>
            </a:r>
            <a:r>
              <a:rPr lang="uk-UA" dirty="0"/>
              <a:t>слідчого ізолятора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9855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Різновиди заповіту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 smtClean="0"/>
              <a:t>– </a:t>
            </a:r>
            <a:r>
              <a:rPr lang="uk-UA" dirty="0"/>
              <a:t>секретний;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– заповіт подружжя;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– заповіт з умовою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b="1" dirty="0"/>
              <a:t>Секретний </a:t>
            </a:r>
            <a:r>
              <a:rPr lang="uk-UA" b="1" dirty="0" smtClean="0"/>
              <a:t>заповіт</a:t>
            </a:r>
          </a:p>
          <a:p>
            <a:pPr marL="0" indent="0">
              <a:buNone/>
            </a:pPr>
            <a:endParaRPr lang="uk-UA" b="1" dirty="0"/>
          </a:p>
          <a:p>
            <a:pPr marL="0" indent="0">
              <a:buNone/>
            </a:pPr>
            <a:r>
              <a:rPr lang="uk-UA" dirty="0" smtClean="0"/>
              <a:t>заповіт</a:t>
            </a:r>
            <a:r>
              <a:rPr lang="uk-UA" dirty="0"/>
              <a:t>, що посвідчується нотаріусом без ознайомлення з його змістом.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94533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Випадки недійсності заповіту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dirty="0" smtClean="0"/>
              <a:t>1) якщо </a:t>
            </a:r>
            <a:r>
              <a:rPr lang="uk-UA" dirty="0"/>
              <a:t>заповіт складений особою, яка не мала на це право (нікчемний);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uk-UA" dirty="0"/>
              <a:t>2) якщо заповіт складений з порушенням вимог щодо його форми та посвідчення (нікчемний);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dirty="0"/>
              <a:t>3) якщо встановлено, що волевиявлення заповідача не було вільним (за позовом заінтересованої особи суд визнає заповіт недійсним</a:t>
            </a:r>
            <a:r>
              <a:rPr lang="uk-UA" dirty="0" smtClean="0"/>
              <a:t>);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uk-UA" dirty="0"/>
              <a:t>4) якщо встановлено, що волевиявлення заповідача не відповідало його волі (за позовом заінтересованої особи суд визнає заповіт недійсним)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39547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Дякую за увагу!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uk-UA" sz="6000" dirty="0" smtClean="0">
                <a:sym typeface="Wingdings" panose="05000000000000000000" pitchFamily="2" charset="2"/>
              </a:rPr>
              <a:t>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823251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b="1" dirty="0" smtClean="0"/>
              <a:t>СПАДКУВАННЯ </a:t>
            </a:r>
            <a:r>
              <a:rPr lang="uk-UA" sz="2400" b="1" dirty="0"/>
              <a:t>ЗА </a:t>
            </a:r>
            <a:r>
              <a:rPr lang="uk-UA" sz="2400" b="1" dirty="0" smtClean="0"/>
              <a:t>ЗАПОВІТОМ</a:t>
            </a:r>
            <a:endParaRPr lang="ru-RU" sz="2400" dirty="0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457200" y="1412776"/>
            <a:ext cx="8363272" cy="5040560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uk-UA" sz="4500" b="1" dirty="0"/>
              <a:t>Нормативне </a:t>
            </a:r>
            <a:r>
              <a:rPr lang="uk-UA" sz="4500" b="1" dirty="0" smtClean="0"/>
              <a:t>регулювання</a:t>
            </a:r>
          </a:p>
          <a:p>
            <a:pPr marL="0" indent="0" algn="ctr">
              <a:buNone/>
            </a:pPr>
            <a:endParaRPr lang="uk-UA" sz="4500" b="1" dirty="0" smtClean="0"/>
          </a:p>
          <a:p>
            <a:r>
              <a:rPr lang="uk-UA" dirty="0"/>
              <a:t>Про практику застосування судами при розгляді справ окремих норм законодавства про власність та спадкування : Лист Вищого спеціалізованого суду від 27.09.2012 р. № 10-1387/0/4-12. URL: </a:t>
            </a:r>
            <a:r>
              <a:rPr lang="uk-UA" u="sng" dirty="0">
                <a:hlinkClick r:id="rId2"/>
              </a:rPr>
              <a:t>https://zakon.rada.gov.ua/laws/show/v1387740-12</a:t>
            </a:r>
            <a:r>
              <a:rPr lang="uk-UA" dirty="0"/>
              <a:t>.</a:t>
            </a:r>
            <a:endParaRPr lang="en-US" dirty="0"/>
          </a:p>
          <a:p>
            <a:r>
              <a:rPr lang="uk-UA" dirty="0"/>
              <a:t>Надання правової допомоги у майнових правовідносинах та спадкуванні відповідно до положень Конвенції про правову допомогу і правові відносини у цивільних, сімейних та кримінальних справах від 22 січня 1993 року : Роз'яснення Мін'юсту України від 13.10.2011 р. URL: </a:t>
            </a:r>
            <a:r>
              <a:rPr lang="uk-UA" u="sng" dirty="0">
                <a:hlinkClick r:id="rId3"/>
              </a:rPr>
              <a:t>https://zakon.rada.gov.ua/laws/show/n0066323-11</a:t>
            </a:r>
            <a:r>
              <a:rPr lang="uk-UA" dirty="0"/>
              <a:t>.</a:t>
            </a:r>
            <a:endParaRPr lang="en-US" dirty="0"/>
          </a:p>
          <a:p>
            <a:r>
              <a:rPr lang="uk-UA" dirty="0"/>
              <a:t>Огляд практики Касаційного цивільного суду у складі Верховного Суду щодо розгляду справ у спорах, що виникають із спадкових правовідносин. URL: </a:t>
            </a:r>
            <a:r>
              <a:rPr lang="uk-UA" u="sng" dirty="0">
                <a:hlinkClick r:id="rId4"/>
              </a:rPr>
              <a:t>https://supreme.court.gov.ua/supreme/pokazniki-diyalnosti/analiz</a:t>
            </a:r>
            <a:r>
              <a:rPr lang="uk-UA" dirty="0"/>
              <a:t>.</a:t>
            </a:r>
            <a:endParaRPr lang="en-US" dirty="0"/>
          </a:p>
          <a:p>
            <a:r>
              <a:rPr lang="uk-UA" dirty="0"/>
              <a:t>Рішення Конституційного Суду України у справі за конституційним зверненням громадянина Запорожцева Олександра Семеновича щодо офіційного тлумачення положення частини першої статті 1241 Цивільного кодексу України (справа про право на обов'язкову частку у спадщині повнолітніх непрацездатних дітей спадкодавця) від 11 лютого 2014 року № 1-рп/2014 (справа № 1-1/2014). </a:t>
            </a:r>
            <a:r>
              <a:rPr lang="uk-UA" i="1" dirty="0"/>
              <a:t>Вісник Конституційного суду України</a:t>
            </a:r>
            <a:r>
              <a:rPr lang="uk-UA" dirty="0"/>
              <a:t>. 2014. № 2. Ст. 15.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147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b="1" dirty="0" smtClean="0"/>
              <a:t>СПАДКУВАННЯ </a:t>
            </a:r>
            <a:r>
              <a:rPr lang="uk-UA" sz="2400" b="1" dirty="0"/>
              <a:t>ЗА </a:t>
            </a:r>
            <a:r>
              <a:rPr lang="uk-UA" sz="2400" b="1" dirty="0" smtClean="0"/>
              <a:t>ЗАПОВІТОМ</a:t>
            </a:r>
            <a:endParaRPr lang="ru-RU" sz="2400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648200" y="1484784"/>
            <a:ext cx="4038600" cy="4641379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uk-UA" sz="3600" b="1" dirty="0" smtClean="0"/>
              <a:t>Основні </a:t>
            </a:r>
            <a:r>
              <a:rPr lang="uk-UA" sz="3600" b="1" dirty="0"/>
              <a:t>поняття</a:t>
            </a:r>
            <a:r>
              <a:rPr lang="uk-UA" sz="3600" b="1" dirty="0" smtClean="0"/>
              <a:t>:</a:t>
            </a:r>
          </a:p>
          <a:p>
            <a:pPr marL="0" indent="0">
              <a:buNone/>
            </a:pPr>
            <a:endParaRPr lang="uk-UA" sz="3600" b="1" dirty="0" smtClean="0"/>
          </a:p>
          <a:p>
            <a:r>
              <a:rPr lang="uk-UA" sz="3600" dirty="0" smtClean="0"/>
              <a:t>підпризначення спадкоємців</a:t>
            </a:r>
          </a:p>
          <a:p>
            <a:r>
              <a:rPr lang="uk-UA" sz="3600" dirty="0" smtClean="0"/>
              <a:t>право на заповіт</a:t>
            </a:r>
          </a:p>
          <a:p>
            <a:r>
              <a:rPr lang="uk-UA" sz="3600" dirty="0" smtClean="0"/>
              <a:t>право на обов'язкову частку</a:t>
            </a:r>
          </a:p>
          <a:p>
            <a:r>
              <a:rPr lang="uk-UA" sz="3600" dirty="0" smtClean="0"/>
              <a:t>секретний заповіт</a:t>
            </a:r>
          </a:p>
          <a:p>
            <a:r>
              <a:rPr lang="uk-UA" sz="3600" dirty="0" smtClean="0"/>
              <a:t>спадкова трансмісія</a:t>
            </a:r>
          </a:p>
          <a:p>
            <a:r>
              <a:rPr lang="uk-UA" sz="3600" dirty="0" smtClean="0"/>
              <a:t>спадкове майно</a:t>
            </a:r>
          </a:p>
          <a:p>
            <a:r>
              <a:rPr lang="uk-UA" sz="3600" dirty="0" smtClean="0"/>
              <a:t>спадкоємці</a:t>
            </a:r>
          </a:p>
          <a:p>
            <a:r>
              <a:rPr lang="uk-UA" sz="3600" dirty="0" smtClean="0"/>
              <a:t>спадкування за заповітом</a:t>
            </a:r>
          </a:p>
          <a:p>
            <a:r>
              <a:rPr lang="uk-UA" sz="3600" dirty="0" smtClean="0"/>
              <a:t>спадщина</a:t>
            </a:r>
          </a:p>
          <a:p>
            <a:r>
              <a:rPr lang="uk-UA" sz="3600" dirty="0" smtClean="0"/>
              <a:t>спільний заповіт</a:t>
            </a:r>
            <a:endParaRPr lang="uk-UA" sz="3600" dirty="0"/>
          </a:p>
        </p:txBody>
      </p:sp>
      <p:sp>
        <p:nvSpPr>
          <p:cNvPr id="2" name="Объект 1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uk-UA" sz="3600" b="1" dirty="0"/>
              <a:t>Основні поняття:</a:t>
            </a:r>
          </a:p>
          <a:p>
            <a:endParaRPr lang="uk-UA" b="1" dirty="0"/>
          </a:p>
          <a:p>
            <a:endParaRPr lang="uk-UA" b="1" dirty="0" smtClean="0"/>
          </a:p>
          <a:p>
            <a:r>
              <a:rPr lang="uk-UA" sz="3600" dirty="0" smtClean="0"/>
              <a:t>близькі родичі</a:t>
            </a:r>
          </a:p>
          <a:p>
            <a:r>
              <a:rPr lang="uk-UA" sz="3600" dirty="0" smtClean="0"/>
              <a:t>відказоодержувач</a:t>
            </a:r>
          </a:p>
          <a:p>
            <a:r>
              <a:rPr lang="uk-UA" sz="3600" dirty="0" smtClean="0"/>
              <a:t>заповідальний відказ</a:t>
            </a:r>
          </a:p>
          <a:p>
            <a:r>
              <a:rPr lang="uk-UA" sz="3600" dirty="0" smtClean="0"/>
              <a:t>заповідач</a:t>
            </a:r>
          </a:p>
          <a:p>
            <a:r>
              <a:rPr lang="uk-UA" sz="3600" dirty="0" smtClean="0"/>
              <a:t>заповіт</a:t>
            </a:r>
          </a:p>
          <a:p>
            <a:r>
              <a:rPr lang="uk-UA" sz="3600" dirty="0" smtClean="0"/>
              <a:t>заповіт з умовою</a:t>
            </a:r>
          </a:p>
          <a:p>
            <a:r>
              <a:rPr lang="uk-UA" sz="3600" dirty="0" smtClean="0"/>
              <a:t>заповіт подружжя</a:t>
            </a:r>
          </a:p>
          <a:p>
            <a:r>
              <a:rPr lang="uk-UA" sz="3600" dirty="0" smtClean="0"/>
              <a:t>легат</a:t>
            </a:r>
          </a:p>
          <a:p>
            <a:r>
              <a:rPr lang="uk-UA" sz="3600" dirty="0" smtClean="0"/>
              <a:t>майнове право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619019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/>
              <a:t>Заповіт</a:t>
            </a:r>
            <a:r>
              <a:rPr lang="uk-UA" sz="3200" dirty="0"/>
              <a:t> – особисте розпорядження фізичної особи на випадок своєї смерті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457200" y="1988840"/>
            <a:ext cx="4038600" cy="4137323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uk-UA" b="1" dirty="0"/>
              <a:t>Спадкування за заповітом включає </a:t>
            </a:r>
            <a:r>
              <a:rPr lang="uk-UA" b="1" dirty="0" smtClean="0"/>
              <a:t>такі </a:t>
            </a:r>
            <a:r>
              <a:rPr lang="uk-UA" b="1" dirty="0"/>
              <a:t>права сторін</a:t>
            </a:r>
            <a:r>
              <a:rPr lang="uk-UA" b="1" dirty="0" smtClean="0"/>
              <a:t>:</a:t>
            </a:r>
          </a:p>
          <a:p>
            <a:endParaRPr lang="uk-UA" dirty="0"/>
          </a:p>
          <a:p>
            <a:pPr marL="514350" indent="-514350">
              <a:buAutoNum type="arabicParenR"/>
            </a:pPr>
            <a:r>
              <a:rPr lang="uk-UA" b="1" dirty="0" smtClean="0"/>
              <a:t>право </a:t>
            </a:r>
            <a:r>
              <a:rPr lang="uk-UA" b="1" dirty="0"/>
              <a:t>на </a:t>
            </a:r>
            <a:r>
              <a:rPr lang="uk-UA" b="1" dirty="0" smtClean="0"/>
              <a:t>заповіт</a:t>
            </a:r>
            <a:endParaRPr lang="uk-UA" dirty="0"/>
          </a:p>
          <a:p>
            <a:pPr marL="0" indent="0">
              <a:buNone/>
            </a:pPr>
            <a:r>
              <a:rPr lang="uk-UA" b="1" dirty="0"/>
              <a:t>2) право заповідача на призначення спадкоємців</a:t>
            </a:r>
            <a:r>
              <a:rPr lang="uk-UA" dirty="0"/>
              <a:t> </a:t>
            </a:r>
            <a:endParaRPr lang="uk-UA" dirty="0" smtClean="0"/>
          </a:p>
          <a:p>
            <a:pPr marL="0" indent="0">
              <a:buNone/>
            </a:pPr>
            <a:r>
              <a:rPr lang="uk-UA" b="1" dirty="0"/>
              <a:t>3) право заповідача на визначення обсягу спадщини, що має спадкуватися за </a:t>
            </a:r>
            <a:r>
              <a:rPr lang="uk-UA" b="1" dirty="0" smtClean="0"/>
              <a:t>заповіто</a:t>
            </a:r>
            <a:r>
              <a:rPr lang="uk-UA" dirty="0" smtClean="0"/>
              <a:t>м</a:t>
            </a:r>
          </a:p>
          <a:p>
            <a:pPr marL="0" indent="0">
              <a:buNone/>
            </a:pPr>
            <a:r>
              <a:rPr lang="uk-UA" b="1" dirty="0"/>
              <a:t>4) право заповідача на заповідальний відказ</a:t>
            </a:r>
            <a:r>
              <a:rPr lang="uk-UA" dirty="0"/>
              <a:t> </a:t>
            </a:r>
          </a:p>
          <a:p>
            <a:pPr marL="0" indent="0">
              <a:buNone/>
            </a:pPr>
            <a:r>
              <a:rPr lang="uk-UA" b="1" dirty="0" smtClean="0"/>
              <a:t>5) право заповідача на покладення на спадкоємця інших обов'язків</a:t>
            </a:r>
            <a:r>
              <a:rPr lang="uk-UA" dirty="0" smtClean="0"/>
              <a:t> 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648200" y="1988840"/>
            <a:ext cx="4038600" cy="413732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uk-UA" b="1" dirty="0"/>
              <a:t>6) право заповідача укласти заповіт з умовою</a:t>
            </a:r>
            <a:r>
              <a:rPr lang="uk-UA" dirty="0"/>
              <a:t> </a:t>
            </a:r>
          </a:p>
          <a:p>
            <a:pPr marL="0" indent="0">
              <a:buNone/>
            </a:pPr>
            <a:r>
              <a:rPr lang="uk-UA" b="1" dirty="0"/>
              <a:t>7) право подружжя на укладення спільного заповіту</a:t>
            </a:r>
            <a:r>
              <a:rPr lang="uk-UA" dirty="0"/>
              <a:t> </a:t>
            </a:r>
            <a:endParaRPr lang="uk-UA" b="1" dirty="0"/>
          </a:p>
          <a:p>
            <a:pPr marL="0" indent="0">
              <a:buNone/>
            </a:pPr>
            <a:r>
              <a:rPr lang="uk-UA" b="1" dirty="0" smtClean="0"/>
              <a:t>8) право заповідача на підпризначення спадкоємця</a:t>
            </a:r>
            <a:r>
              <a:rPr lang="uk-UA" dirty="0" smtClean="0"/>
              <a:t> </a:t>
            </a:r>
          </a:p>
          <a:p>
            <a:pPr marL="0" indent="0">
              <a:buNone/>
            </a:pPr>
            <a:r>
              <a:rPr lang="uk-UA" b="1" dirty="0"/>
              <a:t>9) право заповідача на скасування та зміну </a:t>
            </a:r>
            <a:r>
              <a:rPr lang="uk-UA" b="1" dirty="0" smtClean="0"/>
              <a:t>заповіту</a:t>
            </a:r>
          </a:p>
          <a:p>
            <a:pPr marL="0" indent="0">
              <a:buNone/>
            </a:pPr>
            <a:r>
              <a:rPr lang="uk-UA" b="1" dirty="0"/>
              <a:t>10) </a:t>
            </a:r>
            <a:r>
              <a:rPr lang="uk-UA" b="1" dirty="0" smtClean="0"/>
              <a:t>право </a:t>
            </a:r>
            <a:r>
              <a:rPr lang="uk-UA" b="1" dirty="0"/>
              <a:t>певних категорій </a:t>
            </a:r>
            <a:r>
              <a:rPr lang="uk-UA" b="1" dirty="0" smtClean="0"/>
              <a:t>осіб (право </a:t>
            </a:r>
            <a:r>
              <a:rPr lang="uk-UA" b="1" dirty="0"/>
              <a:t>на обов'язкову </a:t>
            </a:r>
            <a:r>
              <a:rPr lang="uk-UA" b="1" dirty="0" smtClean="0"/>
              <a:t>частку)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700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/>
              <a:t>право на заповіт</a:t>
            </a:r>
            <a:r>
              <a:rPr lang="uk-UA" dirty="0"/>
              <a:t> (ст. 1234 </a:t>
            </a:r>
            <a:r>
              <a:rPr lang="uk-UA" dirty="0" smtClean="0"/>
              <a:t>ЦК)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3200" dirty="0" smtClean="0"/>
              <a:t>має </a:t>
            </a:r>
            <a:r>
              <a:rPr lang="uk-UA" sz="3200" dirty="0"/>
              <a:t>фізична особа з </a:t>
            </a:r>
            <a:r>
              <a:rPr lang="uk-UA" sz="3200" dirty="0" smtClean="0"/>
              <a:t>ПОВНОЮ </a:t>
            </a:r>
            <a:r>
              <a:rPr lang="uk-UA" sz="3200" dirty="0"/>
              <a:t>цивільною </a:t>
            </a:r>
            <a:r>
              <a:rPr lang="uk-UA" sz="3200" dirty="0" smtClean="0"/>
              <a:t>дієздатністю</a:t>
            </a:r>
          </a:p>
          <a:p>
            <a:pPr marL="0" indent="0" algn="just">
              <a:buNone/>
            </a:pPr>
            <a:endParaRPr lang="uk-UA" sz="32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200" dirty="0"/>
              <a:t>здійснюється </a:t>
            </a:r>
            <a:r>
              <a:rPr lang="uk-UA" sz="3200" dirty="0" smtClean="0"/>
              <a:t>ОСОБИСТО </a:t>
            </a:r>
          </a:p>
          <a:p>
            <a:pPr marL="0" indent="0" algn="ctr">
              <a:buNone/>
            </a:pPr>
            <a:endParaRPr lang="uk-UA" sz="3200" dirty="0"/>
          </a:p>
          <a:p>
            <a:pPr marL="0" indent="0" algn="ctr">
              <a:buNone/>
            </a:pPr>
            <a:r>
              <a:rPr lang="uk-UA" sz="3200" dirty="0" smtClean="0"/>
              <a:t>(</a:t>
            </a:r>
            <a:r>
              <a:rPr lang="uk-UA" sz="3200" dirty="0"/>
              <a:t>вчинення заповіту через представника не допускається)</a:t>
            </a:r>
            <a:endParaRPr lang="ru-RU" sz="3200" dirty="0"/>
          </a:p>
          <a:p>
            <a:pPr marL="0" indent="0" algn="ctr">
              <a:buNone/>
            </a:pP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1128331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b="1" dirty="0"/>
              <a:t>право заповідача на призначення спадкоємців</a:t>
            </a:r>
            <a:r>
              <a:rPr lang="uk-UA" sz="3600" dirty="0"/>
              <a:t> (ст. 1235 </a:t>
            </a:r>
            <a:r>
              <a:rPr lang="uk-UA" sz="3600" dirty="0" smtClean="0"/>
              <a:t>ЦК)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uk-UA" dirty="0" smtClean="0"/>
              <a:t>Заповідач </a:t>
            </a:r>
            <a:r>
              <a:rPr lang="uk-UA" dirty="0"/>
              <a:t>може призначити своїми </a:t>
            </a:r>
            <a:r>
              <a:rPr lang="uk-UA" dirty="0" smtClean="0"/>
              <a:t>спадкоємцями:</a:t>
            </a:r>
          </a:p>
          <a:p>
            <a:pPr marL="0" indent="0" algn="ctr">
              <a:buNone/>
            </a:pPr>
            <a:r>
              <a:rPr lang="uk-UA" dirty="0" smtClean="0"/>
              <a:t>‒ </a:t>
            </a:r>
            <a:r>
              <a:rPr lang="uk-UA" i="1" dirty="0"/>
              <a:t>одну або кілька</a:t>
            </a:r>
            <a:r>
              <a:rPr lang="uk-UA" dirty="0"/>
              <a:t> фізичних </a:t>
            </a:r>
            <a:r>
              <a:rPr lang="uk-UA" i="1" dirty="0" smtClean="0"/>
              <a:t>осіб;</a:t>
            </a:r>
          </a:p>
          <a:p>
            <a:pPr marL="0" indent="0" algn="just">
              <a:buNone/>
            </a:pPr>
            <a:r>
              <a:rPr lang="uk-UA" dirty="0" smtClean="0"/>
              <a:t>‒ інших </a:t>
            </a:r>
            <a:r>
              <a:rPr lang="uk-UA" dirty="0"/>
              <a:t>учасників цивільних відносин</a:t>
            </a:r>
            <a:endParaRPr lang="uk-UA" i="1" dirty="0" smtClean="0"/>
          </a:p>
          <a:p>
            <a:pPr marL="0" indent="0" algn="ctr">
              <a:buNone/>
            </a:pPr>
            <a:endParaRPr lang="uk-UA" i="1" dirty="0"/>
          </a:p>
          <a:p>
            <a:pPr marL="0" indent="0" algn="ctr">
              <a:buNone/>
            </a:pPr>
            <a:r>
              <a:rPr lang="uk-UA" i="1" dirty="0" smtClean="0"/>
              <a:t>НЕ залежить від </a:t>
            </a:r>
            <a:r>
              <a:rPr lang="uk-UA" i="1" dirty="0"/>
              <a:t>наявності </a:t>
            </a:r>
            <a:r>
              <a:rPr lang="uk-UA" i="1" dirty="0" smtClean="0"/>
              <a:t>сімейних чи </a:t>
            </a:r>
            <a:r>
              <a:rPr lang="uk-UA" i="1" dirty="0"/>
              <a:t>родинних </a:t>
            </a:r>
            <a:r>
              <a:rPr lang="uk-UA" i="1" dirty="0" smtClean="0"/>
              <a:t>відносин</a:t>
            </a:r>
            <a:r>
              <a:rPr lang="uk-UA" dirty="0" smtClean="0"/>
              <a:t> </a:t>
            </a:r>
            <a:endParaRPr lang="ru-RU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uk-UA" dirty="0"/>
              <a:t>Заповідач може </a:t>
            </a:r>
            <a:r>
              <a:rPr lang="uk-UA" dirty="0" smtClean="0"/>
              <a:t>БЕЗ ЗАЗНАЧЕННЯ ПРИЧИН позбавити </a:t>
            </a:r>
            <a:r>
              <a:rPr lang="uk-UA" dirty="0"/>
              <a:t>права на спадкування </a:t>
            </a:r>
            <a:r>
              <a:rPr lang="uk-UA" dirty="0" smtClean="0"/>
              <a:t>БУДЬ-ЯКУ ОСОБУ </a:t>
            </a:r>
            <a:r>
              <a:rPr lang="uk-UA" dirty="0"/>
              <a:t>з числа спадкоємців за </a:t>
            </a:r>
            <a:r>
              <a:rPr lang="uk-UA" dirty="0" smtClean="0"/>
              <a:t>законом.</a:t>
            </a:r>
          </a:p>
          <a:p>
            <a:pPr marL="0" indent="0" algn="ctr">
              <a:buNone/>
            </a:pPr>
            <a:endParaRPr lang="uk-UA" b="1" dirty="0"/>
          </a:p>
          <a:p>
            <a:pPr marL="0" indent="0" algn="ctr">
              <a:buNone/>
            </a:pPr>
            <a:r>
              <a:rPr lang="uk-UA" dirty="0"/>
              <a:t>Заповідач </a:t>
            </a:r>
            <a:r>
              <a:rPr lang="uk-UA" dirty="0" smtClean="0"/>
              <a:t>НЕ МОЖЕ позбавити </a:t>
            </a:r>
            <a:r>
              <a:rPr lang="uk-UA" dirty="0"/>
              <a:t>права на спадкування осіб, які мають право на обов'язкову частку у спадщині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347124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b="1" dirty="0"/>
              <a:t>право заповідача на визначення обсягу спадщини, що має спадкуватися за заповіто</a:t>
            </a:r>
            <a:r>
              <a:rPr lang="uk-UA" sz="2400" dirty="0"/>
              <a:t>м (ст. 1236 </a:t>
            </a:r>
            <a:r>
              <a:rPr lang="uk-UA" sz="2400" dirty="0" smtClean="0"/>
              <a:t>ЦК України)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/>
              <a:t>Заповідач має право охопити заповітом права та обов'язки</a:t>
            </a:r>
            <a:r>
              <a:rPr lang="uk-UA" dirty="0" smtClean="0"/>
              <a:t>: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uk-UA" dirty="0"/>
              <a:t>– які належать йому на момент складення заповіту</a:t>
            </a:r>
            <a:r>
              <a:rPr lang="uk-UA" dirty="0" smtClean="0"/>
              <a:t>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– які можуть йому належати у майбутньому. </a:t>
            </a:r>
            <a:endParaRPr lang="uk-UA" b="1" dirty="0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dirty="0"/>
              <a:t>Заповідач має право скласти </a:t>
            </a:r>
            <a:r>
              <a:rPr lang="uk-UA" dirty="0" smtClean="0"/>
              <a:t>заповіт</a:t>
            </a:r>
          </a:p>
          <a:p>
            <a:pPr marL="0" indent="0" algn="ctr">
              <a:buNone/>
            </a:pPr>
            <a:endParaRPr lang="uk-UA" dirty="0"/>
          </a:p>
          <a:p>
            <a:pPr marL="0" indent="0" algn="ctr">
              <a:buNone/>
            </a:pPr>
            <a:r>
              <a:rPr lang="uk-UA" dirty="0" smtClean="0"/>
              <a:t> </a:t>
            </a:r>
            <a:r>
              <a:rPr lang="uk-UA" i="1" dirty="0"/>
              <a:t>щодо </a:t>
            </a:r>
            <a:endParaRPr lang="uk-UA" i="1" dirty="0" smtClean="0"/>
          </a:p>
          <a:p>
            <a:pPr marL="0" indent="0" algn="ctr">
              <a:buNone/>
            </a:pPr>
            <a:endParaRPr lang="uk-UA" i="1" dirty="0"/>
          </a:p>
          <a:p>
            <a:pPr marL="0" indent="0" algn="ctr">
              <a:buNone/>
            </a:pPr>
            <a:r>
              <a:rPr lang="uk-UA" dirty="0" smtClean="0"/>
              <a:t>усієї спадщини</a:t>
            </a:r>
          </a:p>
          <a:p>
            <a:pPr marL="0" indent="0" algn="ctr">
              <a:buNone/>
            </a:pPr>
            <a:endParaRPr lang="uk-UA" dirty="0"/>
          </a:p>
          <a:p>
            <a:pPr marL="0" indent="0" algn="ctr">
              <a:buNone/>
            </a:pPr>
            <a:r>
              <a:rPr lang="uk-UA" dirty="0" smtClean="0"/>
              <a:t>частини </a:t>
            </a:r>
            <a:r>
              <a:rPr lang="uk-UA" dirty="0"/>
              <a:t>спадщини</a:t>
            </a:r>
          </a:p>
          <a:p>
            <a:pPr marL="0" indent="0" algn="ctr">
              <a:buNone/>
            </a:pPr>
            <a:endParaRPr lang="uk-UA" b="1" dirty="0" smtClean="0"/>
          </a:p>
        </p:txBody>
      </p:sp>
    </p:spTree>
    <p:extLst>
      <p:ext uri="{BB962C8B-B14F-4D97-AF65-F5344CB8AC3E}">
        <p14:creationId xmlns:p14="http://schemas.microsoft.com/office/powerpoint/2010/main" val="4050441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право заповідача на заповідальний </a:t>
            </a:r>
            <a:r>
              <a:rPr lang="uk-UA" b="1" dirty="0" smtClean="0"/>
              <a:t>відказ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b="1" dirty="0"/>
              <a:t>Заповідальний відказ (</a:t>
            </a:r>
            <a:r>
              <a:rPr lang="uk-UA" b="1" dirty="0">
                <a:solidFill>
                  <a:srgbClr val="FF0000"/>
                </a:solidFill>
              </a:rPr>
              <a:t>легат</a:t>
            </a:r>
            <a:r>
              <a:rPr lang="uk-UA" b="1" dirty="0"/>
              <a:t>)</a:t>
            </a:r>
            <a:r>
              <a:rPr lang="uk-UA" dirty="0"/>
              <a:t> – різновид заповідальних розпоряджень, за яким заповідач покладає на спадкоємця за заповітом виконання будь-якого </a:t>
            </a:r>
            <a:r>
              <a:rPr lang="uk-UA" dirty="0">
                <a:solidFill>
                  <a:srgbClr val="FF0000"/>
                </a:solidFill>
              </a:rPr>
              <a:t>майнового </a:t>
            </a:r>
            <a:r>
              <a:rPr lang="uk-UA" dirty="0"/>
              <a:t>обов'язку на користь особи – відказоодержувача (</a:t>
            </a:r>
            <a:r>
              <a:rPr lang="uk-UA" b="1" dirty="0"/>
              <a:t>легатарія</a:t>
            </a:r>
            <a:r>
              <a:rPr lang="uk-UA" dirty="0"/>
              <a:t>), визначеного заповідачем.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b="1" dirty="0" smtClean="0"/>
              <a:t>Предмет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 smtClean="0"/>
              <a:t>передання </a:t>
            </a:r>
            <a:r>
              <a:rPr lang="uk-UA" dirty="0"/>
              <a:t>відказоодержувачеві у власність або за іншим речовим правом майнового права або речі, що входить або не входить до складу спадщини.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174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</TotalTime>
  <Words>1633</Words>
  <Application>Microsoft Office PowerPoint</Application>
  <PresentationFormat>Экран (4:3)</PresentationFormat>
  <Paragraphs>216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0" baseType="lpstr">
      <vt:lpstr>Arial</vt:lpstr>
      <vt:lpstr>Calibri</vt:lpstr>
      <vt:lpstr>Times New Roman</vt:lpstr>
      <vt:lpstr>Wingdings</vt:lpstr>
      <vt:lpstr>Тема Office</vt:lpstr>
      <vt:lpstr>СПАДКУВАННЯ ЗА ЗАПОВІТОМ</vt:lpstr>
      <vt:lpstr>СПАДКУВАННЯ ЗА ЗАПОВІТОМ</vt:lpstr>
      <vt:lpstr>СПАДКУВАННЯ ЗА ЗАПОВІТОМ</vt:lpstr>
      <vt:lpstr>СПАДКУВАННЯ ЗА ЗАПОВІТОМ</vt:lpstr>
      <vt:lpstr>Заповіт – особисте розпорядження фізичної особи на випадок своєї смерті </vt:lpstr>
      <vt:lpstr>право на заповіт (ст. 1234 ЦК)</vt:lpstr>
      <vt:lpstr>право заповідача на призначення спадкоємців (ст. 1235 ЦК)</vt:lpstr>
      <vt:lpstr>право заповідача на визначення обсягу спадщини, що має спадкуватися за заповітом (ст. 1236 ЦК України)</vt:lpstr>
      <vt:lpstr>право заповідача на заповідальний відказ</vt:lpstr>
      <vt:lpstr>право заповідача на покладення на спадкоємця інших обов'язків </vt:lpstr>
      <vt:lpstr>право заповідача укласти заповіт з умовою </vt:lpstr>
      <vt:lpstr>право подружжя на укладення спільного заповіту </vt:lpstr>
      <vt:lpstr>право заповідача на підпризначення спадкоємця </vt:lpstr>
      <vt:lpstr>право заповідача на скасування та зміну заповіту </vt:lpstr>
      <vt:lpstr> право певних категорій осіб – спадкоємців на обов'язкову частку у спадщині </vt:lpstr>
      <vt:lpstr>Форма заповіту</vt:lpstr>
      <vt:lpstr>Посадові особи, які мають право посвідчувати заповіти</vt:lpstr>
      <vt:lpstr>Посадові особи, які мають право посвідчувати заповіти</vt:lpstr>
      <vt:lpstr>Посадові особи, які мають право посвідчувати заповіти</vt:lpstr>
      <vt:lpstr>Посадові особи, які мають право посвідчувати заповіти</vt:lpstr>
      <vt:lpstr>Посадові особи, які мають право посвідчувати заповіти</vt:lpstr>
      <vt:lpstr>Посадові особи, які мають право посвідчувати заповіти</vt:lpstr>
      <vt:lpstr>Різновиди заповіту</vt:lpstr>
      <vt:lpstr>Випадки недійсності заповіту</vt:lpstr>
      <vt:lpstr>Дякую за увагу!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Спадкування – перехід спадщини від спадкодавця до спадкоємців</dc:title>
  <dc:creator>Инна</dc:creator>
  <cp:lastModifiedBy>Инна</cp:lastModifiedBy>
  <cp:revision>39</cp:revision>
  <cp:lastPrinted>2019-02-01T20:20:15Z</cp:lastPrinted>
  <dcterms:created xsi:type="dcterms:W3CDTF">2019-01-29T14:40:11Z</dcterms:created>
  <dcterms:modified xsi:type="dcterms:W3CDTF">2026-03-01T16:42:16Z</dcterms:modified>
</cp:coreProperties>
</file>