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69" r:id="rId6"/>
    <p:sldId id="270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64999">
              <a:srgbClr val="F0EBD5"/>
            </a:gs>
            <a:gs pos="100000">
              <a:srgbClr val="D1C39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152128"/>
          </a:xfrm>
        </p:spPr>
        <p:txBody>
          <a:bodyPr/>
          <a:lstStyle/>
          <a:p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276872"/>
            <a:ext cx="7704856" cy="3888432"/>
          </a:xfrm>
        </p:spPr>
        <p:txBody>
          <a:bodyPr>
            <a:normAutofit fontScale="92500"/>
          </a:bodyPr>
          <a:lstStyle/>
          <a:p>
            <a:r>
              <a:rPr lang="uk-UA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Історична хроніка </a:t>
            </a:r>
          </a:p>
          <a:p>
            <a:r>
              <a:rPr lang="uk-UA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 Шекспіра «Річард ІІІ» </a:t>
            </a:r>
          </a:p>
          <a:p>
            <a:r>
              <a:rPr lang="uk-UA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 її </a:t>
            </a:r>
            <a:r>
              <a:rPr lang="uk-UA" sz="5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інтермедіальні</a:t>
            </a:r>
            <a:r>
              <a:rPr lang="uk-UA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проекції</a:t>
            </a:r>
            <a:endParaRPr lang="uk-UA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880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Лоуренс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Олів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 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фільмі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Річард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III" (1955) 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04798"/>
            <a:ext cx="3744416" cy="4992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8737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Рамаз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Чхиквадзе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ролі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Річарда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III. 1980 (СРСР)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30409"/>
            <a:ext cx="3511276" cy="468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3044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Ієн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МакКеллен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фільмі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Річард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III"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 1995 (США,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Великобританія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7043600" cy="4695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2592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Аль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Пачіно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фільмі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пошуках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Річарда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«, 1996 (США)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712879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8616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Джемі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Мартін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фільмі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Річард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III«, 2005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Великобританія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7151612" cy="4767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2158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 fontScale="90000"/>
          </a:bodyPr>
          <a:lstStyle/>
          <a:p>
            <a:r>
              <a:rPr lang="ru-RU" dirty="0"/>
              <a:t>– 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Бенедікт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Камбербетч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 «Ричард III»,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Великобританія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36780"/>
            <a:ext cx="3871317" cy="516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1094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План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Історичні хроніки В. Шекспіра як мистецький та ідеологічний феномен.</a:t>
            </a:r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«Річард ІІІ» в контексті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тюдорівського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міфу.</a:t>
            </a:r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Сучасні театральні постановки «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ічарда ІІІ».</a:t>
            </a:r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Кінематографічні версії «Річарда ІІІ» </a:t>
            </a:r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«Річард ІІІ» у музиці, живописі та книжкових ілюстраціях.</a:t>
            </a:r>
          </a:p>
          <a:p>
            <a:endParaRPr lang="uk-UA" dirty="0"/>
          </a:p>
        </p:txBody>
      </p:sp>
      <p:sp>
        <p:nvSpPr>
          <p:cNvPr id="4" name="AutoShape 2" descr="Ð ÐµÐ·ÑÐ»ÑÑÐ°Ñ Ð¿Ð¾ÑÑÐºÑ Ð·Ð¾Ð±ÑÐ°Ð¶ÐµÐ½Ñ Ð·Ð° Ð·Ð°Ð¿Ð¸ÑÐ¾Ð¼ &quot;ÑÐ¸ÑÐ°ÑÐ´ ÑÑÑ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3776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Історичні драматичні хроніки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/>
              <a:t>Історичні хроніки </a:t>
            </a:r>
            <a:r>
              <a:rPr lang="uk-UA" dirty="0" smtClean="0"/>
              <a:t>– це оригінальне жанрове утворення,що виникло в лоні англійської ренесансної драматургії на основі активної взаємодії історіографії і драми</a:t>
            </a:r>
          </a:p>
          <a:p>
            <a:r>
              <a:rPr lang="uk-UA" dirty="0" smtClean="0"/>
              <a:t>«Король Джон» Джона Бейля</a:t>
            </a:r>
          </a:p>
          <a:p>
            <a:r>
              <a:rPr lang="uk-UA" dirty="0" smtClean="0"/>
              <a:t>«</a:t>
            </a:r>
            <a:r>
              <a:rPr lang="uk-UA" dirty="0" err="1" smtClean="0"/>
              <a:t>Хроніка</a:t>
            </a:r>
            <a:r>
              <a:rPr lang="uk-UA" dirty="0" smtClean="0"/>
              <a:t> про Едварда І» Джона </a:t>
            </a:r>
            <a:r>
              <a:rPr lang="uk-UA" dirty="0" err="1" smtClean="0"/>
              <a:t>Піля</a:t>
            </a:r>
            <a:endParaRPr lang="uk-UA" dirty="0" smtClean="0"/>
          </a:p>
          <a:p>
            <a:r>
              <a:rPr lang="uk-UA" dirty="0" smtClean="0"/>
              <a:t>«Паризька різанина», «Едвард ІІ» К.</a:t>
            </a:r>
            <a:r>
              <a:rPr lang="uk-UA" dirty="0" err="1" smtClean="0"/>
              <a:t>Марло</a:t>
            </a:r>
            <a:endParaRPr lang="uk-UA" dirty="0" smtClean="0"/>
          </a:p>
          <a:p>
            <a:r>
              <a:rPr lang="uk-UA" dirty="0" smtClean="0"/>
              <a:t>10 </a:t>
            </a:r>
            <a:r>
              <a:rPr lang="uk-UA" dirty="0" err="1" smtClean="0"/>
              <a:t>хронік</a:t>
            </a:r>
            <a:r>
              <a:rPr lang="uk-UA" dirty="0" smtClean="0"/>
              <a:t> Вільяма Шекспіра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8084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Риси історичних драматичних </a:t>
            </a:r>
            <a:r>
              <a:rPr lang="uk-UA" b="1" dirty="0" err="1" smtClean="0"/>
              <a:t>хронік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/>
              <a:t>сюжети з історії Англії;</a:t>
            </a:r>
          </a:p>
          <a:p>
            <a:r>
              <a:rPr lang="uk-UA" b="1" dirty="0"/>
              <a:t>т</a:t>
            </a:r>
            <a:r>
              <a:rPr lang="uk-UA" b="1" dirty="0" smtClean="0"/>
              <a:t>яжіння до трагедійного звучання;</a:t>
            </a:r>
          </a:p>
          <a:p>
            <a:r>
              <a:rPr lang="uk-UA" b="1" dirty="0"/>
              <a:t>в</a:t>
            </a:r>
            <a:r>
              <a:rPr lang="uk-UA" b="1" dirty="0" smtClean="0"/>
              <a:t>исока </a:t>
            </a:r>
            <a:r>
              <a:rPr lang="uk-UA" b="1" dirty="0" err="1" smtClean="0"/>
              <a:t>подієва</a:t>
            </a:r>
            <a:r>
              <a:rPr lang="uk-UA" b="1" dirty="0" smtClean="0"/>
              <a:t> динаміка;</a:t>
            </a:r>
          </a:p>
          <a:p>
            <a:r>
              <a:rPr lang="uk-UA" b="1" dirty="0"/>
              <a:t>н</a:t>
            </a:r>
            <a:r>
              <a:rPr lang="uk-UA" b="1" dirty="0" smtClean="0"/>
              <a:t>аявність напруженого соціально-політичного конфлікту;</a:t>
            </a:r>
          </a:p>
          <a:p>
            <a:r>
              <a:rPr lang="uk-UA" b="1" dirty="0" smtClean="0"/>
              <a:t>Головні дійові особи – реальні історичні постаті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92160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Причини розквіту історичних </a:t>
            </a:r>
            <a:r>
              <a:rPr lang="uk-UA" b="1" dirty="0" err="1" smtClean="0"/>
              <a:t>хронік</a:t>
            </a:r>
            <a:r>
              <a:rPr lang="uk-UA" b="1" dirty="0" smtClean="0"/>
              <a:t> в єлизаветинській Англії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Історія – </a:t>
            </a:r>
            <a:r>
              <a:rPr lang="uk-UA" dirty="0" err="1" smtClean="0"/>
              <a:t>найшанованіша</a:t>
            </a:r>
            <a:r>
              <a:rPr lang="uk-UA" dirty="0" smtClean="0"/>
              <a:t> після теології  </a:t>
            </a:r>
            <a:r>
              <a:rPr lang="uk-UA" i="1" dirty="0" smtClean="0"/>
              <a:t>«есенція розуму,ядро політики,світоч істини» (Р. </a:t>
            </a:r>
            <a:r>
              <a:rPr lang="uk-UA" i="1" dirty="0" err="1" smtClean="0"/>
              <a:t>Голіншед</a:t>
            </a:r>
            <a:r>
              <a:rPr lang="uk-UA" i="1" dirty="0" smtClean="0"/>
              <a:t>)</a:t>
            </a:r>
          </a:p>
          <a:p>
            <a:r>
              <a:rPr lang="uk-UA" dirty="0" smtClean="0"/>
              <a:t>Інтенсивний розвій історіографії (Е. </a:t>
            </a:r>
            <a:r>
              <a:rPr lang="uk-UA" dirty="0" err="1" smtClean="0"/>
              <a:t>Голл</a:t>
            </a:r>
            <a:r>
              <a:rPr lang="uk-UA" dirty="0" smtClean="0"/>
              <a:t>, Р.</a:t>
            </a:r>
            <a:r>
              <a:rPr lang="uk-UA" dirty="0" err="1" smtClean="0"/>
              <a:t>Графтон</a:t>
            </a:r>
            <a:r>
              <a:rPr lang="uk-UA" dirty="0" smtClean="0"/>
              <a:t>, Р. </a:t>
            </a:r>
            <a:r>
              <a:rPr lang="uk-UA" dirty="0" err="1" smtClean="0"/>
              <a:t>Голіншед</a:t>
            </a:r>
            <a:r>
              <a:rPr lang="uk-UA" dirty="0" smtClean="0"/>
              <a:t>, Дж. </a:t>
            </a:r>
            <a:r>
              <a:rPr lang="uk-UA" dirty="0" err="1" smtClean="0"/>
              <a:t>Стау</a:t>
            </a:r>
            <a:r>
              <a:rPr lang="uk-UA" dirty="0" smtClean="0"/>
              <a:t>, В. </a:t>
            </a:r>
            <a:r>
              <a:rPr lang="uk-UA" dirty="0" err="1" smtClean="0"/>
              <a:t>Кемден</a:t>
            </a:r>
            <a:r>
              <a:rPr lang="uk-UA" dirty="0" smtClean="0"/>
              <a:t>)</a:t>
            </a:r>
          </a:p>
          <a:p>
            <a:r>
              <a:rPr lang="uk-UA" dirty="0" smtClean="0"/>
              <a:t>Теза про незмінність людської природи</a:t>
            </a:r>
          </a:p>
          <a:p>
            <a:r>
              <a:rPr lang="uk-UA" dirty="0" smtClean="0"/>
              <a:t>Хід історії – воля Господа і діяння особи</a:t>
            </a:r>
          </a:p>
          <a:p>
            <a:r>
              <a:rPr lang="uk-UA" dirty="0" smtClean="0"/>
              <a:t>Формування національної ідентичності</a:t>
            </a:r>
          </a:p>
        </p:txBody>
      </p:sp>
    </p:spTree>
    <p:extLst>
      <p:ext uri="{BB962C8B-B14F-4D97-AF65-F5344CB8AC3E}">
        <p14:creationId xmlns:p14="http://schemas.microsoft.com/office/powerpoint/2010/main" xmlns="" val="325581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Історичні хроніки В. Шекспіра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Перша тетралогія: </a:t>
            </a:r>
            <a:r>
              <a:rPr lang="uk-UA" i="1" dirty="0" smtClean="0"/>
              <a:t>три частини        </a:t>
            </a:r>
            <a:r>
              <a:rPr lang="uk-UA" b="1" i="1" dirty="0" smtClean="0"/>
              <a:t>«Генріха </a:t>
            </a:r>
            <a:r>
              <a:rPr lang="en-US" b="1" i="1" dirty="0" smtClean="0"/>
              <a:t>V</a:t>
            </a:r>
            <a:r>
              <a:rPr lang="uk-UA" b="1" i="1" dirty="0" smtClean="0"/>
              <a:t>І»</a:t>
            </a:r>
            <a:r>
              <a:rPr lang="uk-UA" i="1" dirty="0">
                <a:solidFill>
                  <a:prstClr val="black"/>
                </a:solidFill>
              </a:rPr>
              <a:t> 1592;1590;1591</a:t>
            </a:r>
            <a:r>
              <a:rPr lang="uk-UA" b="1" i="1" dirty="0" smtClean="0"/>
              <a:t>;«РічардІІІ»</a:t>
            </a:r>
            <a:r>
              <a:rPr lang="uk-UA" i="1" dirty="0" smtClean="0"/>
              <a:t>1593</a:t>
            </a:r>
          </a:p>
          <a:p>
            <a:r>
              <a:rPr lang="uk-UA" dirty="0" smtClean="0"/>
              <a:t>Друга тетралогія : </a:t>
            </a:r>
            <a:r>
              <a:rPr lang="uk-UA" b="1" dirty="0" smtClean="0"/>
              <a:t>«</a:t>
            </a:r>
            <a:r>
              <a:rPr lang="uk-UA" b="1" i="1" dirty="0" smtClean="0"/>
              <a:t>Річард ІІ»</a:t>
            </a:r>
            <a:r>
              <a:rPr lang="uk-UA" i="1" dirty="0" smtClean="0"/>
              <a:t>1594; </a:t>
            </a:r>
          </a:p>
          <a:p>
            <a:pPr marL="0" indent="0">
              <a:buNone/>
            </a:pPr>
            <a:r>
              <a:rPr lang="uk-UA" i="1" dirty="0" smtClean="0"/>
              <a:t>    дві частини </a:t>
            </a:r>
            <a:r>
              <a:rPr lang="uk-UA" b="1" i="1" dirty="0" smtClean="0"/>
              <a:t>«Генріха І</a:t>
            </a:r>
            <a:r>
              <a:rPr lang="en-US" b="1" i="1" dirty="0" smtClean="0"/>
              <a:t>V</a:t>
            </a:r>
            <a:r>
              <a:rPr lang="uk-UA" b="1" i="1" dirty="0" smtClean="0"/>
              <a:t>» </a:t>
            </a:r>
            <a:r>
              <a:rPr lang="uk-UA" i="1" dirty="0" smtClean="0"/>
              <a:t>1597;1599;                         </a:t>
            </a:r>
            <a:r>
              <a:rPr lang="uk-UA" b="1" i="1" dirty="0" smtClean="0"/>
              <a:t>«Генріх </a:t>
            </a:r>
            <a:r>
              <a:rPr lang="en-US" b="1" i="1" dirty="0" smtClean="0"/>
              <a:t>V</a:t>
            </a:r>
            <a:r>
              <a:rPr lang="uk-UA" b="1" i="1" dirty="0" smtClean="0"/>
              <a:t>» </a:t>
            </a:r>
            <a:r>
              <a:rPr lang="uk-UA" i="1" dirty="0" smtClean="0"/>
              <a:t>1599;</a:t>
            </a:r>
          </a:p>
          <a:p>
            <a:r>
              <a:rPr lang="uk-UA" b="1" i="1" dirty="0" smtClean="0"/>
              <a:t>«Король Джон» </a:t>
            </a:r>
            <a:r>
              <a:rPr lang="uk-UA" i="1" dirty="0" smtClean="0"/>
              <a:t>1596;</a:t>
            </a:r>
          </a:p>
          <a:p>
            <a:r>
              <a:rPr lang="uk-UA" b="1" i="1" dirty="0" smtClean="0"/>
              <a:t>«Генріх </a:t>
            </a:r>
            <a:r>
              <a:rPr lang="en-US" b="1" i="1" dirty="0" smtClean="0"/>
              <a:t>V</a:t>
            </a:r>
            <a:r>
              <a:rPr lang="uk-UA" b="1" i="1" dirty="0" smtClean="0"/>
              <a:t>ІІІ» </a:t>
            </a:r>
            <a:r>
              <a:rPr lang="uk-UA" i="1" dirty="0" smtClean="0"/>
              <a:t>1612;</a:t>
            </a:r>
          </a:p>
        </p:txBody>
      </p:sp>
    </p:spTree>
    <p:extLst>
      <p:ext uri="{BB962C8B-B14F-4D97-AF65-F5344CB8AC3E}">
        <p14:creationId xmlns:p14="http://schemas.microsoft.com/office/powerpoint/2010/main" xmlns="" val="100067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Річард ІІІ</a:t>
            </a:r>
            <a:endParaRPr lang="uk-UA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AutoShape 2" descr="Ð ÐµÐ·ÑÐ»ÑÑÐ°Ñ Ð¿Ð¾ÑÑÐºÑ Ð·Ð¾Ð±ÑÐ°Ð¶ÐµÐ½Ñ Ð·Ð° Ð·Ð°Ð¿Ð¸ÑÐ¾Ð¼ &quot;ÑÐ¸ÑÐ°ÑÐ´ ÑÑÑ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28800"/>
            <a:ext cx="3456384" cy="489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124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Перша сторінка </a:t>
            </a:r>
            <a:r>
              <a:rPr lang="uk-UA" b="1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п'єси з Першого </a:t>
            </a:r>
            <a:r>
              <a:rPr lang="en-US" b="1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Folio, 1623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52092"/>
            <a:ext cx="3515841" cy="468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4451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Лоуренс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Олів'є, 1955 (Англія)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84784"/>
            <a:ext cx="3361556" cy="522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7881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347</Words>
  <Application>Microsoft Office PowerPoint</Application>
  <PresentationFormat>Экран (4:3)</PresentationFormat>
  <Paragraphs>49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План</vt:lpstr>
      <vt:lpstr>Історичні драматичні хроніки</vt:lpstr>
      <vt:lpstr>Риси історичних драматичних хронік</vt:lpstr>
      <vt:lpstr>Причини розквіту історичних хронік в єлизаветинській Англії</vt:lpstr>
      <vt:lpstr>Історичні хроніки В. Шекспіра</vt:lpstr>
      <vt:lpstr>Річард ІІІ</vt:lpstr>
      <vt:lpstr>Перша сторінка п'єси з Першого Folio, 1623</vt:lpstr>
      <vt:lpstr>Лоуренс Олів'є, 1955 (Англія)</vt:lpstr>
      <vt:lpstr>Лоуренс Олів’е у фільмі "Річард III" (1955) </vt:lpstr>
      <vt:lpstr>Рамаз Чхиквадзе у ролі Річарда III. 1980 (СРСР)</vt:lpstr>
      <vt:lpstr>Ієн МакКеллен у фільмі "Річард III" , 1995 (США, Великобританія)</vt:lpstr>
      <vt:lpstr>Аль Пачіно у фільмі «У пошуках Річарда«, 1996 (США)</vt:lpstr>
      <vt:lpstr>Джемі Мартін у фільмі "Річард III«, 2005 (Великобританія)</vt:lpstr>
      <vt:lpstr>–  Бенедікт Камбербетч, «Ричард III», 2015 (Великобританія)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№ 7</dc:title>
  <dc:creator>User</dc:creator>
  <cp:lastModifiedBy>ЮРИЙ</cp:lastModifiedBy>
  <cp:revision>15</cp:revision>
  <dcterms:created xsi:type="dcterms:W3CDTF">2019-05-10T06:47:05Z</dcterms:created>
  <dcterms:modified xsi:type="dcterms:W3CDTF">2022-01-14T00:22:04Z</dcterms:modified>
</cp:coreProperties>
</file>