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29"/>
  </p:notesMasterIdLst>
  <p:sldIdLst>
    <p:sldId id="256" r:id="rId2"/>
    <p:sldId id="310" r:id="rId3"/>
    <p:sldId id="274" r:id="rId4"/>
    <p:sldId id="318" r:id="rId5"/>
    <p:sldId id="327" r:id="rId6"/>
    <p:sldId id="311" r:id="rId7"/>
    <p:sldId id="312" r:id="rId8"/>
    <p:sldId id="307" r:id="rId9"/>
    <p:sldId id="313" r:id="rId10"/>
    <p:sldId id="314" r:id="rId11"/>
    <p:sldId id="270" r:id="rId12"/>
    <p:sldId id="277" r:id="rId13"/>
    <p:sldId id="278" r:id="rId14"/>
    <p:sldId id="295" r:id="rId15"/>
    <p:sldId id="298" r:id="rId16"/>
    <p:sldId id="317" r:id="rId17"/>
    <p:sldId id="296" r:id="rId18"/>
    <p:sldId id="319" r:id="rId19"/>
    <p:sldId id="294" r:id="rId20"/>
    <p:sldId id="325" r:id="rId21"/>
    <p:sldId id="320" r:id="rId22"/>
    <p:sldId id="323" r:id="rId23"/>
    <p:sldId id="321" r:id="rId24"/>
    <p:sldId id="322" r:id="rId25"/>
    <p:sldId id="279" r:id="rId26"/>
    <p:sldId id="291" r:id="rId27"/>
    <p:sldId id="30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74" autoAdjust="0"/>
    <p:restoredTop sz="94660"/>
  </p:normalViewPr>
  <p:slideViewPr>
    <p:cSldViewPr snapToGrid="0">
      <p:cViewPr varScale="1">
        <p:scale>
          <a:sx n="68" d="100"/>
          <a:sy n="68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443CE-D2A0-4EF9-AFCD-958CD499AF05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EA9D4-B811-4A92-BD86-2840EC445A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049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EA9D4-B811-4A92-BD86-2840EC445A0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784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5262-B8CE-4B10-BB47-A813D764749A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3284-0DFA-4C90-86D9-0570690A9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055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5262-B8CE-4B10-BB47-A813D764749A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3284-0DFA-4C90-86D9-0570690A9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32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5262-B8CE-4B10-BB47-A813D764749A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3284-0DFA-4C90-86D9-0570690A9B7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532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5262-B8CE-4B10-BB47-A813D764749A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3284-0DFA-4C90-86D9-0570690A9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550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5262-B8CE-4B10-BB47-A813D764749A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3284-0DFA-4C90-86D9-0570690A9B7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9531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5262-B8CE-4B10-BB47-A813D764749A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3284-0DFA-4C90-86D9-0570690A9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58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5262-B8CE-4B10-BB47-A813D764749A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3284-0DFA-4C90-86D9-0570690A9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970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5262-B8CE-4B10-BB47-A813D764749A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3284-0DFA-4C90-86D9-0570690A9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8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5262-B8CE-4B10-BB47-A813D764749A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3284-0DFA-4C90-86D9-0570690A9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65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5262-B8CE-4B10-BB47-A813D764749A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3284-0DFA-4C90-86D9-0570690A9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03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5262-B8CE-4B10-BB47-A813D764749A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3284-0DFA-4C90-86D9-0570690A9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25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5262-B8CE-4B10-BB47-A813D764749A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3284-0DFA-4C90-86D9-0570690A9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5262-B8CE-4B10-BB47-A813D764749A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3284-0DFA-4C90-86D9-0570690A9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833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5262-B8CE-4B10-BB47-A813D764749A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3284-0DFA-4C90-86D9-0570690A9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379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5262-B8CE-4B10-BB47-A813D764749A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3284-0DFA-4C90-86D9-0570690A9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845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3284-0DFA-4C90-86D9-0570690A9B7B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5262-B8CE-4B10-BB47-A813D764749A}" type="datetimeFigureOut">
              <a:rPr lang="ru-RU" smtClean="0"/>
              <a:t>24.02.2025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17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A5262-B8CE-4B10-BB47-A813D764749A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0753284-0DFA-4C90-86D9-0570690A9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02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zakon.rada.gov.ua/laws/show/1556-18#Text" TargetMode="External"/><Relationship Id="rId2" Type="http://schemas.openxmlformats.org/officeDocument/2006/relationships/hyperlink" Target="http://www.zakon3.rada.gov.ua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C1167-1F89-478F-B40A-DCE01208B0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b="1" dirty="0">
                <a:solidFill>
                  <a:srgbClr val="002060"/>
                </a:solidFill>
              </a:rPr>
              <a:t>Вітчизняні та зарубіжні системи освіти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12" name="Підзаголовок 11">
            <a:extLst>
              <a:ext uri="{FF2B5EF4-FFF2-40B4-BE49-F238E27FC236}">
                <a16:creationId xmlns:a16="http://schemas.microsoft.com/office/drawing/2014/main" id="{28901916-92AE-4062-A729-19B042D935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3445" y="4820468"/>
            <a:ext cx="5193322" cy="1096899"/>
          </a:xfrm>
        </p:spPr>
        <p:txBody>
          <a:bodyPr>
            <a:noAutofit/>
          </a:bodyPr>
          <a:lstStyle/>
          <a:p>
            <a:pPr algn="just"/>
            <a:r>
              <a:rPr lang="uk-UA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Андрющенко Олена Олександрівна, </a:t>
            </a:r>
            <a:r>
              <a:rPr lang="uk-UA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uk-UA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 кафедри дошкільної та початкової освіти ЗНУ</a:t>
            </a:r>
            <a:endParaRPr lang="ru-RU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04" y="4271065"/>
            <a:ext cx="3813822" cy="25978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445" y="216263"/>
            <a:ext cx="3290470" cy="19680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052F4C-A08C-4283-9E22-A7E617673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39" y="-138096"/>
            <a:ext cx="2627188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72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97E6E5-F624-49F8-9A31-8C894A108EF2}"/>
              </a:ext>
            </a:extLst>
          </p:cNvPr>
          <p:cNvSpPr txBox="1"/>
          <p:nvPr/>
        </p:nvSpPr>
        <p:spPr>
          <a:xfrm>
            <a:off x="1356360" y="385993"/>
            <a:ext cx="8839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33375" indent="450215" algn="ctr"/>
            <a:r>
              <a:rPr lang="uk-UA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2. Зв’язок дисципліни з порівняльною педагогікою</a:t>
            </a:r>
            <a:endParaRPr lang="ru-RU" sz="32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21912C-C8B7-4DFA-8092-077069482874}"/>
              </a:ext>
            </a:extLst>
          </p:cNvPr>
          <p:cNvSpPr txBox="1"/>
          <p:nvPr/>
        </p:nvSpPr>
        <p:spPr>
          <a:xfrm>
            <a:off x="304800" y="2093987"/>
            <a:ext cx="109423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75" indent="450215" algn="just">
              <a:spcAft>
                <a:spcPts val="0"/>
              </a:spcAft>
            </a:pPr>
            <a:r>
              <a:rPr lang="uk-UA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Порівняльна педагогіка </a:t>
            </a:r>
            <a:r>
              <a:rPr lang="uk-UA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(компаративна) – це галузь педагогічної науки, предметом якої є вивчення, аналіз, порівняння та оцінювання освітніх систем у різних країнах, подібних та відмінних рис і тенденцій в галузі освіти та виховання, перспективи освітньої політики.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4A2F2F-22B0-480F-A4E3-CD475709E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120" y="4565946"/>
            <a:ext cx="3403679" cy="190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78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8CB0B-E3AC-4942-8825-B6BF8919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605" y="608137"/>
            <a:ext cx="8596668" cy="1320800"/>
          </a:xfrm>
        </p:spPr>
        <p:txBody>
          <a:bodyPr>
            <a:noAutofit/>
          </a:bodyPr>
          <a:lstStyle/>
          <a:p>
            <a:pPr algn="just"/>
            <a:br>
              <a:rPr lang="ru-RU" sz="32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</a:br>
            <a:br>
              <a:rPr lang="ru-RU" sz="32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</a:br>
            <a:endParaRPr lang="ru-RU" sz="3200" dirty="0">
              <a:solidFill>
                <a:srgbClr val="00206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912BB1-83A8-47B1-8957-0447DF357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897" y="202288"/>
            <a:ext cx="10134206" cy="6713691"/>
          </a:xfrm>
        </p:spPr>
        <p:txBody>
          <a:bodyPr>
            <a:normAutofit fontScale="92500"/>
          </a:bodyPr>
          <a:lstStyle/>
          <a:p>
            <a:pPr marL="142875" marR="333375" indent="0" algn="ctr">
              <a:buNone/>
            </a:pPr>
            <a:r>
              <a:rPr lang="ru-RU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Підходи</a:t>
            </a:r>
            <a:r>
              <a:rPr lang="ru-RU" sz="32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ru-RU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щодо</a:t>
            </a:r>
            <a:r>
              <a:rPr lang="ru-RU" sz="32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визначення</a:t>
            </a:r>
            <a:r>
              <a:rPr lang="ru-RU" sz="32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об’єкта</a:t>
            </a:r>
            <a:r>
              <a:rPr lang="ru-RU" sz="32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 </a:t>
            </a:r>
            <a:r>
              <a:rPr lang="ru-RU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порівняльної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педагогіки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uk-UA" sz="24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2875" marR="333375" indent="0">
              <a:lnSpc>
                <a:spcPct val="150000"/>
              </a:lnSpc>
              <a:buNone/>
            </a:pP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•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освіта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як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процес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соціокультурного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відтворення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людини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в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сучасному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світі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та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соціальний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інститут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у глобальному,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регіональному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та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національному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масштаба               (З.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Курлянд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О.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Цокур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І. Богданова та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ін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.);</a:t>
            </a:r>
            <a:endParaRPr lang="uk-UA" sz="24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42875" marR="333375" indent="0">
              <a:lnSpc>
                <a:spcPct val="150000"/>
              </a:lnSpc>
              <a:buNone/>
            </a:pP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•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розвиток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освіти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на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сучасному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етапі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(Б. Вульфсон, 3. Малькова та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ін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.);</a:t>
            </a:r>
            <a:endParaRPr lang="uk-UA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2875" marR="333375" indent="0" algn="just">
              <a:lnSpc>
                <a:spcPct val="150000"/>
              </a:lnSpc>
              <a:buNone/>
            </a:pP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•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педагогічна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теорія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і практика в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різних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країнах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і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регіонах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світу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(М.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Родіонов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);</a:t>
            </a:r>
            <a:endParaRPr lang="uk-UA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2875" marR="333375" indent="0" algn="just">
              <a:lnSpc>
                <a:spcPct val="150000"/>
              </a:lnSpc>
              <a:buNone/>
            </a:pP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•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освіта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і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виховання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на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сучасному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етапі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(А. </a:t>
            </a:r>
            <a:r>
              <a:rPr lang="ru-RU" sz="24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Джуринський</a:t>
            </a:r>
            <a:r>
              <a:rPr lang="ru-RU" sz="24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142875" marR="333375" indent="0" algn="just">
              <a:lnSpc>
                <a:spcPct val="150000"/>
              </a:lnSpc>
              <a:buNone/>
            </a:pP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*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Об'єкт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науки  - </a:t>
            </a:r>
            <a:r>
              <a:rPr lang="ru-RU" sz="20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частина</a:t>
            </a:r>
            <a:r>
              <a:rPr lang="ru-RU" sz="20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об'єктивної</a:t>
            </a:r>
            <a:r>
              <a:rPr lang="ru-RU" sz="20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реальності</a:t>
            </a:r>
            <a:r>
              <a:rPr lang="ru-RU" sz="20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певна</a:t>
            </a:r>
            <a:r>
              <a:rPr lang="ru-RU" sz="20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система </a:t>
            </a:r>
            <a:r>
              <a:rPr lang="ru-RU" sz="20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або</a:t>
            </a:r>
            <a:r>
              <a:rPr lang="ru-RU" sz="20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широкий </a:t>
            </a:r>
            <a:r>
              <a:rPr lang="ru-RU" sz="20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багатогранний</a:t>
            </a:r>
            <a:r>
              <a:rPr lang="ru-RU" sz="20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процес</a:t>
            </a:r>
            <a:r>
              <a:rPr lang="ru-RU" sz="20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явище</a:t>
            </a:r>
            <a:r>
              <a:rPr lang="ru-RU" sz="20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на </a:t>
            </a:r>
            <a:r>
              <a:rPr lang="ru-RU" sz="20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які</a:t>
            </a:r>
            <a:r>
              <a:rPr lang="ru-RU" sz="20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спрямоване</a:t>
            </a:r>
            <a:r>
              <a:rPr lang="ru-RU" sz="20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наукове</a:t>
            </a:r>
            <a:r>
              <a:rPr lang="ru-RU" sz="20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дослідження</a:t>
            </a:r>
            <a:r>
              <a:rPr lang="ru-RU" sz="20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  </a:t>
            </a:r>
          </a:p>
          <a:p>
            <a:pPr marL="457200" indent="-457200">
              <a:buAutoNum type="arabicPeriod"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26888D-C1CA-4E7B-804A-2A3E810E8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154" y="5440634"/>
            <a:ext cx="1066892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9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763" y="0"/>
            <a:ext cx="11220157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Підходи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ru-RU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щодо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визначення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ru-RU" sz="32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предмету  </a:t>
            </a:r>
            <a:r>
              <a:rPr lang="ru-RU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порівняльної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педагогіки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uk-UA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закономірності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зарубіжного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вітчизняного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 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3.Курлянд,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О.Цокур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І.Богданова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закономірності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співвідношення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аспек­ти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взаємозбагачення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Б.Вульфсон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компаративізм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вираженими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відмінностями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Джуринський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uk-UA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D07DF-EC8D-407B-9D77-625B4CD119F7}"/>
              </a:ext>
            </a:extLst>
          </p:cNvPr>
          <p:cNvSpPr txBox="1"/>
          <p:nvPr/>
        </p:nvSpPr>
        <p:spPr>
          <a:xfrm>
            <a:off x="640079" y="5816977"/>
            <a:ext cx="11220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*Предмет науки</a:t>
            </a:r>
            <a:r>
              <a:rPr lang="ru-RU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ru-RU" sz="20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</a:t>
            </a:r>
            <a: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сторони</a:t>
            </a:r>
            <a: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аспекти</a:t>
            </a:r>
            <a: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елементи</a:t>
            </a:r>
            <a: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об'єкта</a:t>
            </a:r>
            <a: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підлягають</a:t>
            </a:r>
            <a: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безпосередньому</a:t>
            </a:r>
            <a: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вивченню</a:t>
            </a:r>
            <a:endParaRPr lang="ru-RU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2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38" y="283054"/>
            <a:ext cx="112623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Об'єктом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порівняльної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глобальному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локальному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етнічному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рівнях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аспектах.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38" y="4444072"/>
            <a:ext cx="111480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Предметом </a:t>
            </a:r>
            <a:r>
              <a:rPr 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порівняльної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стан,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закономірності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глобальному,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рівнях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компаративізм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вітчизняного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взаємозбагачення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60" y="2304062"/>
            <a:ext cx="3016671" cy="1978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8046"/>
          <a:stretch/>
        </p:blipFill>
        <p:spPr>
          <a:xfrm>
            <a:off x="7852806" y="2419101"/>
            <a:ext cx="2670919" cy="17937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0C3CA5-5FD8-4916-91AF-0C6F1E469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145" y="2175261"/>
            <a:ext cx="2024047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26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10384E-5588-4FF2-943F-611AD405B663}"/>
              </a:ext>
            </a:extLst>
          </p:cNvPr>
          <p:cNvSpPr txBox="1"/>
          <p:nvPr/>
        </p:nvSpPr>
        <p:spPr>
          <a:xfrm>
            <a:off x="2157041" y="795945"/>
            <a:ext cx="10187359" cy="6135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" marR="2477135" indent="330200" algn="just">
              <a:lnSpc>
                <a:spcPct val="127000"/>
              </a:lnSpc>
              <a:spcBef>
                <a:spcPts val="310"/>
              </a:spcBef>
              <a:spcAft>
                <a:spcPts val="0"/>
              </a:spcAft>
            </a:pP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Засновником вважають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Марка-Антонія </a:t>
            </a:r>
            <a:r>
              <a:rPr lang="uk-UA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Жюльєна</a:t>
            </a:r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(Паризького) (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1775-1848).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102870" marR="2477135" indent="330200" algn="just">
              <a:lnSpc>
                <a:spcPct val="127000"/>
              </a:lnSpc>
              <a:spcBef>
                <a:spcPts val="310"/>
              </a:spcBef>
              <a:spcAft>
                <a:spcPts val="0"/>
              </a:spcAft>
            </a:pP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ершим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поставив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питання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вивчення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міжнародного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досвіду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особливого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напряму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наукових</a:t>
            </a:r>
            <a:r>
              <a:rPr lang="uk-UA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досліджень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102870" marR="2477135" indent="330200" algn="just">
              <a:lnSpc>
                <a:spcPct val="127000"/>
              </a:lnSpc>
              <a:spcBef>
                <a:spcPts val="310"/>
              </a:spcBef>
              <a:spcAft>
                <a:spcPts val="0"/>
              </a:spcAft>
            </a:pP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Нарис     та     попередні     нотатки</a:t>
            </a:r>
            <a:r>
              <a:rPr lang="uk-UA" sz="28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 дослідження з порівняльної педагогіки»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визнана першою в історії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програмою порівняльних досліджень освітніх систем, в якій були визначені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цілі,</a:t>
            </a:r>
            <a:r>
              <a:rPr lang="uk-UA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функції</a:t>
            </a:r>
            <a:r>
              <a:rPr lang="uk-UA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uk-UA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методи</a:t>
            </a:r>
            <a:r>
              <a:rPr lang="uk-UA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порівняльно-педагогічних</a:t>
            </a:r>
            <a:r>
              <a:rPr lang="uk-UA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досліджень.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836EA4-AB2C-48F5-9839-63175978C1E0}"/>
              </a:ext>
            </a:extLst>
          </p:cNvPr>
          <p:cNvSpPr txBox="1"/>
          <p:nvPr/>
        </p:nvSpPr>
        <p:spPr>
          <a:xfrm>
            <a:off x="1295400" y="328477"/>
            <a:ext cx="10830948" cy="58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" marR="2477135" indent="330200" algn="ctr">
              <a:lnSpc>
                <a:spcPct val="127000"/>
              </a:lnSpc>
              <a:spcBef>
                <a:spcPts val="310"/>
              </a:spcBef>
            </a:pPr>
            <a:r>
              <a:rPr lang="uk-UA" sz="2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Виникнення</a:t>
            </a:r>
            <a:r>
              <a:rPr lang="uk-UA" sz="2800" b="1" spc="135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порівняльної</a:t>
            </a:r>
            <a:r>
              <a:rPr lang="uk-UA" sz="2800" b="1" spc="13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педагогіки  як науки</a:t>
            </a:r>
            <a:endParaRPr lang="uk-UA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66B285-7799-4D48-988B-E094E1219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66" y="2271712"/>
            <a:ext cx="1971675" cy="2314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D48ED5-3FA3-4A2B-9D27-E54DB273D9A6}"/>
              </a:ext>
            </a:extLst>
          </p:cNvPr>
          <p:cNvSpPr txBox="1"/>
          <p:nvPr/>
        </p:nvSpPr>
        <p:spPr>
          <a:xfrm>
            <a:off x="335280" y="4684423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М.-А. </a:t>
            </a:r>
            <a:r>
              <a:rPr lang="uk-UA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Жюльєн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417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9A1C77-F723-4B65-ADA9-5B034FE07DEA}"/>
              </a:ext>
            </a:extLst>
          </p:cNvPr>
          <p:cNvSpPr txBox="1"/>
          <p:nvPr/>
        </p:nvSpPr>
        <p:spPr>
          <a:xfrm>
            <a:off x="618978" y="904076"/>
            <a:ext cx="1053670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75" marR="333375" indent="450215" algn="just">
              <a:spcAft>
                <a:spcPts val="0"/>
              </a:spcAft>
            </a:pPr>
            <a:r>
              <a:rPr lang="ru-RU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Під</a:t>
            </a:r>
            <a:r>
              <a:rPr lang="ru-RU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порівняльною</a:t>
            </a:r>
            <a:r>
              <a:rPr lang="ru-RU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педагогікою</a:t>
            </a:r>
            <a:r>
              <a:rPr lang="ru-RU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Марк-Антоній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Жульєн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Паризький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розумів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142875" marR="333375" indent="450215" algn="just">
              <a:spcAft>
                <a:spcPts val="0"/>
              </a:spcAft>
            </a:pP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2875" marR="333375" indent="450215" algn="just">
              <a:spcAft>
                <a:spcPts val="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•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вивчення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змісту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та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способів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виховання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і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навчання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142875" marR="333375" indent="450215" algn="just">
              <a:spcAft>
                <a:spcPts val="0"/>
              </a:spcAft>
            </a:pP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2875" marR="333375" indent="450215" algn="just">
              <a:spcAft>
                <a:spcPts val="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•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створення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теорії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яка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була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б результатом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аналітичного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зіставлення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практики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освіти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в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різних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країнах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142875" marR="333375" indent="450215" algn="just">
              <a:spcAft>
                <a:spcPts val="0"/>
              </a:spcAft>
            </a:pP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2875" marR="333375" indent="450215" algn="just">
              <a:spcAft>
                <a:spcPts val="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•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вивчення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педагогічного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досвіду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різних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країн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з метою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створення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найраціональнішої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системи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освіти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й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виховання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в масштабах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Європи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та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світу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096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EFBBF0-E4F6-407C-8138-55AB0B4AA57E}"/>
              </a:ext>
            </a:extLst>
          </p:cNvPr>
          <p:cNvSpPr txBox="1"/>
          <p:nvPr/>
        </p:nvSpPr>
        <p:spPr>
          <a:xfrm>
            <a:off x="3535680" y="247167"/>
            <a:ext cx="9966960" cy="5206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" marR="2479040" indent="330200" algn="just">
              <a:lnSpc>
                <a:spcPct val="127000"/>
              </a:lnSpc>
              <a:spcAft>
                <a:spcPts val="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uk-UA" sz="24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Франції</a:t>
            </a:r>
            <a:r>
              <a:rPr lang="uk-UA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XIX</a:t>
            </a:r>
            <a:r>
              <a:rPr lang="uk-UA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ст.</a:t>
            </a:r>
            <a:r>
              <a:rPr lang="uk-UA" sz="24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найбільш</a:t>
            </a:r>
            <a:r>
              <a:rPr lang="uk-UA" sz="24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відомим</a:t>
            </a:r>
            <a:r>
              <a:rPr lang="uk-UA" sz="24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педагогічним</a:t>
            </a:r>
            <a:r>
              <a:rPr lang="uk-UA" sz="24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мандрівником»</a:t>
            </a:r>
            <a:r>
              <a:rPr lang="uk-UA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став</a:t>
            </a:r>
            <a:r>
              <a:rPr lang="uk-UA" sz="2400" spc="-2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професор</a:t>
            </a:r>
            <a:r>
              <a:rPr lang="uk-UA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філософії</a:t>
            </a:r>
            <a:r>
              <a:rPr lang="uk-UA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Сорбонни</a:t>
            </a:r>
            <a:r>
              <a:rPr lang="uk-UA" sz="24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Віктор Кузен</a:t>
            </a:r>
            <a:r>
              <a:rPr lang="uk-UA" sz="2400" b="1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(1792-1867).</a:t>
            </a:r>
            <a:r>
              <a:rPr lang="uk-UA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uk-UA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дорученням</a:t>
            </a:r>
            <a:r>
              <a:rPr lang="uk-UA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уряду</a:t>
            </a:r>
            <a:r>
              <a:rPr lang="uk-UA" sz="24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він</a:t>
            </a:r>
            <a:r>
              <a:rPr lang="uk-UA" sz="2400" spc="-2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неодноразово</a:t>
            </a:r>
            <a:r>
              <a:rPr lang="uk-UA" sz="24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виїздив</a:t>
            </a:r>
            <a:r>
              <a:rPr lang="uk-UA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uk-UA" sz="24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Прусію</a:t>
            </a:r>
            <a:r>
              <a:rPr lang="uk-UA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uk-UA" sz="24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вивчення</a:t>
            </a:r>
            <a:r>
              <a:rPr lang="uk-UA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її</a:t>
            </a:r>
            <a:r>
              <a:rPr lang="uk-UA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системи</a:t>
            </a:r>
            <a:r>
              <a:rPr lang="uk-UA" sz="24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освіти.</a:t>
            </a:r>
          </a:p>
          <a:p>
            <a:pPr marL="102870" marR="2479040" indent="330200" algn="just">
              <a:lnSpc>
                <a:spcPct val="127000"/>
              </a:lnSpc>
              <a:spcAft>
                <a:spcPts val="0"/>
              </a:spcAft>
            </a:pP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2870" marR="2479040" indent="330200" algn="just">
              <a:lnSpc>
                <a:spcPct val="127000"/>
              </a:lnSpc>
            </a:pP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2870" marR="2479040" indent="330200" algn="just">
              <a:lnSpc>
                <a:spcPct val="127000"/>
              </a:lnSpc>
            </a:pP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2870" marR="2479040" indent="330200" algn="just">
              <a:lnSpc>
                <a:spcPct val="127000"/>
              </a:lnSpc>
            </a:pP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2870" marR="2479040" indent="330200" algn="just">
              <a:lnSpc>
                <a:spcPct val="127000"/>
              </a:lnSpc>
            </a:pP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2870" marR="2479040" indent="330200" algn="just">
              <a:lnSpc>
                <a:spcPct val="127000"/>
              </a:lnSpc>
              <a:spcAft>
                <a:spcPts val="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0A09CE-7630-4D39-99A9-65FD933EF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923" y="497248"/>
            <a:ext cx="1944793" cy="23532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61CB67-04B6-4B17-B9B3-8B54326DB587}"/>
              </a:ext>
            </a:extLst>
          </p:cNvPr>
          <p:cNvSpPr txBox="1"/>
          <p:nvPr/>
        </p:nvSpPr>
        <p:spPr>
          <a:xfrm>
            <a:off x="853440" y="3739854"/>
            <a:ext cx="11795760" cy="1923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" marR="2479040" indent="330200" algn="just">
              <a:lnSpc>
                <a:spcPct val="127000"/>
              </a:lnSpc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«К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онкурентом» В. Кузена за славою і впливом доробку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став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німецький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професор </a:t>
            </a:r>
            <a:r>
              <a:rPr lang="uk-UA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Фридрих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Вільгельм</a:t>
            </a:r>
            <a:r>
              <a:rPr lang="uk-UA" sz="24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Тірш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(1774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1860),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який  першим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став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пропагувати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необхідність</a:t>
            </a:r>
            <a:r>
              <a:rPr lang="uk-UA" sz="24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європейського</a:t>
            </a:r>
            <a:r>
              <a:rPr lang="uk-UA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виховання» </a:t>
            </a:r>
            <a:r>
              <a:rPr lang="uk-UA" sz="24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uk-UA" sz="24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засобу</a:t>
            </a:r>
            <a:r>
              <a:rPr lang="uk-UA" sz="24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зближення</a:t>
            </a:r>
            <a:r>
              <a:rPr lang="uk-UA" sz="24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країн</a:t>
            </a:r>
            <a:r>
              <a:rPr lang="uk-UA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24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народів.</a:t>
            </a:r>
            <a:r>
              <a:rPr lang="uk-UA" sz="2400" spc="-2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FABEE7-3D2D-4B39-8D80-4B5A1E5C878A}"/>
              </a:ext>
            </a:extLst>
          </p:cNvPr>
          <p:cNvSpPr txBox="1"/>
          <p:nvPr/>
        </p:nvSpPr>
        <p:spPr>
          <a:xfrm>
            <a:off x="1375409" y="3059668"/>
            <a:ext cx="1607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Віктор Кузен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3133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B9EF8EF-BD70-499D-B2C7-C5436571AD0F}"/>
              </a:ext>
            </a:extLst>
          </p:cNvPr>
          <p:cNvSpPr txBox="1"/>
          <p:nvPr/>
        </p:nvSpPr>
        <p:spPr>
          <a:xfrm>
            <a:off x="609600" y="3979789"/>
            <a:ext cx="8747760" cy="2861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" marR="2476500" indent="330200" algn="just">
              <a:lnSpc>
                <a:spcPct val="127000"/>
              </a:lnSpc>
              <a:spcAft>
                <a:spcPts val="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США  в 1898 р.  був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прочитаний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перший</a:t>
            </a:r>
            <a:r>
              <a:rPr lang="uk-UA" sz="2400" i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університетський</a:t>
            </a:r>
            <a:r>
              <a:rPr lang="uk-UA" sz="2400" i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курс</a:t>
            </a:r>
            <a:r>
              <a:rPr lang="uk-UA" sz="2400" i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порівняльної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педагогіки</a:t>
            </a:r>
            <a:r>
              <a:rPr lang="uk-UA" sz="24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Дж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uk-UA" sz="24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Расселом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(«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Порівняльний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аналіз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системи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») студентам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педагогічного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коледжу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Колумбійського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університету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C85451-2028-4C49-9DF6-BA3B48C723C9}"/>
              </a:ext>
            </a:extLst>
          </p:cNvPr>
          <p:cNvSpPr txBox="1"/>
          <p:nvPr/>
        </p:nvSpPr>
        <p:spPr>
          <a:xfrm>
            <a:off x="4572002" y="482521"/>
            <a:ext cx="7620000" cy="2861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" marR="2476500" indent="330200" algn="just">
              <a:lnSpc>
                <a:spcPct val="127000"/>
              </a:lnSpc>
              <a:spcAft>
                <a:spcPts val="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К.Д. Ушинський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1860-х роках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провів</a:t>
            </a:r>
            <a:r>
              <a:rPr lang="uk-UA" sz="24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багато</a:t>
            </a:r>
            <a:r>
              <a:rPr lang="uk-UA" sz="24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часу</a:t>
            </a:r>
            <a:r>
              <a:rPr lang="uk-UA" sz="2400" spc="-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uk-UA" sz="24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Західній</a:t>
            </a:r>
            <a:r>
              <a:rPr lang="uk-UA" sz="24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Європі, </a:t>
            </a:r>
            <a:r>
              <a:rPr lang="uk-UA" sz="24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широко</a:t>
            </a:r>
            <a:r>
              <a:rPr lang="uk-UA" sz="24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використовував</a:t>
            </a:r>
            <a:r>
              <a:rPr lang="uk-UA" sz="2400" spc="-2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набуту інформацію в своїх працях, підтримував тісні зв’язки з зарубіжними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колегами.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F7EE26-78A1-4D78-9122-B8B69F3E0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636" y="3863542"/>
            <a:ext cx="3199448" cy="23964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ED3C87-9390-4967-A323-2CFA1C596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352" y="159406"/>
            <a:ext cx="2406968" cy="31846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8A8555-04F1-4DE4-BA2F-4A5E871C8185}"/>
              </a:ext>
            </a:extLst>
          </p:cNvPr>
          <p:cNvSpPr txBox="1"/>
          <p:nvPr/>
        </p:nvSpPr>
        <p:spPr>
          <a:xfrm>
            <a:off x="1520192" y="3494210"/>
            <a:ext cx="1786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К.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Ушинський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330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F212F-0C5A-4BA8-B252-ECDAAE198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" y="558265"/>
            <a:ext cx="2154555" cy="3005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FE651C-34A9-4FA9-8A15-EB710A9DBABD}"/>
              </a:ext>
            </a:extLst>
          </p:cNvPr>
          <p:cNvSpPr txBox="1"/>
          <p:nvPr/>
        </p:nvSpPr>
        <p:spPr>
          <a:xfrm>
            <a:off x="2758440" y="797510"/>
            <a:ext cx="888492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75" indent="450215" algn="just"/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Англійський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дослідник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Мікаел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Е. </a:t>
            </a:r>
            <a:r>
              <a:rPr lang="ru-RU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Седлер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був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переконаний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в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порівняльних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дослідженнях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потрібно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«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пройнятися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» 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духовною силою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конкретного народу.</a:t>
            </a:r>
          </a:p>
          <a:p>
            <a:pPr marL="142875" indent="450215" algn="just"/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формулював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такі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цікаві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позиції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щодо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дослідження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з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порівняльної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педагогіки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142875" indent="450215" algn="just"/>
            <a:endParaRPr lang="uk-UA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00075" indent="-457200" algn="just">
              <a:spcAft>
                <a:spcPts val="0"/>
              </a:spcAft>
              <a:buAutoNum type="arabicPeriod"/>
            </a:pP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ля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розуміння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системи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виховання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те,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діється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поза межами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школи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означає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значно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більше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аніж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те –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в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школі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».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Седлер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мав на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увазі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державну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систему,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економіку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сім'ю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церкву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Саме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ці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чинники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визначають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напрями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розвитку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освіти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тій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чи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іншій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країні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600075" indent="-457200" algn="just">
              <a:spcAft>
                <a:spcPts val="0"/>
              </a:spcAft>
              <a:buAutoNum type="arabicPeriod"/>
            </a:pP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«П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рактична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користь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з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порівняльних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досліджень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закордонних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систем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освіти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полягає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в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тім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ми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починаємо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краще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розуміти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нашу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власну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виховну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систему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».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19A42-6152-4E00-93E6-285597C00442}"/>
              </a:ext>
            </a:extLst>
          </p:cNvPr>
          <p:cNvSpPr txBox="1"/>
          <p:nvPr/>
        </p:nvSpPr>
        <p:spPr>
          <a:xfrm>
            <a:off x="350520" y="3739634"/>
            <a:ext cx="21545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Мікаел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Е.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Седлер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(1861-1943).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86104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0DEE8A-0B2E-43CE-9919-D2F966350E38}"/>
              </a:ext>
            </a:extLst>
          </p:cNvPr>
          <p:cNvSpPr txBox="1"/>
          <p:nvPr/>
        </p:nvSpPr>
        <p:spPr>
          <a:xfrm>
            <a:off x="1434904" y="323948"/>
            <a:ext cx="9045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75" marR="333375" indent="450215" algn="ctr">
              <a:spcAft>
                <a:spcPts val="0"/>
              </a:spcAft>
            </a:pPr>
            <a:r>
              <a:rPr lang="ru-RU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Порівняльна</a:t>
            </a:r>
            <a:r>
              <a:rPr lang="ru-RU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педагогіка</a:t>
            </a:r>
            <a:r>
              <a:rPr lang="ru-RU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в СРСР і </a:t>
            </a:r>
            <a:r>
              <a:rPr lang="ru-RU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Радянській</a:t>
            </a:r>
            <a:r>
              <a:rPr lang="ru-RU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ru-RU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Україні</a:t>
            </a:r>
            <a:r>
              <a:rPr lang="ru-RU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845061-CF6C-41CB-ACC8-71B8562E2481}"/>
              </a:ext>
            </a:extLst>
          </p:cNvPr>
          <p:cNvSpPr txBox="1"/>
          <p:nvPr/>
        </p:nvSpPr>
        <p:spPr>
          <a:xfrm>
            <a:off x="264943" y="814608"/>
            <a:ext cx="11945815" cy="1953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Початок та середина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20-х років - сприятливий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період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досліджень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зарубіжних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контактів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науковців-</a:t>
            </a:r>
            <a:r>
              <a:rPr lang="uk-UA" sz="2800" spc="-2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компаративістів</a:t>
            </a:r>
            <a:r>
              <a:rPr lang="uk-UA" sz="28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СРСР</a:t>
            </a:r>
            <a:r>
              <a:rPr lang="uk-UA" sz="28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uk-UA" sz="2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Радянської</a:t>
            </a:r>
            <a:r>
              <a:rPr lang="uk-UA" sz="28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України.</a:t>
            </a:r>
            <a:endParaRPr lang="ru-RU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C26CF-4A87-4444-A132-E676AC6DE831}"/>
              </a:ext>
            </a:extLst>
          </p:cNvPr>
          <p:cNvSpPr txBox="1"/>
          <p:nvPr/>
        </p:nvSpPr>
        <p:spPr>
          <a:xfrm>
            <a:off x="264943" y="2993239"/>
            <a:ext cx="13352584" cy="3330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5770" marR="2475230" indent="-342900" algn="just">
              <a:lnSpc>
                <a:spcPct val="12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осійськомовні автори найбільше аналізують праці й пропозиції</a:t>
            </a:r>
            <a:r>
              <a:rPr lang="uk-UA" sz="2400" spc="-2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видатного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американського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педагога-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інноватора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Д. Дьюї.</a:t>
            </a:r>
          </a:p>
          <a:p>
            <a:pPr marL="445770" marR="2475230" indent="-342900" algn="just">
              <a:lnSpc>
                <a:spcPct val="12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теренах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України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зоною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цікавості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контактів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були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Німеччина,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Австрія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Чехословаччина та ін.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45770" marR="2475230" indent="-342900" algn="just">
              <a:lnSpc>
                <a:spcPct val="12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країномовний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часопис</a:t>
            </a:r>
            <a:r>
              <a:rPr lang="uk-UA" sz="24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Шлях</a:t>
            </a:r>
            <a:r>
              <a:rPr lang="uk-UA" sz="24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освіти»</a:t>
            </a:r>
            <a:r>
              <a:rPr lang="uk-UA" sz="24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помістив</a:t>
            </a:r>
            <a:r>
              <a:rPr lang="uk-UA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майже</a:t>
            </a:r>
            <a:r>
              <a:rPr lang="uk-UA" sz="2400" spc="-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500</a:t>
            </a:r>
            <a:r>
              <a:rPr lang="uk-UA" sz="24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статей</a:t>
            </a:r>
            <a:r>
              <a:rPr lang="uk-UA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</a:t>
            </a:r>
            <a:r>
              <a:rPr lang="uk-UA" sz="24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системи</a:t>
            </a:r>
            <a:r>
              <a:rPr lang="uk-UA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uk-UA" sz="24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24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школи</a:t>
            </a:r>
            <a:r>
              <a:rPr lang="uk-UA" sz="2400" spc="-2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інших країн, маючи багато зарубіжних дописувачів (як осіб, так і асоціацій).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384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E35BFE-3330-405C-BFE3-61C7A712A7EB}"/>
              </a:ext>
            </a:extLst>
          </p:cNvPr>
          <p:cNvSpPr txBox="1"/>
          <p:nvPr/>
        </p:nvSpPr>
        <p:spPr>
          <a:xfrm>
            <a:off x="1703512" y="335846"/>
            <a:ext cx="856895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«Знайомство»</a:t>
            </a:r>
          </a:p>
          <a:p>
            <a:pPr algn="ctr"/>
            <a:endParaRPr lang="uk-UA" sz="44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800" b="1" i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itchFamily="2" charset="2"/>
              <a:buChar char="Ø"/>
            </a:pPr>
            <a:endParaRPr lang="uk-UA" b="1" dirty="0">
              <a:solidFill>
                <a:srgbClr val="002060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14350" indent="-514350">
              <a:buFont typeface="Wingdings" pitchFamily="2" charset="2"/>
              <a:buChar char="Ø"/>
            </a:pPr>
            <a:endParaRPr lang="uk-UA" b="1" dirty="0">
              <a:solidFill>
                <a:srgbClr val="002060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Як написати анкету для знайомства |ЯкПросто">
            <a:extLst>
              <a:ext uri="{FF2B5EF4-FFF2-40B4-BE49-F238E27FC236}">
                <a16:creationId xmlns:a16="http://schemas.microsoft.com/office/drawing/2014/main" id="{AF9D6029-6FB0-4877-9BA3-7D982261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72" y="1691051"/>
            <a:ext cx="4056088" cy="30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A2C4B6-FBAE-4380-B1B6-0F5488D10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600" y="2819400"/>
            <a:ext cx="3840063" cy="281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02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0DEE8A-0B2E-43CE-9919-D2F966350E38}"/>
              </a:ext>
            </a:extLst>
          </p:cNvPr>
          <p:cNvSpPr txBox="1"/>
          <p:nvPr/>
        </p:nvSpPr>
        <p:spPr>
          <a:xfrm>
            <a:off x="1573237" y="0"/>
            <a:ext cx="90455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75" marR="333375" indent="450215" algn="ctr">
              <a:spcAft>
                <a:spcPts val="0"/>
              </a:spcAft>
            </a:pPr>
            <a:r>
              <a:rPr lang="ru-RU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Порівняльна</a:t>
            </a:r>
            <a:r>
              <a:rPr lang="ru-RU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педагогіка</a:t>
            </a:r>
            <a:r>
              <a:rPr lang="ru-RU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в </a:t>
            </a:r>
            <a:r>
              <a:rPr lang="ru-RU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суверенній</a:t>
            </a:r>
            <a:r>
              <a:rPr lang="ru-RU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Україні</a:t>
            </a:r>
            <a:endParaRPr lang="ru-RU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42875" marR="333375" indent="450215" algn="ctr">
              <a:spcAft>
                <a:spcPts val="0"/>
              </a:spcAft>
            </a:pPr>
            <a:endParaRPr lang="ru-RU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845061-CF6C-41CB-ACC8-71B8562E2481}"/>
              </a:ext>
            </a:extLst>
          </p:cNvPr>
          <p:cNvSpPr txBox="1"/>
          <p:nvPr/>
        </p:nvSpPr>
        <p:spPr>
          <a:xfrm>
            <a:off x="396241" y="594360"/>
            <a:ext cx="11399520" cy="6333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7025" marR="307975" indent="359410" algn="just">
              <a:spcBef>
                <a:spcPts val="395"/>
              </a:spcBef>
              <a:spcAft>
                <a:spcPts val="0"/>
              </a:spcAft>
            </a:pPr>
            <a:r>
              <a:rPr lang="uk-UA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Лабораторія порівняльної педагогіки Інституту педагогіки НАПН України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 самостійний науковий підрозділ функціонує з 1971 р. Першими її співробітниками стали Н.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Абашкіна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Л.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Булай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Г. Єгоров. </a:t>
            </a:r>
          </a:p>
          <a:p>
            <a:pPr marL="327025" marR="307975" indent="359410" algn="just">
              <a:spcBef>
                <a:spcPts val="395"/>
              </a:spcBef>
              <a:spcAft>
                <a:spcPts val="0"/>
              </a:spcAft>
            </a:pP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1992 році ця структура була перейменована у</a:t>
            </a:r>
            <a:r>
              <a:rPr lang="uk-UA" sz="2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лабораторію порівняльної педагогіки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Українські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педагоги-компаративісти  - Н.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Абашкіна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О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Локшина, </a:t>
            </a:r>
          </a:p>
          <a:p>
            <a:pPr algn="just"/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Л.П.</a:t>
            </a:r>
            <a:r>
              <a:rPr lang="uk-UA" sz="2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Пуховська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А.А.</a:t>
            </a:r>
            <a:r>
              <a:rPr lang="uk-UA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Сбруєва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також дослідники, які прийшли в порівняльну педагогіку</a:t>
            </a:r>
            <a:r>
              <a:rPr lang="uk-UA" sz="2800" spc="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uk-UA" sz="2800" spc="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інших</a:t>
            </a:r>
            <a:r>
              <a:rPr lang="uk-UA" sz="2800" spc="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наук</a:t>
            </a:r>
            <a:r>
              <a:rPr lang="uk-UA" sz="2800" spc="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(В. Луговий,</a:t>
            </a:r>
            <a:r>
              <a:rPr lang="uk-UA" sz="2800" spc="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Л.</a:t>
            </a:r>
            <a:r>
              <a:rPr lang="uk-UA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Одерій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uk-UA" sz="2800" spc="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А.</a:t>
            </a:r>
            <a:r>
              <a:rPr lang="uk-UA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Глузман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К.</a:t>
            </a:r>
            <a:r>
              <a:rPr lang="uk-UA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Корсак та ін.).</a:t>
            </a:r>
          </a:p>
          <a:p>
            <a:pPr algn="just"/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З липня 2009 р. лабораторія започаткувала щоквартальний науково-педагогічний журнал «Порівняльно-педагогічні студії». Тематика статей – порівняльна і зарубіжна педагогіка, міжнародні дослідження в галузі освіти.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75490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820C51-A2F3-4056-9C43-EBC639F45030}"/>
              </a:ext>
            </a:extLst>
          </p:cNvPr>
          <p:cNvSpPr txBox="1"/>
          <p:nvPr/>
        </p:nvSpPr>
        <p:spPr>
          <a:xfrm>
            <a:off x="762000" y="278815"/>
            <a:ext cx="9692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75" indent="450215" algn="ctr">
              <a:spcAft>
                <a:spcPts val="0"/>
              </a:spcAft>
            </a:pPr>
            <a:r>
              <a:rPr lang="uk-UA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uk-UA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Порівняльно-педагогічне дослідження -</a:t>
            </a:r>
            <a:endParaRPr lang="ru-RU" sz="2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96E107-B5C6-4038-8BD5-A99A4D4EBD10}"/>
              </a:ext>
            </a:extLst>
          </p:cNvPr>
          <p:cNvSpPr txBox="1"/>
          <p:nvPr/>
        </p:nvSpPr>
        <p:spPr>
          <a:xfrm>
            <a:off x="883920" y="1015395"/>
            <a:ext cx="1069848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спеціально організований </a:t>
            </a:r>
            <a:r>
              <a:rPr lang="uk-UA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 пізнання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 якому формуються теоретичні узагальнені знання про сутність педагогічних фактів, явищ, процесів, що відбуваються в різних освітніх системах на глобальному (світовому), регіональному та локальному (національному, етнічному) рівнях з метою виявлення загальних спільних і відмінних рис, педагогічного досвіду для подальшого удосконалення цих систем. 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634033-434E-4AA6-AC41-22EAC6EAB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198" y="3873902"/>
            <a:ext cx="262760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0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E13EA4-E987-424D-A240-8DEC2F039C1C}"/>
              </a:ext>
            </a:extLst>
          </p:cNvPr>
          <p:cNvSpPr txBox="1"/>
          <p:nvPr/>
        </p:nvSpPr>
        <p:spPr>
          <a:xfrm>
            <a:off x="411480" y="266760"/>
            <a:ext cx="1082040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75" indent="450215" algn="ctr">
              <a:spcAft>
                <a:spcPts val="0"/>
              </a:spcAft>
            </a:pPr>
            <a:r>
              <a:rPr lang="ru-RU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Методологічною</a:t>
            </a:r>
            <a:r>
              <a:rPr lang="ru-RU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основою </a:t>
            </a:r>
            <a:r>
              <a:rPr lang="ru-RU" sz="32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порівняльно-педагогічних</a:t>
            </a:r>
            <a:r>
              <a:rPr lang="ru-RU" sz="3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досліджень</a:t>
            </a:r>
            <a:r>
              <a:rPr lang="ru-RU" sz="3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є </a:t>
            </a:r>
            <a:r>
              <a:rPr lang="ru-RU" sz="32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такі</a:t>
            </a:r>
            <a:r>
              <a:rPr lang="ru-RU" sz="3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підходи</a:t>
            </a:r>
            <a:r>
              <a:rPr lang="ru-RU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142875" indent="450215" algn="just">
              <a:spcAft>
                <a:spcPts val="0"/>
              </a:spcAft>
            </a:pPr>
            <a:endParaRPr lang="ru-RU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42875" indent="450215" algn="just"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а)</a:t>
            </a:r>
            <a:r>
              <a:rPr lang="uk-UA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цивілізаційний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освітній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процес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розглядається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з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позицій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тих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чи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інших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аспектів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цивілізації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матеріальних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політичних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культурних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наукових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релігійних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тощо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); </a:t>
            </a:r>
          </a:p>
          <a:p>
            <a:pPr marL="142875" indent="450215" algn="just"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б) 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антропологічний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освітній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процес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розглядається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з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позицій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людини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її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потреб); </a:t>
            </a:r>
          </a:p>
          <a:p>
            <a:pPr marL="142875" indent="450215" algn="just"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в) 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синхронний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просторове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розгортання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освітнього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процесу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у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співвідношенні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з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іншими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цивілізаціями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регіонами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</a:p>
          <a:p>
            <a:pPr marL="142875" indent="450215" algn="just"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г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діахронний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просторове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розгортання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освітнього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процесу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у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співвідношенні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різних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культурно-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історичних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циклів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у межах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однієї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цивілізації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236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EA0C70-5257-4953-9D75-C6975242D259}"/>
              </a:ext>
            </a:extLst>
          </p:cNvPr>
          <p:cNvSpPr txBox="1"/>
          <p:nvPr/>
        </p:nvSpPr>
        <p:spPr>
          <a:xfrm>
            <a:off x="1255542" y="363457"/>
            <a:ext cx="104663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75" marR="333375" indent="450215" algn="just">
              <a:spcAft>
                <a:spcPts val="0"/>
              </a:spcAft>
            </a:pPr>
            <a:r>
              <a:rPr lang="ru-RU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Методи</a:t>
            </a:r>
            <a:r>
              <a:rPr lang="ru-RU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порівняльно-педагогічних</a:t>
            </a:r>
            <a:r>
              <a:rPr lang="ru-RU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досліджень</a:t>
            </a:r>
            <a:endParaRPr lang="ru-RU" sz="32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6C0A62-92A0-4520-BDBD-D23D03924327}"/>
              </a:ext>
            </a:extLst>
          </p:cNvPr>
          <p:cNvSpPr txBox="1"/>
          <p:nvPr/>
        </p:nvSpPr>
        <p:spPr>
          <a:xfrm>
            <a:off x="261424" y="1332300"/>
            <a:ext cx="11669151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7225" marR="333375" indent="-514350" algn="just">
              <a:spcAft>
                <a:spcPts val="0"/>
              </a:spcAft>
              <a:buAutoNum type="arabicPeriod"/>
            </a:pPr>
            <a:r>
              <a:rPr lang="ru-RU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ивчення</a:t>
            </a:r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джерел</a:t>
            </a:r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різних</a:t>
            </a:r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країн</a:t>
            </a:r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42424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державних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документів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матеріалів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громадських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професійних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політичних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організацій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форумів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питань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2000" dirty="0">
                <a:solidFill>
                  <a:srgbClr val="42424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літературних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marL="657225" marR="333375" indent="-514350" algn="just">
              <a:spcAft>
                <a:spcPts val="0"/>
              </a:spcAft>
              <a:buAutoNum type="arabicPeriod"/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57225" marR="333375" indent="-514350" algn="just">
              <a:spcAft>
                <a:spcPts val="0"/>
              </a:spcAft>
              <a:buAutoNum type="arabicPeriod"/>
            </a:pP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Вивчення</a:t>
            </a:r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статистичних</a:t>
            </a:r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даних</a:t>
            </a:r>
            <a:r>
              <a:rPr lang="ru-RU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характеризують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освіту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кожної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країни</a:t>
            </a:r>
            <a:r>
              <a:rPr lang="ru-RU" sz="2400" dirty="0">
                <a:solidFill>
                  <a:srgbClr val="42424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657225" marR="333375" indent="-514350" algn="just">
              <a:spcAft>
                <a:spcPts val="0"/>
              </a:spcAft>
              <a:buAutoNum type="arabicPeriod"/>
            </a:pPr>
            <a:endParaRPr lang="ru-RU" sz="2400" dirty="0">
              <a:solidFill>
                <a:srgbClr val="42424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2875" marR="333375" algn="just">
              <a:spcAft>
                <a:spcPts val="0"/>
              </a:spcAft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М</a:t>
            </a:r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етод 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спостереження</a:t>
            </a:r>
            <a:r>
              <a:rPr lang="ru-RU" sz="2800" dirty="0">
                <a:solidFill>
                  <a:srgbClr val="42424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srgbClr val="42424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як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провідний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комплексі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методів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вивчення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інших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народів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142875" marR="333375" algn="just"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0075" marR="333375" indent="-457200" algn="just">
              <a:spcAft>
                <a:spcPts val="0"/>
              </a:spcAft>
              <a:buAutoNum type="arabicPeriod" startAt="4"/>
            </a:pP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есіда</a:t>
            </a:r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інтерв’ю</a:t>
            </a:r>
            <a:r>
              <a:rPr lang="ru-RU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опомагають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дослідникові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уточнити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незрозумілі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питання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отримати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інформацію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про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явища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галузі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перших рук).</a:t>
            </a:r>
          </a:p>
          <a:p>
            <a:pPr marL="600075" marR="333375" indent="-457200" algn="just">
              <a:spcAft>
                <a:spcPts val="0"/>
              </a:spcAft>
              <a:buAutoNum type="arabicPeriod" startAt="4"/>
            </a:pPr>
            <a:endParaRPr lang="ru-RU" sz="28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2875" marR="333375" algn="just">
              <a:spcAft>
                <a:spcPts val="0"/>
              </a:spcAft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ru-RU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етоди</a:t>
            </a:r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математичного</a:t>
            </a:r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статистичного</a:t>
            </a:r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оброблення</a:t>
            </a:r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даних</a:t>
            </a:r>
            <a:r>
              <a:rPr lang="ru-RU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8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039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EA0C70-5257-4953-9D75-C6975242D259}"/>
              </a:ext>
            </a:extLst>
          </p:cNvPr>
          <p:cNvSpPr txBox="1"/>
          <p:nvPr/>
        </p:nvSpPr>
        <p:spPr>
          <a:xfrm>
            <a:off x="844062" y="152959"/>
            <a:ext cx="104663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75" marR="333375" indent="450215" algn="just">
              <a:spcAft>
                <a:spcPts val="0"/>
              </a:spcAft>
            </a:pPr>
            <a:r>
              <a:rPr lang="ru-RU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Методи</a:t>
            </a:r>
            <a:r>
              <a:rPr lang="ru-RU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порівняльно-педагогічних</a:t>
            </a:r>
            <a:r>
              <a:rPr lang="ru-RU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досліджень</a:t>
            </a:r>
            <a:endParaRPr lang="ru-RU" sz="32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6C0A62-92A0-4520-BDBD-D23D03924327}"/>
              </a:ext>
            </a:extLst>
          </p:cNvPr>
          <p:cNvSpPr txBox="1"/>
          <p:nvPr/>
        </p:nvSpPr>
        <p:spPr>
          <a:xfrm>
            <a:off x="126608" y="814140"/>
            <a:ext cx="1166915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75" marR="333375" algn="just"/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Системний</a:t>
            </a:r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ме</a:t>
            </a:r>
            <a:r>
              <a:rPr lang="ru-RU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тод -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розглядає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досліджуваний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предмет,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явище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процес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як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цілісну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систему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і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встановлює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найвіддаленіші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зв'язки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142875" marR="333375" algn="just"/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2875" marR="333375" algn="just">
              <a:spcAft>
                <a:spcPts val="0"/>
              </a:spcAft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7. </a:t>
            </a:r>
            <a:r>
              <a:rPr lang="ru-RU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труктурний</a:t>
            </a:r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метод</a:t>
            </a:r>
            <a:r>
              <a:rPr lang="ru-RU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-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розчленування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досліджуваного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явища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процесу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як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системи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складові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встановлення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найближчих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зв'язків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142875" marR="333375" algn="just">
              <a:spcAft>
                <a:spcPts val="0"/>
              </a:spcAft>
            </a:pPr>
            <a:endParaRPr lang="ru-RU" sz="2800" i="1" dirty="0">
              <a:solidFill>
                <a:srgbClr val="42424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2875" marR="333375" algn="just">
              <a:spcAft>
                <a:spcPts val="0"/>
              </a:spcAft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8. К</a:t>
            </a:r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онструктивно-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генетичний</a:t>
            </a:r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метод -</a:t>
            </a:r>
            <a:r>
              <a:rPr lang="ru-RU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аналіз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змін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досліджуваному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предметі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явищі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процесі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загалом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в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окремих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складових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просторі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часі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виявлення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походження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142875" marR="333375" algn="just">
              <a:spcAft>
                <a:spcPts val="0"/>
              </a:spcAft>
            </a:pPr>
            <a:endParaRPr lang="ru-RU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2875" marR="333375" algn="just">
              <a:spcAft>
                <a:spcPts val="0"/>
              </a:spcAft>
            </a:pPr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9. 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Порівняльний</a:t>
            </a:r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порівняльно-зіставний</a:t>
            </a:r>
            <a:r>
              <a:rPr lang="ru-RU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 метод -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виявлення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системах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рис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подібності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відмінності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дає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можливість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фіксувати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спільні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специфічні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вияви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педагогічних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закономірностей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332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741" y="655092"/>
            <a:ext cx="110819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</a:t>
            </a:r>
            <a:r>
              <a:rPr lang="uk-UA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історичні періоди розвитку порівняльної педагогіки (самостійне опрацювання).</a:t>
            </a:r>
          </a:p>
          <a:p>
            <a:pPr algn="ctr"/>
            <a:endParaRPr lang="uk-UA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22E9C-ADEA-48CC-AB9C-0DB734582ABE}"/>
              </a:ext>
            </a:extLst>
          </p:cNvPr>
          <p:cNvSpPr txBox="1"/>
          <p:nvPr/>
        </p:nvSpPr>
        <p:spPr>
          <a:xfrm>
            <a:off x="-316230" y="1888919"/>
            <a:ext cx="120669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5335" marR="139065">
              <a:spcBef>
                <a:spcPts val="365"/>
              </a:spcBef>
              <a:spcAft>
                <a:spcPts val="0"/>
              </a:spcAft>
            </a:pPr>
            <a:r>
              <a:rPr lang="uk-UA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Опрацювання статті </a:t>
            </a:r>
            <a:r>
              <a:rPr lang="uk-UA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д.п.н</a:t>
            </a:r>
            <a:r>
              <a:rPr lang="uk-UA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професора   </a:t>
            </a:r>
            <a:r>
              <a:rPr lang="uk-UA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Сбруєвої</a:t>
            </a:r>
            <a:r>
              <a:rPr lang="uk-UA" sz="2400" b="1" i="1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i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А.А. «</a:t>
            </a:r>
            <a:r>
              <a:rPr lang="uk-UA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Історичні</a:t>
            </a:r>
            <a:r>
              <a:rPr lang="uk-UA" sz="2400" b="1" kern="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етапи</a:t>
            </a:r>
            <a:r>
              <a:rPr lang="uk-UA" sz="2400" b="1" kern="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  порівняльної</a:t>
            </a:r>
            <a:r>
              <a:rPr lang="uk-UA" sz="2400" b="1" kern="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педагогіки: глобальний та національний контексти».</a:t>
            </a:r>
            <a:endParaRPr lang="ru-RU" sz="2400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8687A4-F153-4E6F-9EBB-E97530D19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406" y="3429000"/>
            <a:ext cx="1811679" cy="260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94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556" y="69103"/>
            <a:ext cx="4011345" cy="23705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7265">
            <a:off x="7696764" y="3925572"/>
            <a:ext cx="4012418" cy="25925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886" y="1708799"/>
            <a:ext cx="3384836" cy="33897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FBF96B-BBE7-4EAF-93F0-64953475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33122">
            <a:off x="-140887" y="344894"/>
            <a:ext cx="3792170" cy="28404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4C18BC-C398-4B68-A63C-1B29C612B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58047">
            <a:off x="308389" y="3186822"/>
            <a:ext cx="3988203" cy="29911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9F9EFC-FAD9-4710-A9C3-DCBB72F71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389" y="3461753"/>
            <a:ext cx="5041829" cy="3353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6EC6C2-3B88-4BC1-894E-EC1EEFCCDD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50827">
            <a:off x="7327127" y="399787"/>
            <a:ext cx="4751692" cy="316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91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якую за увагу!">
            <a:extLst>
              <a:ext uri="{FF2B5EF4-FFF2-40B4-BE49-F238E27FC236}">
                <a16:creationId xmlns:a16="http://schemas.microsoft.com/office/drawing/2014/main" id="{C80E6CF7-8E57-4E9D-BAFE-C6A5EB741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698" y="1370917"/>
            <a:ext cx="7350296" cy="411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E9F1A9-B851-4264-8A7E-C6D889D9D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6" y="252625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82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821" y="1576772"/>
            <a:ext cx="1153235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Мета та завдання навчальної дисципліни «Вітчизняні та зарубіжні системи освіти». Міждисциплінарний характер курсу.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Зв’язок дисципліни з порівняльною педагогікою.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Розроблення методологічних і теоретичних проблем порівняльної педагогіки.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Методи порівняльно-педагогічних досліджень системи освіти.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Історичні етапи розвитку порівняльної педагогіки (</a:t>
            </a:r>
            <a:r>
              <a:rPr lang="uk-UA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самостійне опрацювання</a:t>
            </a:r>
            <a: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). </a:t>
            </a:r>
            <a:r>
              <a:rPr lang="uk-UA" sz="2800" b="1" i="1" dirty="0">
                <a:solidFill>
                  <a:srgbClr val="42424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B3FE1-97E7-43DF-B54D-A780AC245803}"/>
              </a:ext>
            </a:extLst>
          </p:cNvPr>
          <p:cNvSpPr txBox="1"/>
          <p:nvPr/>
        </p:nvSpPr>
        <p:spPr>
          <a:xfrm>
            <a:off x="777240" y="415975"/>
            <a:ext cx="100736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/>
            <a:r>
              <a:rPr lang="uk-UA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Тема 1</a:t>
            </a:r>
            <a:r>
              <a:rPr lang="uk-UA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uk-UA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Мета та завдання навчальної дисципліни «Вітчизняні та зарубіжні системи освіти»</a:t>
            </a:r>
            <a:endParaRPr lang="ru-RU" sz="2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591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60DB82-284B-4D1E-BC09-C7C87BC92F2C}"/>
              </a:ext>
            </a:extLst>
          </p:cNvPr>
          <p:cNvSpPr txBox="1"/>
          <p:nvPr/>
        </p:nvSpPr>
        <p:spPr>
          <a:xfrm>
            <a:off x="381000" y="1274088"/>
            <a:ext cx="11430000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Будник О.Б. Порівняльна педагогіка: метод. рекомендації до вивчення курсу. Педагогічний факультет; Прикарпатський національний університет ім. Василя Стефаника. Івано-Франківськ, 2016. 76 с.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uk-UA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uk-UA" sz="18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окшин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1800" spc="16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spc="15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18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орівняльн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1800" spc="16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18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</a:t>
            </a:r>
            <a:r>
              <a:rPr lang="uk-UA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18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uk-UA" sz="1800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sz="18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1800" spc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1800" spc="15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18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</a:t>
            </a:r>
            <a:r>
              <a:rPr lang="uk-UA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r>
              <a:rPr lang="uk-UA" sz="18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1800" spc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1800" spc="1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18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имір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1800" spc="16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18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sz="1800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18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uk-UA" sz="1800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18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1800" spc="17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18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18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18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ово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r>
              <a:rPr lang="uk-UA" sz="1800" spc="16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18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омпар</a:t>
            </a:r>
            <a:r>
              <a:rPr lang="uk-UA" sz="1800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18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тивіс</a:t>
            </a:r>
            <a:r>
              <a:rPr lang="uk-UA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18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ики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1800" i="1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</a:t>
            </a:r>
            <a:r>
              <a:rPr lang="uk-UA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1800" i="1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їнс</a:t>
            </a:r>
            <a:r>
              <a:rPr lang="uk-UA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uk-UA" sz="1800" i="1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uk-UA" sz="1800" i="1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</a:t>
            </a:r>
            <a:r>
              <a:rPr lang="uk-UA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1800" i="1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агогі</a:t>
            </a:r>
            <a:r>
              <a:rPr lang="uk-UA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uk-UA" sz="1800" i="1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uk-UA" sz="1800" i="1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журнал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spc="-6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spc="-6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uk-UA" sz="18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spc="-6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  <a:r>
              <a:rPr lang="uk-UA" sz="1800" spc="-5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36–46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Порівняльна педагогіка: методологічні орієнтири українських компаративістів: хрестоматія. Київ : Педагогічна думка, 2015. 176 с.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Сбруєва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А.А. Порівняльна педагогіка вищої школи: національний, європейський та глобальний контексти: навчальний посібник.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СумДПУ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імені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 С. Макаренка, 2021. 319 с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Пономарьова Г.Ф., Семенова М.О. Порівняльна педагогіка: Навчальний посібник. Харків: Ексклюзив, 2014, 424 с.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Улюкаєва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І.Г. Історія дошкільної педагогіки: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посіб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Харків: Вид-во «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Діса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плюс», 2015. С. 92-135.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 Ярова О. Б. Тенденції розвитку початкової освіти в країнах Європейського Союзу (кінець ХХ – початок ХХІ ст.): монографія. Київ: Педагогічна думка, 2018. 410 с.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270510" algn="l"/>
                <a:tab pos="450215" algn="l"/>
                <a:tab pos="5490845" algn="l"/>
              </a:tabLst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CEF70-F30B-400F-B017-A94DB9B652C1}"/>
              </a:ext>
            </a:extLst>
          </p:cNvPr>
          <p:cNvSpPr txBox="1"/>
          <p:nvPr/>
        </p:nvSpPr>
        <p:spPr>
          <a:xfrm>
            <a:off x="2394585" y="508754"/>
            <a:ext cx="7402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РЕКОМЕНДОВАНА ЛІТЕРАТУРА </a:t>
            </a:r>
            <a:endParaRPr lang="ru-RU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067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FF5B92-8741-4D5C-8269-3BD4B6121806}"/>
              </a:ext>
            </a:extLst>
          </p:cNvPr>
          <p:cNvSpPr txBox="1"/>
          <p:nvPr/>
        </p:nvSpPr>
        <p:spPr>
          <a:xfrm>
            <a:off x="2394585" y="508754"/>
            <a:ext cx="7402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РЕКОМЕНДОВАНА ЛІТЕРАТУРА 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98C6A7-EDDF-4BE3-9CC6-15DEB2138D95}"/>
              </a:ext>
            </a:extLst>
          </p:cNvPr>
          <p:cNvSpPr txBox="1"/>
          <p:nvPr/>
        </p:nvSpPr>
        <p:spPr>
          <a:xfrm>
            <a:off x="-1" y="1031974"/>
            <a:ext cx="11943471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ДОДАТКОВА ЛІТЕРАТУРА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Андрющенко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О.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О.,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Конєва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А.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Дослідження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норвезького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педагогічного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досвіду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роботи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обдарованими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дітьми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початковій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школі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Педагогічні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науки: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теорія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практика. 2023. № 4 (48).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184-189.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://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journalsofznu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zp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ua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index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php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pedagogics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article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view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/4070/3882.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Андрющенко О. О.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Науково-методичні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аспекти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рефлексивних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умінь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майбутніх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учителів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початкової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школи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Педагогіка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формування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творчої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особистості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вищій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загальноосвітній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школа: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зб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наук. пр. / [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редкол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.: А.В. Сущенко (голов. ред.) та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.]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Запоріжжя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КПУ, 2021.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Вип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79. С. 59–64.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Глушко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О.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Модернізаційний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вимір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шкільної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Польщі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ключові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тенденції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Український</a:t>
            </a:r>
            <a:r>
              <a:rPr lang="ru-RU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педагогічний</a:t>
            </a:r>
            <a:r>
              <a:rPr lang="ru-RU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журнал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2019. № 4, 32–41.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://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doi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org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/10.32405/2411-1317-2019-4-32-41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Дичківська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І. М.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Інноваційні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педагогічні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технології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навчальний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посібник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3-тє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видання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виправлене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Київ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Академвидав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2015. 304 с.</a:t>
            </a:r>
          </a:p>
          <a:p>
            <a:pPr marL="342900" lvl="0" indent="-342900" algn="just">
              <a:buFont typeface="+mj-lt"/>
              <a:buAutoNum type="arabicPeriod"/>
              <a:tabLst>
                <a:tab pos="270510" algn="l"/>
                <a:tab pos="721360" algn="l"/>
                <a:tab pos="5490845" algn="l"/>
              </a:tabLst>
            </a:pP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Дичківська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І. М. 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Педагогіка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Марії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Монтессорі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виклики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сучасності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Монографія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Вид.2-ге, доп.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Рівне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Волин.обереги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2022. 384 с.+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іл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 algn="just">
              <a:buFont typeface="+mj-lt"/>
              <a:buAutoNum type="arabicPeriod"/>
              <a:tabLst>
                <a:tab pos="270510" algn="l"/>
                <a:tab pos="721360" algn="l"/>
                <a:tab pos="5490845" algn="l"/>
              </a:tabLs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Закон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України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«Про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освіту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uk-UA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www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r>
              <a:rPr lang="uk-UA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zakon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3.</a:t>
            </a:r>
            <a:r>
              <a:rPr lang="uk-UA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rada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r>
              <a:rPr lang="uk-UA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gov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r>
              <a:rPr lang="uk-UA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ua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270510" algn="l"/>
                <a:tab pos="721360" algn="l"/>
                <a:tab pos="5490845" algn="l"/>
              </a:tabLs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Закон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України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«Про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вищу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освіту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https://zakon.rada.gov.ua/laws/show/1556-18#Text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270510" algn="l"/>
                <a:tab pos="721360" algn="l"/>
                <a:tab pos="5490845" algn="l"/>
              </a:tabLst>
            </a:pPr>
            <a:r>
              <a:rPr lang="ru-RU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Інноваційні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педагогічні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технології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посібник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За ред. О. І. </a:t>
            </a:r>
            <a:r>
              <a:rPr lang="ru-RU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Огієнко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Авт. кол.: О. І. </a:t>
            </a:r>
            <a:r>
              <a:rPr lang="ru-RU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Огієнко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Т. Г. </a:t>
            </a:r>
            <a:r>
              <a:rPr lang="ru-RU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Калюжна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Ю. С. </a:t>
            </a:r>
            <a:r>
              <a:rPr lang="ru-RU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Красильник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А. О. </a:t>
            </a:r>
            <a:r>
              <a:rPr lang="ru-RU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Мільто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Ю. А. Радченко, К. В. </a:t>
            </a:r>
            <a:r>
              <a:rPr lang="ru-RU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Годлевська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Ю. М. </a:t>
            </a:r>
            <a:r>
              <a:rPr lang="ru-RU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Кобюк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Київ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-т </a:t>
            </a:r>
            <a:r>
              <a:rPr lang="ru-RU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педагогічної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дорослих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НАПН </a:t>
            </a:r>
            <a:r>
              <a:rPr lang="ru-RU" sz="16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України</a:t>
            </a:r>
            <a:r>
              <a:rPr lang="ru-RU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2015. 314 с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Андрющенко О. О.,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Жолудь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С.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Особливості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оцінювальної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діяльності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вчителя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початкових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класів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умовах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дистанційного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Перспективи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інновації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науки (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Серія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Педагогіка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»). 2024. № 12(46).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89-98.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://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doi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org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/10.52058/2786-4952-2024-12(46).</a:t>
            </a:r>
          </a:p>
        </p:txBody>
      </p:sp>
    </p:spTree>
    <p:extLst>
      <p:ext uri="{BB962C8B-B14F-4D97-AF65-F5344CB8AC3E}">
        <p14:creationId xmlns:p14="http://schemas.microsoft.com/office/powerpoint/2010/main" val="210518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F03064-0F90-43F1-BAF7-CAEC095FFD70}"/>
              </a:ext>
            </a:extLst>
          </p:cNvPr>
          <p:cNvSpPr txBox="1"/>
          <p:nvPr/>
        </p:nvSpPr>
        <p:spPr>
          <a:xfrm>
            <a:off x="954405" y="1889433"/>
            <a:ext cx="932688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є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формування цілісного уявлення про шляхи розвитку теорії і практики систем освіти в умовах різних країн; удосконалення системи знань про найважливіші педагогічні концепції сьогодення; сприяння виявленню суперечностей і тенденцій сучасного та перспективного розвитку вітчизняної освіти на основі аналізу досягнень і недоліків у зарубіжному педагогічному досвіді, що дає можливість розглядати й творчо застосовувати кращі здобутки в практичній і науковій діяльності.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814B57-A555-4E61-A1E1-C2E7E0B362B8}"/>
              </a:ext>
            </a:extLst>
          </p:cNvPr>
          <p:cNvSpPr txBox="1"/>
          <p:nvPr/>
        </p:nvSpPr>
        <p:spPr>
          <a:xfrm>
            <a:off x="1436370" y="263575"/>
            <a:ext cx="83629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Мета навчальної дисципліни «Вітчизняні та зарубіжні системи освіти»  -</a:t>
            </a:r>
            <a:endParaRPr lang="ru-RU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81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AB4ACA-3D0B-47D9-9534-EC25E5DC8E1C}"/>
              </a:ext>
            </a:extLst>
          </p:cNvPr>
          <p:cNvSpPr txBox="1"/>
          <p:nvPr/>
        </p:nvSpPr>
        <p:spPr>
          <a:xfrm>
            <a:off x="457200" y="1477023"/>
            <a:ext cx="10302240" cy="4457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опанування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понятійного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апарату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дисципліни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здатності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розкривати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як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спільні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закономірності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так і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специфічні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ознаки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притаманні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розвиткові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певної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готовності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педагогічної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наукової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діяльності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гностичному,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комунікативному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операційному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рівнях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творчої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різнобічно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розвиненої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особистості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педагога</a:t>
            </a: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виховання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ціннісного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відповідального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ставлення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власної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педагогічної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діяльності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627332-3637-4CDD-A1F0-FA953D75154B}"/>
              </a:ext>
            </a:extLst>
          </p:cNvPr>
          <p:cNvSpPr txBox="1"/>
          <p:nvPr/>
        </p:nvSpPr>
        <p:spPr>
          <a:xfrm>
            <a:off x="3044190" y="259087"/>
            <a:ext cx="6103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Основні</a:t>
            </a:r>
            <a:r>
              <a:rPr lang="ru-RU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ru-RU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завдання</a:t>
            </a:r>
            <a:r>
              <a:rPr lang="ru-RU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курсу:</a:t>
            </a:r>
            <a:endParaRPr lang="ru-RU" sz="32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491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2881" t="20167" r="18365" b="15300"/>
          <a:stretch>
            <a:fillRect/>
          </a:stretch>
        </p:blipFill>
        <p:spPr bwMode="auto">
          <a:xfrm>
            <a:off x="655320" y="182880"/>
            <a:ext cx="10500360" cy="6675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7893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052D9F-A146-4453-B417-C852227A54EE}"/>
              </a:ext>
            </a:extLst>
          </p:cNvPr>
          <p:cNvSpPr txBox="1"/>
          <p:nvPr/>
        </p:nvSpPr>
        <p:spPr>
          <a:xfrm>
            <a:off x="381000" y="628233"/>
            <a:ext cx="1075944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75" indent="450215" algn="ctr">
              <a:spcAft>
                <a:spcPts val="0"/>
              </a:spcAft>
            </a:pPr>
            <a:r>
              <a:rPr lang="uk-UA" sz="32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Міждисциплінарність</a:t>
            </a:r>
            <a:r>
              <a:rPr lang="uk-UA" sz="3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курсу</a:t>
            </a:r>
          </a:p>
          <a:p>
            <a:pPr marL="142875" indent="450215" algn="ctr">
              <a:spcAft>
                <a:spcPts val="0"/>
              </a:spcAft>
            </a:pPr>
            <a:endParaRPr lang="uk-UA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42875" indent="450215" algn="just">
              <a:spcAft>
                <a:spcPts val="0"/>
              </a:spcAft>
            </a:pP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Тісно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пов'язан</a:t>
            </a:r>
            <a:r>
              <a:rPr lang="uk-UA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ий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з низкою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галузей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наукового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знання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а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саме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ru-RU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ф</a:t>
            </a:r>
            <a:r>
              <a:rPr lang="ru-RU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ілософією</a:t>
            </a:r>
            <a:r>
              <a:rPr lang="uk-UA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r>
              <a:rPr lang="uk-UA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історією педагогіки; загальною педагогікою; </a:t>
            </a:r>
            <a:r>
              <a:rPr lang="uk-UA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</a:t>
            </a:r>
            <a:r>
              <a:rPr lang="uk-UA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сихологією;  соціологією (освіти, праці, науки, молоді, сім'ї, пізнання); історією</a:t>
            </a:r>
            <a:r>
              <a:rPr lang="uk-UA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uk-UA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менеджментом тощо </a:t>
            </a:r>
            <a:endParaRPr lang="ru-RU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2B2BC2-26AB-4448-B04E-623032FFE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1065"/>
            <a:ext cx="1957388" cy="11063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EC36FE-54A1-4B7A-A5D7-CC98FAD76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308" y="3732279"/>
            <a:ext cx="1366824" cy="11188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9065C2-4E23-448C-AD4F-A9656DBD0A3F}"/>
              </a:ext>
            </a:extLst>
          </p:cNvPr>
          <p:cNvSpPr txBox="1"/>
          <p:nvPr/>
        </p:nvSpPr>
        <p:spPr>
          <a:xfrm>
            <a:off x="619125" y="5015870"/>
            <a:ext cx="10283190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Порівняльна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педагогіка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велике </a:t>
            </a:r>
            <a:r>
              <a:rPr lang="ru-RU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практичне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інтенсивного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виявляє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способи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врахування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специфічного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найважливіших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закономірностей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тенденцій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</a:t>
            </a:r>
            <a:r>
              <a:rPr lang="ru-RU" sz="1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часної</a:t>
            </a:r>
            <a:r>
              <a:rPr lang="ru-RU" sz="1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endParaRPr lang="uk-UA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97911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1137</TotalTime>
  <Words>2206</Words>
  <Application>Microsoft Office PowerPoint</Application>
  <PresentationFormat>Широкоэкранный</PresentationFormat>
  <Paragraphs>130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Bahnschrift SemiBold SemiConden</vt:lpstr>
      <vt:lpstr>Calibri</vt:lpstr>
      <vt:lpstr>Times New Roman</vt:lpstr>
      <vt:lpstr>Trebuchet MS</vt:lpstr>
      <vt:lpstr>Wingdings</vt:lpstr>
      <vt:lpstr>Wingdings 3</vt:lpstr>
      <vt:lpstr>Грань</vt:lpstr>
      <vt:lpstr>Вітчизняні та зарубіжні системи освіти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початкової системи  у Німеччині</dc:title>
  <dc:creator>lenovo</dc:creator>
  <cp:lastModifiedBy>Олена Андрющенко</cp:lastModifiedBy>
  <cp:revision>75</cp:revision>
  <dcterms:created xsi:type="dcterms:W3CDTF">2020-04-10T15:20:32Z</dcterms:created>
  <dcterms:modified xsi:type="dcterms:W3CDTF">2025-02-24T13:59:24Z</dcterms:modified>
</cp:coreProperties>
</file>