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314" r:id="rId4"/>
    <p:sldId id="318" r:id="rId5"/>
    <p:sldId id="319" r:id="rId6"/>
    <p:sldId id="320" r:id="rId7"/>
    <p:sldId id="321" r:id="rId8"/>
    <p:sldId id="322" r:id="rId9"/>
    <p:sldId id="262" r:id="rId10"/>
    <p:sldId id="263" r:id="rId11"/>
    <p:sldId id="266" r:id="rId12"/>
    <p:sldId id="267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6" r:id="rId23"/>
    <p:sldId id="287" r:id="rId24"/>
    <p:sldId id="288" r:id="rId25"/>
    <p:sldId id="315" r:id="rId26"/>
    <p:sldId id="316" r:id="rId27"/>
    <p:sldId id="317" r:id="rId28"/>
    <p:sldId id="289" r:id="rId29"/>
    <p:sldId id="290" r:id="rId30"/>
    <p:sldId id="291" r:id="rId31"/>
    <p:sldId id="292" r:id="rId32"/>
    <p:sldId id="293" r:id="rId33"/>
    <p:sldId id="294" r:id="rId34"/>
    <p:sldId id="296" r:id="rId35"/>
    <p:sldId id="297" r:id="rId36"/>
    <p:sldId id="298" r:id="rId37"/>
    <p:sldId id="279" r:id="rId38"/>
    <p:sldId id="280" r:id="rId39"/>
    <p:sldId id="281" r:id="rId40"/>
    <p:sldId id="282" r:id="rId41"/>
    <p:sldId id="284" r:id="rId42"/>
    <p:sldId id="285" r:id="rId43"/>
    <p:sldId id="300" r:id="rId44"/>
    <p:sldId id="301" r:id="rId45"/>
    <p:sldId id="302" r:id="rId46"/>
    <p:sldId id="304" r:id="rId47"/>
    <p:sldId id="306" r:id="rId48"/>
    <p:sldId id="307" r:id="rId49"/>
    <p:sldId id="308" r:id="rId50"/>
    <p:sldId id="309" r:id="rId51"/>
    <p:sldId id="310" r:id="rId52"/>
    <p:sldId id="311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62" autoAdjust="0"/>
    <p:restoredTop sz="94660"/>
  </p:normalViewPr>
  <p:slideViewPr>
    <p:cSldViewPr>
      <p:cViewPr varScale="1">
        <p:scale>
          <a:sx n="75" d="100"/>
          <a:sy n="75" d="100"/>
        </p:scale>
        <p:origin x="13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63153F5-103D-4676-9598-3D250C2C1C0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088232"/>
          </a:xfrm>
        </p:spPr>
        <p:txBody>
          <a:bodyPr>
            <a:normAutofit/>
          </a:bodyPr>
          <a:lstStyle/>
          <a:p>
            <a:r>
              <a:rPr lang="uk-UA" sz="2800" b="1" dirty="0">
                <a:effectLst/>
              </a:rPr>
              <a:t>Вступ до управління міжнародними </a:t>
            </a:r>
            <a:r>
              <a:rPr lang="uk-UA" sz="2800" b="1" dirty="0" smtClean="0">
                <a:effectLst/>
              </a:rPr>
              <a:t>проектами. </a:t>
            </a:r>
            <a:br>
              <a:rPr lang="uk-UA" sz="2800" b="1" dirty="0" smtClean="0">
                <a:effectLst/>
              </a:rPr>
            </a:br>
            <a:r>
              <a:rPr lang="ru-RU" sz="2800" b="1" dirty="0" err="1" smtClean="0">
                <a:effectLst/>
              </a:rPr>
              <a:t>Історія</a:t>
            </a:r>
            <a:r>
              <a:rPr lang="ru-RU" sz="2800" b="1" dirty="0" smtClean="0">
                <a:effectLst/>
              </a:rPr>
              <a:t> </a:t>
            </a:r>
            <a:r>
              <a:rPr lang="ru-RU" sz="2800" b="1" dirty="0">
                <a:effectLst/>
              </a:rPr>
              <a:t>та </a:t>
            </a:r>
            <a:r>
              <a:rPr lang="ru-RU" sz="2800" b="1" dirty="0" err="1">
                <a:effectLst/>
              </a:rPr>
              <a:t>еволюція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управління</a:t>
            </a:r>
            <a:r>
              <a:rPr lang="ru-RU" sz="2800" b="1" dirty="0">
                <a:effectLst/>
              </a:rPr>
              <a:t> проектами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50463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основні характеристики, класифікація проектів.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 проектів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складом, структурою та його предметною галуззю;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основними сферами діяльності, в яких реалізується проект;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характером предметної галузі проекту, тривалістю проектів.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1627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поняття,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273107"/>
              </p:ext>
            </p:extLst>
          </p:nvPr>
        </p:nvGraphicFramePr>
        <p:xfrm>
          <a:off x="323528" y="1844824"/>
          <a:ext cx="2322200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3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9813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Інвестиційні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777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Інноваційні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rowSpan="3">
                  <a:txBody>
                    <a:bodyPr/>
                    <a:lstStyle/>
                    <a:p>
                      <a:pPr marL="101600" indent="-304800" algn="l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Комбіновані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vert="vert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5390">
                <a:tc>
                  <a:txBody>
                    <a:bodyPr/>
                    <a:lstStyle/>
                    <a:p>
                      <a:pPr marL="228600" indent="-304800" algn="l">
                        <a:lnSpc>
                          <a:spcPts val="146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228600" indent="-304800" algn="l">
                        <a:lnSpc>
                          <a:spcPts val="146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Дослідження </a:t>
                      </a:r>
                      <a:r>
                        <a:rPr lang="uk-UA" sz="1350" spc="0" dirty="0">
                          <a:effectLst/>
                        </a:rPr>
                        <a:t>і розвитку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295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Освітні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172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Рисунок 3" descr="C:\Users\Admin\AppData\Local\Temp\FineReader11\media\image1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728" y="1196752"/>
            <a:ext cx="5886712" cy="4680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5654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4400" dirty="0" smtClean="0"/>
              <a:t>класифікація проектів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551500"/>
              </p:ext>
            </p:extLst>
          </p:nvPr>
        </p:nvGraphicFramePr>
        <p:xfrm>
          <a:off x="539553" y="1772817"/>
          <a:ext cx="8064896" cy="4591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6141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Класифікаційні ознаки</a:t>
                      </a: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229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характером змін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Стратегічні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643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</a:t>
                      </a: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масштабом</a:t>
                      </a: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(розміром)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08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62312"/>
              </p:ext>
            </p:extLst>
          </p:nvPr>
        </p:nvGraphicFramePr>
        <p:xfrm>
          <a:off x="395536" y="1196753"/>
          <a:ext cx="8352929" cy="5092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6920"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характеристики проекту, програми і портфелю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Проект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Програма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Портфель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920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2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Проект </a:t>
                      </a:r>
                      <a:r>
                        <a:rPr lang="uk-UA" sz="1350" spc="0" dirty="0">
                          <a:effectLst/>
                        </a:rPr>
                        <a:t>повинен виробити готовий до постачання продукт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Програма </a:t>
                      </a:r>
                      <a:r>
                        <a:rPr lang="uk-UA" sz="1350" spc="0" dirty="0">
                          <a:effectLst/>
                        </a:rPr>
                        <a:t>повин­на досягти стратегічних змін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Портфель </a:t>
                      </a:r>
                      <a:r>
                        <a:rPr lang="uk-UA" sz="1350" spc="0" dirty="0">
                          <a:effectLst/>
                        </a:rPr>
                        <a:t>повинен координувати, оптимізувати і коригувати </a:t>
                      </a:r>
                      <a:r>
                        <a:rPr lang="uk-UA" sz="1350" spc="0" dirty="0" smtClean="0">
                          <a:effectLst/>
                        </a:rPr>
                        <a:t>стратегію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272">
                <a:tc>
                  <a:txBody>
                    <a:bodyPr/>
                    <a:lstStyle/>
                    <a:p>
                      <a:pPr marL="2540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2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40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Бачення </a:t>
                      </a: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стратегія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взаємозв’язані </a:t>
                      </a:r>
                      <a:r>
                        <a:rPr lang="uk-UA" sz="1350" spc="0" dirty="0">
                          <a:effectLst/>
                        </a:rPr>
                        <a:t>через робочу оболонку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реалізуються</a:t>
                      </a:r>
                      <a:endParaRPr lang="ru-RU" sz="1350" dirty="0">
                        <a:effectLst/>
                      </a:endParaRPr>
                    </a:p>
                    <a:p>
                      <a:pPr marL="76200"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програмою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регулюються </a:t>
                      </a:r>
                      <a:r>
                        <a:rPr lang="uk-UA" sz="1350" spc="0" dirty="0">
                          <a:effectLst/>
                        </a:rPr>
                        <a:t>стратегією і знаходяться під її</a:t>
                      </a:r>
                      <a:endParaRPr lang="ru-RU" sz="1350" dirty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моніторингом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152">
                <a:tc>
                  <a:txBody>
                    <a:bodyPr/>
                    <a:lstStyle/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Комерційна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4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абсолютно виключена з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повністю включена в програму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абсолютно виключена з 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888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uk-UA" sz="1350" spc="0" dirty="0">
                          <a:effectLst/>
                        </a:rPr>
                        <a:t>Організаційні</a:t>
                      </a:r>
                      <a:endParaRPr lang="ru-RU" sz="1350" dirty="0">
                        <a:effectLst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зміни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часто виключені з проекту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зазвичай включені в програму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виключені з 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3629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Час, витрати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визначені в біз­нес-плані й реалі - зовані в проекті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орієнтовно окреслені в стратегії; розбиті на окремі проекти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засновані на пріоритетах і стратегічних цілях </a:t>
                      </a:r>
                      <a:r>
                        <a:rPr lang="uk-UA" sz="1350" spc="0" dirty="0" smtClean="0">
                          <a:effectLst/>
                        </a:rPr>
                        <a:t>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506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2565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це сукупність взаємопов’язаних проектів (які виконувались у минулому, тих, які виконуються сьогодні та запланованих), а також комплекс організаційних змін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об’єднаних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 цілями і спрямованих на досягнення конкретної комерційної вигоди.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типи програм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операційного типу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якій концепція із самого початку є деякою мірою загальною для всіх заінтересованих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створення або програма перетворення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якій поєднання проектів, що формують програму, зустрічається вперше, або в організації недостатньо досвіду реалізації подібної програми, а її концепція виникла через надзвичайні обставини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283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 проектів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projects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множина проектів, програм та інших робіт, які виконуються у даний час і об’єднані разом з метою ефективного управління для досягнення стратегічних цілей організації; комплекс з одночасно виконуваними проектами і програми, об'єднаних власником портфеля відповідно до його стратегічних завдань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00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2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1124744"/>
            <a:ext cx="8064896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0231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зрілості суб'єктів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marL="0" indent="0" algn="ctr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3):</a:t>
            </a: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Maturity Model);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програмами й 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(P2M3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Project Management Maturity Model);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портфелями, програмами й 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(P3M3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Project Management Maturity Model).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173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/>
          </a:bodyPr>
          <a:lstStyle/>
          <a:p>
            <a:pPr lvl="0" algn="r">
              <a:lnSpc>
                <a:spcPct val="100000"/>
              </a:lnSpc>
            </a:pPr>
            <a:r>
              <a:rPr lang="uk-UA" sz="2000" b="1" dirty="0" smtClean="0"/>
              <a:t>2. Управління </a:t>
            </a:r>
            <a:r>
              <a:rPr lang="uk-UA" sz="2000" b="1" dirty="0"/>
              <a:t>проектами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>як </a:t>
            </a:r>
            <a:r>
              <a:rPr lang="uk-UA" sz="2000" b="1" dirty="0"/>
              <a:t>специфічна </a:t>
            </a:r>
            <a:r>
              <a:rPr lang="uk-UA" sz="2000" b="1" dirty="0" smtClean="0"/>
              <a:t>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проектами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 керування і координації людських і матеріальних ресурсів упродовж життєвого циклу проекту шляхом застосування системи сучасних методів і техніки управління для досягнення визначених у проекті результатів за складом і обсягом робіт, вартістю, якістю і задоволенням потреб учасників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 управління проектами США 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Institute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управлінське завдання із завершення проекту вчасно, у межах встановленого бюджету, відповідно до технічних специфікацій та вимог. Менеджер проекту є відповідальним за досягнення цих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асоціація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проект-менеджерів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єдність управлінських завдань, організації, техніки та засобів для реалізації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</a:t>
            </a:r>
            <a:r>
              <a:rPr lang="en-US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69 901,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93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УП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таких основних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 проекту, обсяг робіт, їх вартість;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і взаємозв’язки внутрішніх і зовнішніх учасників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вірогідність змін як у самому проекті, так і в його структурі, умовах, оточенні та у необхідності швидкого реагування на них;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конкурентів;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переконаність вищого керівництва у необхідності спеціальної організаційної структури і особи, яка відповідатиме за загальну роботу над проектом.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83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uk-UA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проектної діяльності: </a:t>
            </a:r>
            <a:br>
              <a:rPr lang="uk-UA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основні характеристики, класифікація проектів.</a:t>
            </a:r>
            <a:endParaRPr lang="ru-RU" sz="24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цілеспрямованих, послідовно орієнтованих у часі, одноразових, комплексних і нерегулярно повторюваних дій (заходів або робіт), орієнтованих на досягнення кінцевого результату	в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 обмеженості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і заданості термінів їх початку і завершення.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52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складі системи можуть розгортатися наступні органи управління проектом: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 проекту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Board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проектом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офіс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Office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офіс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проектами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Office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аудиту проекту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Audit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Assurance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21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br>
              <a:rPr lang="uk-UA" sz="2000" dirty="0" smtClean="0"/>
            </a:br>
            <a:r>
              <a:rPr lang="uk-UA" sz="2000" dirty="0" smtClean="0"/>
              <a:t>Відмінності </a:t>
            </a:r>
            <a:r>
              <a:rPr lang="uk-UA" sz="2000" dirty="0"/>
              <a:t>функцій проект-менеджерів від обов'язків функціональних менеджерів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337660"/>
              </p:ext>
            </p:extLst>
          </p:nvPr>
        </p:nvGraphicFramePr>
        <p:xfrm>
          <a:off x="539552" y="1841341"/>
          <a:ext cx="8136904" cy="4539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716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Функціональний менеджмент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Проектний менеджмент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27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41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підтримання «статус-кво»;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Повноваження визначені структурою управління;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Стійке коло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обмежена затверджених функцій;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Роботи виконуються в стабільних організаційних структурах;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4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Коло завдань, що підлягають виконанню, непорушний;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Основне завдання - оптимізація;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3114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Успіх визначається досягненням проміжних функціональних результатів;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Обмежена мінливість умов і ситуацій.</a:t>
                      </a:r>
                      <a:endParaRPr lang="ru-RU" sz="135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зміни, що виникають;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8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Невизначеність повноважень;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8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Постійно змінюється коло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пакет </a:t>
                      </a:r>
                      <a:r>
                        <a:rPr lang="uk-UA" sz="1350" u="none" strike="noStrike" spc="0" dirty="0" err="1">
                          <a:effectLst/>
                        </a:rPr>
                        <a:t>міжфункціональних</a:t>
                      </a:r>
                      <a:r>
                        <a:rPr lang="uk-UA" sz="1350" u="none" strike="noStrike" spc="0" dirty="0">
                          <a:effectLst/>
                        </a:rPr>
                        <a:t>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Робота в структурах, що діють в межах проектного циклу;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Переважання нестандартної (інноваційної) діяльності;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895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Основне завдання - вирішення конфліктів;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577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Успіх визначається досягненням встановлених кінцевих цілей;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Невизначеність внутрішньо притаманна діяльності.</a:t>
                      </a:r>
                      <a:endParaRPr lang="ru-RU" sz="135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991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управління проектами</a:t>
            </a:r>
            <a:r>
              <a:rPr lang="uk-UA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цілей проекту і проведення його обґрунтування;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структури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необхідних обсягів і джерел фінансування;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підбір виконавців;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і висновок контрактів;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термінів виконання;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графіка реалізації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необхідних ресурсів;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кошторису і бюджету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ходом виконання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 проекту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559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появи управління проектами: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Підвищуються темпи змін у промисловості, тому управління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 - це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із шляхів досягнення успіху у змаганні зі змінами.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ринку стають більш вибагливими, проекти — масштабнішими і такими, що потребують більшого професіоналізму в управлінні.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Дуже часто діяльність менеджерів пов’язана з виконанням проектів, проте управління проектами відрізняється від іншої управлінської діяльності, вимагаючи спеціальних умінь, інструментів, організаційної структури тощо.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Поглиблюються проблеми інтеграції як різних компаній, так і різних видів діяльності у ході виконання проектів.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703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виступає представником або агентом замовника й не несе фінансової відповідальності за прийняті рішення. В якості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виступати кожна організація-учасник проекту. Відповідальність менеджера полягає в координації і управлінні ходом розробки й реалізації проекту. Контрактні відносини встановлюються тільки між агентом і замовником. Основна перевага цієї схеми - об’єктивність менеджменту. Основний недолік - перекладання всього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 на замовника.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139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розширеного управління.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приймає відповідальність за проект у межах фіксованої кошторисної ціни. Він забезпечує управління й координацію етапів проекту відповідно до угоди, що підписується між ним і учасниками проекту в межах фіксованої ціни. У якості менеджера може виступати організація, що не бере участі у проекті. Це, як правило, підрядна, консалтингова, рідше - інжинірингова фірма. У цій схемі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покладається на підрядника.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334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1256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спрощеного управління. (Система «під ключ»)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найчастіше використовується в проектах з будівництва. В якості керівника проекту виступає проектно-будівельна фірма. Відповідальність менеджера визначена у межах оголошеної вартості проекту. Менеджер забезпечує, відповідно до контракту, здачу об’єкта проектування під ключ.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976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адміністрування полягає в тому, що адміністратор проекту приймає на себе обов’язок із забезпечення оперативного управління, вивільняючи час керівнику проекту, але при цьому не знімаючи з нього відповідальності.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7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з управління проектами як окрема галузь менеджменту почала формуватися у 50-х роках минулого століття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двох напрямах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СРА,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структуризації,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С/SСSС (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соst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sсhеdulе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control, s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639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</a:t>
            </a:r>
            <a:r>
              <a:rPr lang="uk-UA" sz="2000" dirty="0"/>
              <a:t>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УПРАВЛІННЯ ПРОЕКТАМИ: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циклом вирішення проблеми;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 циклом проектного менеджменту.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50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проектної діяльності: </a:t>
            </a:r>
            <a:br>
              <a:rPr lang="uk-UA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основні характеристики, класифікація проектів.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 ознаки, </a:t>
            </a:r>
          </a:p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</a:p>
          <a:p>
            <a:pPr lvl="0"/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 на досягнення мети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ієрархічні цілі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Координоване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пов’язаних між собою дій.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 рамки проекту.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873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 підхід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запропонований Генрі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Файолем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1949 році, представляє п’ять основних функцій менеджменту — чотири безпосередніх і одну інтеграційну. Передбачена наступна реалізація функцій у процесі управління здійсненням проектів: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обсягу робіт, необхідних	для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цілей;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 ресурсів для їх виконання в межах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бюджету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строків;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 розробленої програми дій;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виконанням плану або	його	коригування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 командою залучених до виконання людей.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5052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проектом як циклом вирішення (розв’язання) проблеми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 як відповідь на наявні проблеми підприємства.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Тоді для його реалізації треба здійснити такі кроки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розробка альтернативних рішень (1—5-й кроки).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прийняття рішення (6-й крок).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впровадження (7—10-й кроки).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6080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 за стадіями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 циклу проектного менеджменту.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 проектів розглядають питання життєвого циклу по-різному, значною мірою на це впливають характер та особливості того чи іншого проекту, його зміст. Відповідно до одного з найпоширеніших підходів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 цикл розбивають на чотири великі фази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проекту;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697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можуть бути розбиті на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п’ять основних груп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реалізують різні функції управління: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ініціації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 рішення про початок виконання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-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цілей і критеріїв успіху проекту і розробка робочих схем їхнього досягнення;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виконання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координація людей 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 ресурсів для виконання плану;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моніторингу і управління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 плану і виконання проекту поставленим цілям і критеріям успіху та прийняття рішень про необхідність застосування коригувальних впливів, визначення необхідних коригувальних впливів, їхнє узгодження, ствердження і застосування;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завершення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 виконання проекту і підведення його до впорядкованого фіналу.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2784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4. Характеристика </a:t>
            </a:r>
            <a:r>
              <a:rPr lang="uk-UA" sz="2000" dirty="0"/>
              <a:t>моделі управління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цілей проекту передбачає дотримання таких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проекту повинен бути чітко окреслений (обсяг робіт);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має здійснюватися у визначеному зовнішньому середовищі (учасники);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 бути встановлені терміни проекту (строки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не повинен перевищувати заданої величини (затрати);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має задовольняти визначеним стандартам (якість);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мати справу з надійними, гнучкими і стабільними постачальниками і підрядчиками (ресурси).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828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dirty="0" smtClean="0"/>
              <a:t>4. Характеристика моделі управління проектами</a:t>
            </a:r>
            <a:br>
              <a:rPr lang="uk-UA" sz="2000" dirty="0" smtClean="0"/>
            </a:br>
            <a:r>
              <a:rPr lang="uk-UA" sz="2000" dirty="0"/>
              <a:t>Модель управління проектом 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6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1124744"/>
            <a:ext cx="8568952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56038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4. Характеристика моделі управління проектами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861647"/>
              </p:ext>
            </p:extLst>
          </p:nvPr>
        </p:nvGraphicFramePr>
        <p:xfrm>
          <a:off x="467544" y="1124746"/>
          <a:ext cx="8208911" cy="5400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9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332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300" spc="0" dirty="0">
                          <a:effectLst/>
                        </a:rPr>
                        <a:t>ЦІЛІ</a:t>
                      </a:r>
                      <a:endParaRPr lang="ru-RU" sz="1300" dirty="0">
                        <a:effectLst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Інструмент — контракт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Визначаються вимоги до проекту з огляду на обсяги, витрати, час і якість, а також наголошується, який з них домінує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069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63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ЩО (обсяг) Інструмент — </a:t>
                      </a:r>
                      <a:r>
                        <a:rPr lang="en-US" sz="1300" spc="0" dirty="0">
                          <a:effectLst/>
                        </a:rPr>
                        <a:t>WBS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Визначаються обсяги робіт розробкою робочої структури проекту </a:t>
                      </a:r>
                      <a:r>
                        <a:rPr lang="ru-RU" sz="1300" spc="0">
                          <a:effectLst/>
                        </a:rPr>
                        <a:t>(</a:t>
                      </a:r>
                      <a:r>
                        <a:rPr lang="en-US" sz="1300" spc="0">
                          <a:effectLst/>
                        </a:rPr>
                        <a:t>WBS</a:t>
                      </a:r>
                      <a:r>
                        <a:rPr lang="ru-RU" sz="1300" spc="0">
                          <a:effectLst/>
                        </a:rPr>
                        <a:t>)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63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ХТО (команда) Інструмент — ОВБ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Призначається керівник і формується команда за допомогою створення організаційної структури </a:t>
                      </a:r>
                      <a:r>
                        <a:rPr lang="ru-RU" sz="1300" spc="0">
                          <a:effectLst/>
                        </a:rPr>
                        <a:t>^</a:t>
                      </a:r>
                      <a:r>
                        <a:rPr lang="en-US" sz="1300" spc="0">
                          <a:effectLst/>
                        </a:rPr>
                        <a:t>BS</a:t>
                      </a:r>
                      <a:r>
                        <a:rPr lang="ru-RU" sz="1300" spc="0">
                          <a:effectLst/>
                        </a:rPr>
                        <a:t>) </a:t>
                      </a:r>
                      <a:r>
                        <a:rPr lang="uk-UA" sz="1300" spc="0">
                          <a:effectLst/>
                        </a:rPr>
                        <a:t>і порівняння вимог проекту зі здібностями виконавців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8039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ХТО ЩО РОБИТЬ</a:t>
                      </a:r>
                      <a:endParaRPr lang="ru-RU" sz="1300" dirty="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(відповідальність) Інструмент — матриця відповідальності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Створюється матриця відповідальності, в якій роботи закріплюються за виконавцями із визначенням міри відповідальності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6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ЯК (плани)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Інструменти — сіткові графіки, діаграми Гантта, ресурсні гістограми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Узгоджуються плани виконання проекту щодо встановлених цілей і взаємовідношень робочих елементів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060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КОЛИ і СКІЛЬКИ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(контроль)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Інструмент — інформаційні та аналітичні звіти, метод скоригованого бюджету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Визначаються документи, які містять інформацію для контролю щодо термінів, обсягів, бюджету шляхом визначення відхилень від плану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1921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</a:t>
            </a:r>
            <a:r>
              <a:rPr lang="uk-UA" sz="2000" dirty="0"/>
              <a:t>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 проекту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Environment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зовнішніх та внутрішніх сил, які сприяють чи заважають досягненню цілей проекту.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8585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БЛИЖНЬОГО ОТОЧЕННЯ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підприємства, яке визначає цілі та основні вимоги до проекту.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 підрозділи підприємства, інфраструктура підприємства,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 організацій і колективу в цілому.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«близькість», такий вплив є найрегулярнішим і найсуттєвішим.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134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факторів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далекого оточення належать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галузі життєдіяльності суспільства, в яких діє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організація: ринки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яких працює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організація; політика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держави, стан її економіки та науки, особливості законодавства, культурних та природних чинників.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171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Основні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відмінності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міжнародних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проектів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національних</a:t>
            </a:r>
            <a:endParaRPr lang="en-US" sz="24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Культурні відмінності</a:t>
            </a:r>
          </a:p>
          <a:p>
            <a:r>
              <a:rPr lang="uk-UA" dirty="0" smtClean="0"/>
              <a:t>Правові </a:t>
            </a:r>
            <a:r>
              <a:rPr lang="uk-UA" dirty="0"/>
              <a:t>та регуляторні </a:t>
            </a:r>
            <a:r>
              <a:rPr lang="uk-UA" dirty="0" smtClean="0"/>
              <a:t>відмінності</a:t>
            </a:r>
          </a:p>
          <a:p>
            <a:r>
              <a:rPr lang="uk-UA" dirty="0"/>
              <a:t>Економічні та валютні </a:t>
            </a:r>
            <a:r>
              <a:rPr lang="uk-UA" dirty="0" smtClean="0"/>
              <a:t>відмінності</a:t>
            </a:r>
          </a:p>
          <a:p>
            <a:r>
              <a:rPr lang="uk-UA" dirty="0"/>
              <a:t>Політичні та геополітичні фактори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75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ФАКТОРИ: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правові,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екологічні.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8201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 проекту 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 або організації, які залучені до виконання проекту, а також ті, хто залежить або зацікавлений у результатах проекту, його успішному виконанні.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1783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PMBOK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таких учасників проекту: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(керівник) проекту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особа, відповідальна за управління проектом.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 (куратор) проекту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Sponsor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особа усередині або поза організацією, що забезпечує фінансові ресурси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Customer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 (організація), яка приймає результати роботи і платить за її виконання.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 продукту проекту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 усередині або поза організацією, яке використовуватиме результати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 сторони в проекті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учасники проекту.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Виконуюча організація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Performing organization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організація, співробітники якої безпосередньо залучені у виконання проектних робіт.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проектної команди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team members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група, що виконує роботу за проектом.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Впливові особи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особи або групи осіб, які прямо не будуть розпоряджатися або використовувати результати проекту, але через своє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в організації можуть вплинути, позитивно або негативно, на просування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офіс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Office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підрозділ, що прямо або побічно відповідає за результат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	управління проектом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частка проектної команди, що бере участь в управлінні.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4078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заінтересовані особи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 до проектної команди й формують організаційну інфраструктуру її підтримки. Основні зацікавлені особи мають такі функції й повноваження: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керівництво членами проектної команди;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розміщення ресурсів, які повинні використовуватися при проектуванні, розробці й створенні результатів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 і підтримка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усіма зацікавленими особами;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умов прийняття рішень з розробки і реалізації стратегій при узгодженні з ресурсами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особистого прикладу з метою створення культурного середовища проекту для того, щоб виявити і реалізувати найкращі професійні й людські якості команди менеджменту й персоналу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постійного контролю за впровадженням проекту щодо його відповідності плану-графіку, рівню витрат і технічним характеристикам і, де це необхідно, проведення перерозподілу ресурсів відповідно до результатів проведених спостережень;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періодична оцінка результативності й ефективності діяльності проектної команди з урахуванням її обов'язків і повноважень.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другорядними зацікавленими особами.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569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 заінтересовані особи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 значною мірою впливати на проект і його результати як у позитивному, так і в негативному відношенні. Алгоритм роботи з зацікавленими учасниками: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 всіх зацікавлених учасників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всі їх вимоги;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очікування;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сфери інтересів;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ступінь впливу;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 комунікації;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 очікуванням.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8852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6. Життєвий </a:t>
            </a:r>
            <a:r>
              <a:rPr lang="uk-UA" sz="2000" dirty="0"/>
              <a:t>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 циклом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проектним циклом є відрізок часу між початком проекту і його завершенням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Початком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вважати момент зародження ідеї або момент початку її реалізації.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визначений по-різному, а саме: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проектованого об'єкта в експлуатацію;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проектом намічених результатів;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 фінансування потреб проекту;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ліквідація 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  <a:p>
            <a:pPr marL="0" indent="0" algn="just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466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8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712968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16487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класифікацією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UNIDO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три фази ЖЦП: передінвестиційна, інвестиційна та експлуатаційна, які, в свою чергу, розгалужуються на стадії: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Передінвестиційна фаза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інвестиційних можливостей, попереднє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техніко-економічне обґрунтування.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Інвестиційна фаза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переговори і укладання контрактів, проектування, будівництво, маркетинг, навчання.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Експлуатаційна фаза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приймання і запуск, заміну обладнання, розширення та інновації.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466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 фази проекту включають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складаються з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включають певні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робіт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(роботи).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«Фаза - стадія - етап - робота» не обов’язкова. Усе визначається специфікою проекту.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151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Початкова фаза або концепція.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 зміст робіт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концепції 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</a:p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 даних і аналіз існуючого стану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у змінах 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визначення проекту, яке включає, у свою чергу: цілі, завдання, результати, основні вимоги, обмежувальні умови, критерії, рівень ризику, оточення проекту, потенційних учасників, необхідний час, ресурси, кошти та ін.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 порівняльна характеристика альтернатив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Подання пропозицій, їх випробування і експертиза, затвердження концепції і отримання схвалення для наступної фази розроблення.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434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Роль </a:t>
            </a:r>
            <a:r>
              <a:rPr lang="ru-RU" sz="2800" b="1" dirty="0" err="1">
                <a:effectLst/>
              </a:rPr>
              <a:t>управління</a:t>
            </a:r>
            <a:r>
              <a:rPr lang="ru-RU" sz="2800" b="1" dirty="0">
                <a:effectLst/>
              </a:rPr>
              <a:t> проектами у </a:t>
            </a:r>
            <a:r>
              <a:rPr lang="ru-RU" sz="2800" b="1" dirty="0" err="1">
                <a:effectLst/>
              </a:rPr>
              <a:t>міжнародних</a:t>
            </a: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r>
              <a:rPr lang="ru-RU" sz="2800" b="1" dirty="0" err="1">
                <a:effectLst/>
              </a:rPr>
              <a:t>відносинах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800" dirty="0" err="1" smtClean="0"/>
              <a:t>Управління</a:t>
            </a:r>
            <a:r>
              <a:rPr lang="ru-RU" sz="2800" dirty="0" smtClean="0"/>
              <a:t> </a:t>
            </a:r>
            <a:r>
              <a:rPr lang="ru-RU" sz="2800" dirty="0"/>
              <a:t>проектами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 smtClean="0"/>
              <a:t>дипломатії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err="1"/>
              <a:t>Економічна</a:t>
            </a:r>
            <a:r>
              <a:rPr lang="ru-RU" sz="2800" dirty="0"/>
              <a:t> </a:t>
            </a:r>
            <a:r>
              <a:rPr lang="ru-RU" sz="2800" dirty="0" err="1"/>
              <a:t>співпраця</a:t>
            </a:r>
            <a:r>
              <a:rPr lang="ru-RU" sz="2800" dirty="0"/>
              <a:t> через </a:t>
            </a:r>
            <a:r>
              <a:rPr lang="ru-RU" sz="2800" dirty="0" err="1" smtClean="0"/>
              <a:t>міжнародні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проекти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err="1"/>
              <a:t>Управління</a:t>
            </a:r>
            <a:r>
              <a:rPr lang="ru-RU" sz="2800" dirty="0"/>
              <a:t> проектами та </a:t>
            </a:r>
            <a:r>
              <a:rPr lang="ru-RU" sz="2800" dirty="0" err="1"/>
              <a:t>глобальні</a:t>
            </a:r>
            <a:r>
              <a:rPr lang="ru-RU" sz="2800" dirty="0"/>
              <a:t> </a:t>
            </a:r>
            <a:r>
              <a:rPr lang="ru-RU" sz="2800" dirty="0" err="1" smtClean="0"/>
              <a:t>ініціативи</a:t>
            </a:r>
            <a:endParaRPr lang="ru-RU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582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розроблення - розроблення основних компонентів проекту і підготовка до його реалізації.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зміст робіт: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 проекту і формування команди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 контактів, установлення вимог замовника і власника проекту, ключових учасників;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 та основний зміст проекту: кінцеві результати, стандарти якості, структура проекту, основні роботи, необхідні ресурси, структурне планування, у т. ч. декомпозиція проекту, календарні плани, збільшені графіки, кошторис і бюджет проекту, потреба в ресурсах, розподіл позовів.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торгів, укладання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субконтрактів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виконання базових проектів і дослідно-конструкторських робіт за проектом, подання проекту, отримання ухвали на продовження робіт.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7286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реалізації проекту - виконання основних робіт з досягнення основних цілей проекту.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роботи цієї фази: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проведення торгів і укладання контрактів;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системи управління проектом;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виконання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засобів і способів комунікації учасників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системи мотивації і стимулювання команди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Детальне проектування і технічна специфікація;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 планування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системи інформаційного контролю за ходом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і управління матеріально-технічним забезпеченням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робіт, передбачених проектом, у т. Ч. Виконання будівельно- монтажних і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-налагоджувальних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Керівництво, координація робіт, узгодження темпів, моніторинг прогресу, прогноз стану, оперативний контроль, регулювання основних показників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 проблем, що виникли, і задач.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2432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завершення проекту - у цій фазі досягаються кінцеві цілі проекту, підбиття підсумків вирішення конфліктів і закриття проекту.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зміст робіт у цій фазі: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процесу завершення;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експлуатаційне випробування продукту;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кадрів для експлуатації відповідного об'єкта;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документації;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здавання об'єкта замовнику;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експлуатацію;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результатів проекту і підведення підсумків;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підсумкових документів;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 робіт і проектів;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конфліктних ситуацій;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ресурсів, що залишилися;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 фактичних і дослідних даних для подаль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проектів;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розформування команди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93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Ранні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форми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управління</a:t>
            </a:r>
            <a:r>
              <a:rPr lang="ru-RU" sz="2800" b="1" dirty="0">
                <a:effectLst/>
              </a:rPr>
              <a:t> проектами та </a:t>
            </a:r>
            <a:r>
              <a:rPr lang="ru-RU" sz="2800" b="1" dirty="0" err="1">
                <a:effectLst/>
              </a:rPr>
              <a:t>їх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розвиток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Управління</a:t>
            </a:r>
            <a:r>
              <a:rPr lang="ru-RU" dirty="0"/>
              <a:t> проектами у </a:t>
            </a:r>
            <a:r>
              <a:rPr lang="ru-RU" dirty="0" err="1"/>
              <a:t>стародавніх</a:t>
            </a:r>
            <a:r>
              <a:rPr lang="ru-RU" dirty="0"/>
              <a:t> </a:t>
            </a:r>
            <a:r>
              <a:rPr lang="ru-RU" dirty="0" err="1" smtClean="0"/>
              <a:t>цивілізаціях</a:t>
            </a:r>
            <a:endParaRPr lang="ru-RU" dirty="0" smtClean="0"/>
          </a:p>
          <a:p>
            <a:r>
              <a:rPr lang="uk-UA" dirty="0"/>
              <a:t>Середньовічні та ренесансні </a:t>
            </a:r>
            <a:r>
              <a:rPr lang="uk-UA" dirty="0" smtClean="0"/>
              <a:t>проекти</a:t>
            </a:r>
          </a:p>
          <a:p>
            <a:r>
              <a:rPr lang="ru-RU" dirty="0" err="1"/>
              <a:t>Індустріальна</a:t>
            </a:r>
            <a:r>
              <a:rPr lang="ru-RU" dirty="0"/>
              <a:t> </a:t>
            </a:r>
            <a:r>
              <a:rPr lang="ru-RU" dirty="0" err="1"/>
              <a:t>революція</a:t>
            </a:r>
            <a:r>
              <a:rPr lang="ru-RU" dirty="0"/>
              <a:t>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проектами</a:t>
            </a:r>
          </a:p>
          <a:p>
            <a:r>
              <a:rPr lang="uk-UA" sz="2000" i="1" dirty="0"/>
              <a:t>Розвиток залізничного </a:t>
            </a:r>
            <a:r>
              <a:rPr lang="uk-UA" sz="2000" i="1" dirty="0" smtClean="0"/>
              <a:t>будівництва</a:t>
            </a:r>
          </a:p>
          <a:p>
            <a:r>
              <a:rPr lang="uk-UA" sz="2000" i="1" dirty="0"/>
              <a:t>Суецький </a:t>
            </a:r>
            <a:r>
              <a:rPr lang="uk-UA" sz="2000" i="1" dirty="0" smtClean="0"/>
              <a:t>канал</a:t>
            </a:r>
          </a:p>
          <a:p>
            <a:r>
              <a:rPr lang="uk-UA" sz="2000" i="1" dirty="0" smtClean="0"/>
              <a:t>Формування сучасних методів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402406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Ключові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історичні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віхи</a:t>
            </a:r>
            <a:r>
              <a:rPr lang="ru-RU" sz="2800" b="1" dirty="0">
                <a:effectLst/>
              </a:rPr>
              <a:t> у </a:t>
            </a:r>
            <a:r>
              <a:rPr lang="ru-RU" sz="2800" b="1" dirty="0" err="1">
                <a:effectLst/>
              </a:rPr>
              <a:t>розвитку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управління</a:t>
            </a: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r>
              <a:rPr lang="ru-RU" sz="2800" b="1" dirty="0">
                <a:effectLst/>
              </a:rPr>
              <a:t>проектами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Створення</a:t>
            </a:r>
            <a:r>
              <a:rPr lang="ru-RU" dirty="0"/>
              <a:t> та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smtClean="0"/>
              <a:t>менеджменту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мережевого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 smtClean="0"/>
              <a:t>управління</a:t>
            </a:r>
            <a:endParaRPr lang="ru-RU" dirty="0" smtClean="0"/>
          </a:p>
          <a:p>
            <a:r>
              <a:rPr lang="uk-UA" dirty="0"/>
              <a:t>Метод критичного шляху (</a:t>
            </a:r>
            <a:r>
              <a:rPr lang="en-US" dirty="0"/>
              <a:t>CPM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ru-RU" dirty="0"/>
              <a:t>Метод </a:t>
            </a:r>
            <a:r>
              <a:rPr lang="ru-RU" dirty="0" err="1"/>
              <a:t>оцінки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(PERT</a:t>
            </a:r>
            <a:r>
              <a:rPr lang="ru-RU" dirty="0" smtClean="0"/>
              <a:t>) </a:t>
            </a:r>
          </a:p>
          <a:p>
            <a:r>
              <a:rPr lang="uk-UA" dirty="0" err="1" smtClean="0"/>
              <a:t>Гантограми</a:t>
            </a:r>
            <a:endParaRPr lang="uk-UA" dirty="0" smtClean="0"/>
          </a:p>
          <a:p>
            <a:r>
              <a:rPr lang="ru-RU" dirty="0" err="1"/>
              <a:t>Формування</a:t>
            </a:r>
            <a:r>
              <a:rPr lang="ru-RU" dirty="0"/>
              <a:t> проектного менеджменту як </a:t>
            </a:r>
            <a:r>
              <a:rPr lang="ru-RU" dirty="0" err="1" smtClean="0"/>
              <a:t>окремого</a:t>
            </a:r>
            <a:r>
              <a:rPr lang="ru-RU" dirty="0" smtClean="0"/>
              <a:t> </a:t>
            </a:r>
            <a:r>
              <a:rPr lang="ru-RU" dirty="0" err="1" smtClean="0"/>
              <a:t>дисципліни</a:t>
            </a:r>
            <a:endParaRPr lang="ru-RU" dirty="0" smtClean="0"/>
          </a:p>
          <a:p>
            <a:r>
              <a:rPr lang="uk-UA" sz="2200" i="1" dirty="0"/>
              <a:t>Створення </a:t>
            </a:r>
            <a:r>
              <a:rPr lang="en-US" sz="2200" i="1" dirty="0" smtClean="0"/>
              <a:t>PMI</a:t>
            </a:r>
            <a:endParaRPr lang="uk-UA" sz="2200" i="1" dirty="0" smtClean="0"/>
          </a:p>
          <a:p>
            <a:r>
              <a:rPr lang="uk-UA" sz="2200" i="1" dirty="0"/>
              <a:t>Розвиток програмного </a:t>
            </a:r>
            <a:r>
              <a:rPr lang="uk-UA" sz="2200" i="1" dirty="0" smtClean="0"/>
              <a:t>забезпечення</a:t>
            </a:r>
          </a:p>
          <a:p>
            <a:r>
              <a:rPr lang="uk-UA" sz="2200" i="1" dirty="0" smtClean="0"/>
              <a:t>Стандартизація</a:t>
            </a:r>
          </a:p>
          <a:p>
            <a:r>
              <a:rPr lang="uk-UA" sz="2200" i="1" dirty="0"/>
              <a:t>Сертифікація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57029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err="1"/>
              <a:t>Вплив</a:t>
            </a:r>
            <a:r>
              <a:rPr lang="ru-RU" sz="3200" dirty="0"/>
              <a:t> </a:t>
            </a:r>
            <a:r>
              <a:rPr lang="ru-RU" sz="3200" dirty="0" err="1"/>
              <a:t>історичного</a:t>
            </a:r>
            <a:r>
              <a:rPr lang="ru-RU" sz="3200" dirty="0"/>
              <a:t> контексту на </a:t>
            </a:r>
            <a:r>
              <a:rPr lang="ru-RU" sz="3200" dirty="0" err="1"/>
              <a:t>сучасні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err="1"/>
              <a:t>методи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проектами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індустріальної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 на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проектами</a:t>
            </a:r>
          </a:p>
          <a:p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на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проектами</a:t>
            </a:r>
          </a:p>
          <a:p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цифрової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 на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проектами</a:t>
            </a:r>
          </a:p>
          <a:p>
            <a:r>
              <a:rPr lang="ru-RU" dirty="0"/>
              <a:t> </a:t>
            </a:r>
            <a:r>
              <a:rPr lang="ru-RU" sz="2000" i="1" dirty="0" err="1"/>
              <a:t>Розвиток</a:t>
            </a:r>
            <a:r>
              <a:rPr lang="ru-RU" sz="2000" i="1" dirty="0"/>
              <a:t> </a:t>
            </a:r>
            <a:r>
              <a:rPr lang="ru-RU" sz="2000" i="1" dirty="0" err="1"/>
              <a:t>програмного</a:t>
            </a:r>
            <a:r>
              <a:rPr lang="ru-RU" sz="2000" i="1" dirty="0"/>
              <a:t> </a:t>
            </a:r>
            <a:r>
              <a:rPr lang="ru-RU" sz="2000" i="1" dirty="0" err="1"/>
              <a:t>забезпечення</a:t>
            </a:r>
            <a:r>
              <a:rPr lang="ru-RU" sz="2000" i="1" dirty="0"/>
              <a:t> для </a:t>
            </a:r>
            <a:r>
              <a:rPr lang="ru-RU" sz="2000" i="1" dirty="0" err="1"/>
              <a:t>управління</a:t>
            </a:r>
            <a:r>
              <a:rPr lang="ru-RU" sz="2000" i="1" dirty="0"/>
              <a:t> </a:t>
            </a:r>
            <a:r>
              <a:rPr lang="ru-RU" sz="2000" i="1" dirty="0" smtClean="0"/>
              <a:t>проектами</a:t>
            </a:r>
          </a:p>
          <a:p>
            <a:r>
              <a:rPr lang="uk-UA" sz="2000" i="1" dirty="0"/>
              <a:t>Вплив інтернету та </a:t>
            </a:r>
            <a:r>
              <a:rPr lang="uk-UA" sz="2000" i="1" dirty="0" smtClean="0"/>
              <a:t>глобалізації</a:t>
            </a:r>
          </a:p>
          <a:p>
            <a:r>
              <a:rPr lang="en-US" sz="2000" i="1" dirty="0"/>
              <a:t>Big Data </a:t>
            </a:r>
            <a:r>
              <a:rPr lang="uk-UA" sz="2000" i="1" dirty="0"/>
              <a:t>та штучний </a:t>
            </a:r>
            <a:r>
              <a:rPr lang="uk-UA" sz="2000" i="1" dirty="0" smtClean="0"/>
              <a:t>інтелект</a:t>
            </a:r>
          </a:p>
          <a:p>
            <a:r>
              <a:rPr lang="uk-UA" sz="2000" i="1" dirty="0"/>
              <a:t>Вплив </a:t>
            </a:r>
            <a:r>
              <a:rPr lang="en-US" sz="2000" i="1" dirty="0"/>
              <a:t>Agile</a:t>
            </a:r>
          </a:p>
        </p:txBody>
      </p:sp>
    </p:spTree>
    <p:extLst>
      <p:ext uri="{BB962C8B-B14F-4D97-AF65-F5344CB8AC3E}">
        <p14:creationId xmlns:p14="http://schemas.microsoft.com/office/powerpoint/2010/main" val="3538831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077022"/>
              </p:ext>
            </p:extLst>
          </p:nvPr>
        </p:nvGraphicFramePr>
        <p:xfrm>
          <a:off x="611560" y="332655"/>
          <a:ext cx="8136904" cy="6113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9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1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404" marR="5404" marT="0" marB="0"/>
                </a:tc>
                <a:tc gridSpan="2"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Міжнародний стандарт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spc="0" dirty="0">
                          <a:effectLst/>
                        </a:rPr>
                        <a:t>ISO </a:t>
                      </a:r>
                      <a:r>
                        <a:rPr lang="uk-UA" sz="1100" spc="0" smtClean="0">
                          <a:effectLst/>
                        </a:rPr>
                        <a:t>21500:2014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РМВОК 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94">
                <a:tc>
                  <a:txBody>
                    <a:bodyPr/>
                    <a:lstStyle/>
                    <a:p>
                      <a:pPr marR="381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1. Кількість груп процесів,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6160">
                <a:tc>
                  <a:txBody>
                    <a:bodyPr/>
                    <a:lstStyle/>
                    <a:p>
                      <a:pPr marR="38100" indent="-304800" algn="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у т. ч.: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Ініціація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Планування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Впровадження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Контроль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(перевірка)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>
                          <a:effectLst/>
                        </a:rPr>
                        <a:t>Ініціація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Планування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Виконання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>
                          <a:effectLst/>
                        </a:rPr>
                        <a:t>Моніторинг і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контроль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894">
                <a:tc>
                  <a:txBody>
                    <a:bodyPr/>
                    <a:lstStyle/>
                    <a:p>
                      <a:pPr marL="203200" indent="-1905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2. Кількість предметних груп,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10 суб’єктів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03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10 галузей знань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1191">
                <a:tc>
                  <a:txBody>
                    <a:bodyPr/>
                    <a:lstStyle/>
                    <a:p>
                      <a:pPr marR="38100" indent="-304800" algn="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у т.ч.: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>
                          <a:effectLst/>
                        </a:rPr>
                        <a:t>Інтеграція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Зацікавлені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сторони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Межі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>
                          <a:effectLst/>
                        </a:rPr>
                        <a:t>Ресурси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uk-UA" sz="1100" spc="0">
                          <a:effectLst/>
                        </a:rPr>
                        <a:t>Час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>
                          <a:effectLst/>
                        </a:rPr>
                        <a:t>Вартість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>
                          <a:effectLst/>
                        </a:rPr>
                        <a:t>Ризик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7790" algn="l"/>
                        </a:tabLst>
                      </a:pPr>
                      <a:r>
                        <a:rPr lang="uk-UA" sz="1100" spc="0">
                          <a:effectLst/>
                        </a:rPr>
                        <a:t>Якість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9855" algn="l"/>
                        </a:tabLst>
                      </a:pPr>
                      <a:r>
                        <a:rPr lang="uk-UA" sz="1100" spc="0">
                          <a:effectLst/>
                        </a:rPr>
                        <a:t>Забезпечення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6050" algn="l"/>
                        </a:tabLst>
                      </a:pPr>
                      <a:r>
                        <a:rPr lang="uk-UA" sz="1100" spc="0">
                          <a:effectLst/>
                        </a:rPr>
                        <a:t>Комунікації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>
                          <a:effectLst/>
                        </a:rPr>
                        <a:t>Інтеграція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Межі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7790" algn="l"/>
                        </a:tabLst>
                      </a:pPr>
                      <a:r>
                        <a:rPr lang="uk-UA" sz="1100" spc="0">
                          <a:effectLst/>
                        </a:rPr>
                        <a:t>Людські ресурси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9855" algn="l"/>
                        </a:tabLst>
                      </a:pPr>
                      <a:r>
                        <a:rPr lang="uk-UA" sz="1100" spc="0">
                          <a:effectLst/>
                        </a:rPr>
                        <a:t>Час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Вартість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>
                          <a:effectLst/>
                        </a:rPr>
                        <a:t>Ризик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3505" algn="l"/>
                        </a:tabLst>
                      </a:pPr>
                      <a:r>
                        <a:rPr lang="uk-UA" sz="1100" spc="0">
                          <a:effectLst/>
                        </a:rPr>
                        <a:t>Якість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uk-UA" sz="1100" spc="0">
                          <a:effectLst/>
                        </a:rPr>
                        <a:t>Забезпечення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Комунікації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6050" algn="l"/>
                        </a:tabLst>
                      </a:pPr>
                      <a:r>
                        <a:rPr lang="uk-UA" sz="1100" spc="0">
                          <a:effectLst/>
                        </a:rPr>
                        <a:t>Зацікавлені сторони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871">
                <a:tc>
                  <a:txBody>
                    <a:bodyPr/>
                    <a:lstStyle/>
                    <a:p>
                      <a:pPr marL="203200" indent="-1905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3 Кількість процесів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39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47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735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8136</TotalTime>
  <Words>3278</Words>
  <Application>Microsoft Office PowerPoint</Application>
  <PresentationFormat>Экран (4:3)</PresentationFormat>
  <Paragraphs>463</Paragraphs>
  <Slides>52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8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Вступ до управління міжнародними проектами.  Історія та еволюція управління проектами</vt:lpstr>
      <vt:lpstr>Сутність проектної діяльності:  поняття, основні характеристики, класифікація проектів.</vt:lpstr>
      <vt:lpstr>Сутність проектної діяльності:  поняття, основні характеристики, класифікація проектів.</vt:lpstr>
      <vt:lpstr>Основні відмінності міжнародних проектів від національних</vt:lpstr>
      <vt:lpstr>Роль управління проектами у міжнародних відносинах</vt:lpstr>
      <vt:lpstr>Ранні форми управління проектами та їх розвиток</vt:lpstr>
      <vt:lpstr>Ключові історичні віхи у розвитку управління проектами</vt:lpstr>
      <vt:lpstr>Вплив історичного контексту на сучасні методи управління проектами</vt:lpstr>
      <vt:lpstr>Презентация PowerPoint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поняття, основні характеристики, класифікація проектів.</vt:lpstr>
      <vt:lpstr>класифікація проектів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 Відмінності функцій проект-менеджерів від обов'язків функціональних менеджерів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4. Характеристика моделі управління проектами</vt:lpstr>
      <vt:lpstr>4. Характеристика моделі управління проектами Модель управління проектом </vt:lpstr>
      <vt:lpstr>4. Характеристика моделі управління проектами</vt:lpstr>
      <vt:lpstr>5. Оточення та учасники проекту</vt:lpstr>
      <vt:lpstr>5. Оточення та учасники проекту</vt:lpstr>
      <vt:lpstr>5. Оточення та учасники проекту</vt:lpstr>
      <vt:lpstr>5. Оточення та учасники проекту</vt:lpstr>
      <vt:lpstr>Оточення та учасники проекту</vt:lpstr>
      <vt:lpstr>Оточення та учасники проекту</vt:lpstr>
      <vt:lpstr>5. Оточення та учасники проекту</vt:lpstr>
      <vt:lpstr>5. Оточення та учасники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64</cp:revision>
  <dcterms:created xsi:type="dcterms:W3CDTF">2018-02-25T09:52:29Z</dcterms:created>
  <dcterms:modified xsi:type="dcterms:W3CDTF">2026-01-25T17:49:59Z</dcterms:modified>
</cp:coreProperties>
</file>