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0" r:id="rId3"/>
    <p:sldId id="341" r:id="rId4"/>
    <p:sldId id="342" r:id="rId5"/>
    <p:sldId id="343" r:id="rId6"/>
    <p:sldId id="344" r:id="rId7"/>
    <p:sldId id="345" r:id="rId8"/>
    <p:sldId id="34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94660"/>
  </p:normalViewPr>
  <p:slideViewPr>
    <p:cSldViewPr>
      <p:cViewPr varScale="1">
        <p:scale>
          <a:sx n="75" d="100"/>
          <a:sy n="75" d="100"/>
        </p:scale>
        <p:origin x="11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9444A25-371D-4CEB-BE6B-4CDA520EFBFC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51F2162-F1F5-429B-BCC0-01BBD8D18A6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920880" cy="6120680"/>
          </a:xfrm>
        </p:spPr>
        <p:txBody>
          <a:bodyPr>
            <a:normAutofit/>
          </a:bodyPr>
          <a:lstStyle/>
          <a:p>
            <a:endParaRPr lang="uk-UA" b="1" dirty="0"/>
          </a:p>
          <a:p>
            <a:endParaRPr lang="uk-UA" b="1" dirty="0"/>
          </a:p>
          <a:p>
            <a:r>
              <a:rPr lang="ru-RU" sz="4000" b="1" dirty="0" err="1"/>
              <a:t>Основні</a:t>
            </a:r>
            <a:r>
              <a:rPr lang="ru-RU" sz="4000" b="1" dirty="0"/>
              <a:t> </a:t>
            </a:r>
            <a:r>
              <a:rPr lang="ru-RU" sz="4000" b="1" dirty="0" err="1"/>
              <a:t>концепції</a:t>
            </a:r>
            <a:r>
              <a:rPr lang="ru-RU" sz="4000" b="1" dirty="0"/>
              <a:t> та </a:t>
            </a:r>
            <a:r>
              <a:rPr lang="ru-RU" sz="4000" b="1" dirty="0" err="1"/>
              <a:t>теорії</a:t>
            </a:r>
            <a:r>
              <a:rPr lang="ru-RU" sz="4000" b="1" dirty="0"/>
              <a:t> </a:t>
            </a:r>
            <a:r>
              <a:rPr lang="ru-RU" sz="4000" b="1" dirty="0" err="1"/>
              <a:t>управління</a:t>
            </a:r>
            <a:r>
              <a:rPr lang="ru-RU" sz="4000" b="1" dirty="0"/>
              <a:t> проектами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5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Теорія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наукового</a:t>
            </a:r>
            <a:r>
              <a:rPr lang="ru-RU" sz="2800" b="1" dirty="0">
                <a:effectLst/>
              </a:rPr>
              <a:t> менеджменту </a:t>
            </a:r>
            <a:r>
              <a:rPr lang="ru-RU" sz="2800" b="1" dirty="0" err="1">
                <a:effectLst/>
              </a:rPr>
              <a:t>Фредеріка</a:t>
            </a:r>
            <a:r>
              <a:rPr lang="ru-RU" sz="2800" b="1" dirty="0">
                <a:effectLst/>
              </a:rPr>
              <a:t> Тейлора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Науковий</a:t>
            </a:r>
            <a:r>
              <a:rPr lang="ru-RU" dirty="0" smtClean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кожного </a:t>
            </a:r>
            <a:r>
              <a:rPr lang="ru-RU" dirty="0" err="1"/>
              <a:t>елемента</a:t>
            </a:r>
            <a:r>
              <a:rPr lang="ru-RU" dirty="0"/>
              <a:t> </a:t>
            </a:r>
            <a:r>
              <a:rPr lang="ru-RU" dirty="0" err="1" smtClean="0"/>
              <a:t>роботи</a:t>
            </a:r>
            <a:endParaRPr lang="ru-RU" dirty="0"/>
          </a:p>
          <a:p>
            <a:endParaRPr lang="ru-RU" dirty="0" smtClean="0"/>
          </a:p>
          <a:p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підбір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 smtClean="0"/>
              <a:t>робітників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/>
              <a:t>Співробітництво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робітниками</a:t>
            </a:r>
            <a:r>
              <a:rPr lang="ru-RU" dirty="0"/>
              <a:t> та </a:t>
            </a:r>
            <a:r>
              <a:rPr lang="ru-RU" dirty="0" smtClean="0"/>
              <a:t>менеджерами</a:t>
            </a:r>
          </a:p>
          <a:p>
            <a:endParaRPr lang="ru-RU" dirty="0" smtClean="0"/>
          </a:p>
          <a:p>
            <a:r>
              <a:rPr lang="uk-UA" dirty="0"/>
              <a:t>Розподіл роботи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25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uk-UA" sz="3600" b="1" dirty="0">
                <a:effectLst/>
              </a:rPr>
              <a:t>Адміністративна теорія Анрі </a:t>
            </a:r>
            <a:r>
              <a:rPr lang="uk-UA" sz="3600" b="1" dirty="0" err="1">
                <a:effectLst/>
              </a:rPr>
              <a:t>Файоля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i="1" dirty="0" smtClean="0"/>
              <a:t>Планування</a:t>
            </a:r>
            <a:r>
              <a:rPr lang="uk-UA" dirty="0"/>
              <a:t>: Визначення цілей та розробка планів для </a:t>
            </a:r>
            <a:r>
              <a:rPr lang="uk-UA" dirty="0" smtClean="0"/>
              <a:t>їх досягнення</a:t>
            </a:r>
            <a:r>
              <a:rPr lang="uk-UA" dirty="0"/>
              <a:t>.</a:t>
            </a:r>
          </a:p>
          <a:p>
            <a:r>
              <a:rPr lang="uk-UA" dirty="0" smtClean="0"/>
              <a:t> </a:t>
            </a:r>
            <a:r>
              <a:rPr lang="uk-UA" b="1" i="1" dirty="0"/>
              <a:t>Організація</a:t>
            </a:r>
            <a:r>
              <a:rPr lang="uk-UA" dirty="0"/>
              <a:t>: Визначення структури організації </a:t>
            </a:r>
            <a:r>
              <a:rPr lang="uk-UA" dirty="0" smtClean="0"/>
              <a:t>та розподіл </a:t>
            </a:r>
            <a:r>
              <a:rPr lang="uk-UA" dirty="0"/>
              <a:t>завдань та ресурсів.</a:t>
            </a:r>
          </a:p>
          <a:p>
            <a:r>
              <a:rPr lang="uk-UA" b="1" i="1" dirty="0" smtClean="0"/>
              <a:t>Розпорядження</a:t>
            </a:r>
            <a:r>
              <a:rPr lang="uk-UA" dirty="0" smtClean="0"/>
              <a:t>: Управління </a:t>
            </a:r>
            <a:r>
              <a:rPr lang="uk-UA" dirty="0"/>
              <a:t>та координація </a:t>
            </a:r>
            <a:r>
              <a:rPr lang="uk-UA" dirty="0" smtClean="0"/>
              <a:t>роботи співробітників </a:t>
            </a:r>
            <a:r>
              <a:rPr lang="uk-UA" dirty="0"/>
              <a:t>до виконання поставлених завдань.</a:t>
            </a:r>
          </a:p>
          <a:p>
            <a:r>
              <a:rPr lang="uk-UA" b="1" i="1" dirty="0" smtClean="0"/>
              <a:t>Координація</a:t>
            </a:r>
            <a:r>
              <a:rPr lang="uk-UA" dirty="0" smtClean="0"/>
              <a:t>: Забезпечення </a:t>
            </a:r>
            <a:r>
              <a:rPr lang="uk-UA" dirty="0"/>
              <a:t>узгодженості </a:t>
            </a:r>
            <a:r>
              <a:rPr lang="uk-UA" dirty="0" smtClean="0"/>
              <a:t>дій різних </a:t>
            </a:r>
            <a:r>
              <a:rPr lang="uk-UA" dirty="0"/>
              <a:t>підрозділів та співробітників.</a:t>
            </a:r>
          </a:p>
          <a:p>
            <a:r>
              <a:rPr lang="uk-UA" b="1" i="1" dirty="0" smtClean="0"/>
              <a:t>Контроль</a:t>
            </a:r>
            <a:r>
              <a:rPr lang="uk-UA" dirty="0"/>
              <a:t>: Оцінка виконання планів та </a:t>
            </a:r>
            <a:r>
              <a:rPr lang="uk-UA" dirty="0" smtClean="0"/>
              <a:t>коригування дій </a:t>
            </a:r>
            <a:r>
              <a:rPr lang="uk-UA" dirty="0"/>
              <a:t>за потреби.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38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err="1">
                <a:effectLst/>
              </a:rPr>
              <a:t>Теорія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людських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відносин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smtClean="0">
                <a:effectLst/>
              </a:rPr>
              <a:t/>
            </a:r>
            <a:br>
              <a:rPr lang="ru-RU" sz="3600" b="1" dirty="0" smtClean="0">
                <a:effectLst/>
              </a:rPr>
            </a:br>
            <a:r>
              <a:rPr lang="ru-RU" sz="3600" b="1" dirty="0" err="1" smtClean="0">
                <a:effectLst/>
              </a:rPr>
              <a:t>Елтона</a:t>
            </a:r>
            <a:r>
              <a:rPr lang="ru-RU" sz="3600" b="1" dirty="0" smtClean="0">
                <a:effectLst/>
              </a:rPr>
              <a:t> </a:t>
            </a:r>
            <a:r>
              <a:rPr lang="ru-RU" sz="3600" b="1" dirty="0">
                <a:effectLst/>
              </a:rPr>
              <a:t>Мейо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Застосування цієї теорії в управлінні проектами проявляється </a:t>
            </a:r>
            <a:r>
              <a:rPr lang="uk-UA" dirty="0" smtClean="0"/>
              <a:t>в таких </a:t>
            </a:r>
            <a:r>
              <a:rPr lang="uk-UA" dirty="0"/>
              <a:t>аспектах, як </a:t>
            </a:r>
            <a:endParaRPr lang="uk-UA" dirty="0" smtClean="0"/>
          </a:p>
          <a:p>
            <a:r>
              <a:rPr lang="uk-UA" dirty="0" smtClean="0"/>
              <a:t>створення </a:t>
            </a:r>
            <a:r>
              <a:rPr lang="uk-UA" dirty="0"/>
              <a:t>командного середовища, </a:t>
            </a:r>
            <a:endParaRPr lang="uk-UA" dirty="0" smtClean="0"/>
          </a:p>
          <a:p>
            <a:r>
              <a:rPr lang="uk-UA" dirty="0" smtClean="0"/>
              <a:t>Управління конфліктами </a:t>
            </a:r>
          </a:p>
          <a:p>
            <a:r>
              <a:rPr lang="uk-UA" dirty="0" smtClean="0"/>
              <a:t>мотивація </a:t>
            </a:r>
            <a:r>
              <a:rPr lang="uk-UA" dirty="0"/>
              <a:t>співробітників. </a:t>
            </a:r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r>
              <a:rPr lang="uk-UA" dirty="0" smtClean="0"/>
              <a:t>Сьогодні </a:t>
            </a:r>
            <a:r>
              <a:rPr lang="uk-UA" dirty="0"/>
              <a:t>ці </a:t>
            </a:r>
            <a:r>
              <a:rPr lang="uk-UA" dirty="0" smtClean="0"/>
              <a:t>елементи відіграють </a:t>
            </a:r>
            <a:r>
              <a:rPr lang="uk-UA" dirty="0"/>
              <a:t>ключову роль в успішній реалізації проектів, особливо </a:t>
            </a:r>
            <a:r>
              <a:rPr lang="uk-UA" dirty="0" smtClean="0"/>
              <a:t>в умовах </a:t>
            </a:r>
            <a:r>
              <a:rPr lang="uk-UA" dirty="0"/>
              <a:t>глобальних та багатонаціональних команд.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4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Сучасні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моделі</a:t>
            </a:r>
            <a:r>
              <a:rPr lang="ru-RU" sz="2800" b="1" dirty="0">
                <a:effectLst/>
              </a:rPr>
              <a:t> та </a:t>
            </a:r>
            <a:r>
              <a:rPr lang="ru-RU" sz="2800" b="1" dirty="0" err="1">
                <a:effectLst/>
              </a:rPr>
              <a:t>їх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застосування</a:t>
            </a:r>
            <a:r>
              <a:rPr lang="ru-RU" sz="2800" b="1" dirty="0">
                <a:effectLst/>
              </a:rPr>
              <a:t> у </a:t>
            </a:r>
            <a:r>
              <a:rPr lang="ru-RU" sz="2800" b="1" dirty="0" err="1" smtClean="0">
                <a:effectLst/>
              </a:rPr>
              <a:t>міжнародних</a:t>
            </a:r>
            <a:r>
              <a:rPr lang="ru-RU" sz="2800" b="1" dirty="0" smtClean="0">
                <a:effectLst/>
              </a:rPr>
              <a:t> проектах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Agile</a:t>
            </a:r>
            <a:r>
              <a:rPr lang="en-US" dirty="0"/>
              <a:t> - </a:t>
            </a:r>
            <a:r>
              <a:rPr lang="uk-UA" dirty="0"/>
              <a:t>це гнучка методологія управління </a:t>
            </a:r>
            <a:r>
              <a:rPr lang="uk-UA" dirty="0" smtClean="0"/>
              <a:t>проектами. </a:t>
            </a:r>
            <a:r>
              <a:rPr lang="en-US" dirty="0"/>
              <a:t>Agile-</a:t>
            </a:r>
            <a:r>
              <a:rPr lang="uk-UA" dirty="0"/>
              <a:t>філософія заснована на </a:t>
            </a:r>
            <a:r>
              <a:rPr lang="uk-UA" dirty="0" smtClean="0"/>
              <a:t>принципах ітеративної </a:t>
            </a:r>
            <a:r>
              <a:rPr lang="uk-UA" dirty="0"/>
              <a:t>розробки, тісної взаємодії з клієнтом </a:t>
            </a:r>
            <a:r>
              <a:rPr lang="uk-UA" dirty="0" smtClean="0"/>
              <a:t>та здатність </a:t>
            </a:r>
            <a:r>
              <a:rPr lang="uk-UA" dirty="0"/>
              <a:t>до швидкої адаптації</a:t>
            </a:r>
            <a:r>
              <a:rPr lang="uk-UA" dirty="0" smtClean="0"/>
              <a:t>.</a:t>
            </a:r>
          </a:p>
          <a:p>
            <a:r>
              <a:rPr lang="ru-RU" b="1" i="1" dirty="0"/>
              <a:t>PRINCE2</a:t>
            </a:r>
            <a:r>
              <a:rPr lang="ru-RU" dirty="0"/>
              <a:t>: </a:t>
            </a:r>
            <a:r>
              <a:rPr lang="ru-RU" dirty="0" err="1"/>
              <a:t>структурований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 smtClean="0"/>
              <a:t>управління</a:t>
            </a:r>
            <a:r>
              <a:rPr lang="ru-RU" dirty="0" smtClean="0"/>
              <a:t> проектами</a:t>
            </a:r>
          </a:p>
          <a:p>
            <a:r>
              <a:rPr lang="en-US" b="1" i="1" dirty="0"/>
              <a:t>Lean Project </a:t>
            </a:r>
            <a:r>
              <a:rPr lang="en-US" b="1" i="1" dirty="0" smtClean="0"/>
              <a:t>Management </a:t>
            </a:r>
            <a:r>
              <a:rPr lang="en-US" dirty="0"/>
              <a:t>- </a:t>
            </a:r>
            <a:r>
              <a:rPr lang="uk-UA" dirty="0"/>
              <a:t>це підхід до </a:t>
            </a:r>
            <a:r>
              <a:rPr lang="uk-UA" dirty="0" smtClean="0"/>
              <a:t>управління проектами, заснований </a:t>
            </a:r>
            <a:r>
              <a:rPr lang="uk-UA" dirty="0"/>
              <a:t>на принципах </a:t>
            </a:r>
            <a:r>
              <a:rPr lang="en-US" dirty="0"/>
              <a:t>Lean </a:t>
            </a:r>
            <a:r>
              <a:rPr lang="en-US" dirty="0" smtClean="0"/>
              <a:t>Manufacturing</a:t>
            </a:r>
            <a:r>
              <a:rPr lang="uk-UA" dirty="0" smtClean="0"/>
              <a:t> </a:t>
            </a:r>
            <a:r>
              <a:rPr lang="en-US" dirty="0" smtClean="0"/>
              <a:t>(</a:t>
            </a:r>
            <a:r>
              <a:rPr lang="uk-UA" dirty="0"/>
              <a:t>Обережне виробництво), розроблених в компанії </a:t>
            </a:r>
            <a:r>
              <a:rPr lang="en-US" dirty="0"/>
              <a:t>Toyota </a:t>
            </a:r>
            <a:r>
              <a:rPr lang="uk-UA" dirty="0" smtClean="0"/>
              <a:t>в середині </a:t>
            </a:r>
            <a:r>
              <a:rPr lang="en-US" dirty="0"/>
              <a:t>XX </a:t>
            </a:r>
            <a:r>
              <a:rPr lang="uk-UA" dirty="0"/>
              <a:t>ст.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12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>
                <a:effectLst/>
              </a:rPr>
              <a:t>Вплив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глобалізації</a:t>
            </a:r>
            <a:r>
              <a:rPr lang="ru-RU" sz="4000" b="1" dirty="0">
                <a:effectLst/>
              </a:rPr>
              <a:t> на </a:t>
            </a:r>
            <a:r>
              <a:rPr lang="ru-RU" sz="4000" b="1" dirty="0" err="1">
                <a:effectLst/>
              </a:rPr>
              <a:t>управління</a:t>
            </a:r>
            <a:r>
              <a:rPr lang="ru-RU" sz="4000" b="1" dirty="0">
                <a:effectLst/>
              </a:rPr>
              <a:t> проектами</a:t>
            </a:r>
            <a:endParaRPr lang="en-US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Розширення ринків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2. Мультикультурні команди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ru-RU" dirty="0"/>
              <a:t>3. </a:t>
            </a:r>
            <a:r>
              <a:rPr lang="ru-RU" dirty="0" err="1"/>
              <a:t>Правові</a:t>
            </a:r>
            <a:r>
              <a:rPr lang="ru-RU" dirty="0"/>
              <a:t> та </a:t>
            </a:r>
            <a:r>
              <a:rPr lang="ru-RU" dirty="0" err="1"/>
              <a:t>нормативні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/>
              <a:t>4. </a:t>
            </a:r>
            <a:r>
              <a:rPr lang="ru-RU" dirty="0" err="1"/>
              <a:t>Логістика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ланцюжками</a:t>
            </a:r>
            <a:r>
              <a:rPr lang="ru-RU" dirty="0"/>
              <a:t> поставок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4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err="1">
                <a:effectLst/>
              </a:rPr>
              <a:t>Вплив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цифрової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трансформації</a:t>
            </a:r>
            <a:r>
              <a:rPr lang="ru-RU" sz="3600" b="1" dirty="0">
                <a:effectLst/>
              </a:rPr>
              <a:t> на </a:t>
            </a:r>
            <a:r>
              <a:rPr lang="ru-RU" sz="3600" b="1" dirty="0" err="1">
                <a:effectLst/>
              </a:rPr>
              <a:t>управління</a:t>
            </a:r>
            <a:r>
              <a:rPr lang="ru-RU" sz="3600" b="1" dirty="0">
                <a:effectLst/>
              </a:rPr>
              <a:t> проектами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Big Data </a:t>
            </a:r>
            <a:r>
              <a:rPr lang="uk-UA" dirty="0"/>
              <a:t>та аналітика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Штучний інтелект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Хмарні технології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Інтернет речей (</a:t>
            </a:r>
            <a:r>
              <a:rPr lang="en-US" dirty="0" err="1"/>
              <a:t>IoT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8339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err="1">
                <a:effectLst/>
              </a:rPr>
              <a:t>Вплив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економічних</a:t>
            </a:r>
            <a:r>
              <a:rPr lang="ru-RU" sz="3600" b="1" dirty="0">
                <a:effectLst/>
              </a:rPr>
              <a:t> та </a:t>
            </a:r>
            <a:r>
              <a:rPr lang="ru-RU" sz="3600" b="1" dirty="0" err="1">
                <a:effectLst/>
              </a:rPr>
              <a:t>політичних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змін</a:t>
            </a:r>
            <a:r>
              <a:rPr lang="ru-RU" sz="3600" b="1" dirty="0">
                <a:effectLst/>
              </a:rPr>
              <a:t> на </a:t>
            </a:r>
            <a:r>
              <a:rPr lang="ru-RU" sz="3600" b="1" dirty="0" err="1">
                <a:effectLst/>
              </a:rPr>
              <a:t>управління</a:t>
            </a:r>
            <a:r>
              <a:rPr lang="ru-RU" sz="3600" b="1" dirty="0">
                <a:effectLst/>
              </a:rPr>
              <a:t> проектами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Економічна нестабільність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Політична нестабільність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Світові екологічні зміни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Управління змінами.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74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1890</TotalTime>
  <Words>275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Теорія наукового менеджменту Фредеріка Тейлора</vt:lpstr>
      <vt:lpstr>Адміністративна теорія Анрі Файоля</vt:lpstr>
      <vt:lpstr>Теорія людських відносин  Елтона Мейо</vt:lpstr>
      <vt:lpstr>Сучасні моделі та їх застосування у міжнародних проектах</vt:lpstr>
      <vt:lpstr>Вплив глобалізації на управління проектами</vt:lpstr>
      <vt:lpstr>Вплив цифрової трансформації на управління проектами</vt:lpstr>
      <vt:lpstr>Вплив економічних та політичних змін на управління проектами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73</cp:revision>
  <dcterms:created xsi:type="dcterms:W3CDTF">2018-02-26T09:03:55Z</dcterms:created>
  <dcterms:modified xsi:type="dcterms:W3CDTF">2026-01-25T18:13:59Z</dcterms:modified>
</cp:coreProperties>
</file>