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96" r:id="rId5"/>
    <p:sldId id="297" r:id="rId6"/>
    <p:sldId id="309" r:id="rId7"/>
    <p:sldId id="298" r:id="rId8"/>
    <p:sldId id="299" r:id="rId9"/>
    <p:sldId id="300" r:id="rId10"/>
    <p:sldId id="301" r:id="rId11"/>
    <p:sldId id="302" r:id="rId12"/>
    <p:sldId id="311" r:id="rId13"/>
    <p:sldId id="312" r:id="rId14"/>
    <p:sldId id="313" r:id="rId15"/>
    <p:sldId id="377" r:id="rId16"/>
    <p:sldId id="378" r:id="rId17"/>
    <p:sldId id="379" r:id="rId18"/>
    <p:sldId id="314" r:id="rId19"/>
    <p:sldId id="315" r:id="rId20"/>
    <p:sldId id="316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7" r:id="rId29"/>
    <p:sldId id="338" r:id="rId30"/>
    <p:sldId id="339" r:id="rId31"/>
    <p:sldId id="340" r:id="rId32"/>
    <p:sldId id="341" r:id="rId33"/>
    <p:sldId id="343" r:id="rId34"/>
    <p:sldId id="344" r:id="rId35"/>
    <p:sldId id="345" r:id="rId36"/>
    <p:sldId id="346" r:id="rId37"/>
    <p:sldId id="347" r:id="rId38"/>
    <p:sldId id="348" r:id="rId39"/>
    <p:sldId id="349" r:id="rId40"/>
    <p:sldId id="350" r:id="rId41"/>
    <p:sldId id="351" r:id="rId42"/>
    <p:sldId id="352" r:id="rId43"/>
    <p:sldId id="353" r:id="rId44"/>
    <p:sldId id="354" r:id="rId45"/>
    <p:sldId id="355" r:id="rId46"/>
    <p:sldId id="356" r:id="rId47"/>
    <p:sldId id="357" r:id="rId48"/>
    <p:sldId id="359" r:id="rId49"/>
    <p:sldId id="360" r:id="rId50"/>
    <p:sldId id="361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590" autoAdjust="0"/>
  </p:normalViewPr>
  <p:slideViewPr>
    <p:cSldViewPr>
      <p:cViewPr varScale="1">
        <p:scale>
          <a:sx n="75" d="100"/>
          <a:sy n="75" d="100"/>
        </p:scale>
        <p:origin x="113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47FF5A-F9B4-4F66-94EE-F2E29D41F522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ru-RU" sz="4000" dirty="0" err="1"/>
              <a:t>Планування</a:t>
            </a:r>
            <a:r>
              <a:rPr lang="ru-RU" sz="4000" dirty="0"/>
              <a:t> </a:t>
            </a:r>
            <a:r>
              <a:rPr lang="ru-RU" sz="4000" dirty="0" err="1"/>
              <a:t>міжнародних</a:t>
            </a:r>
            <a:r>
              <a:rPr lang="ru-RU" sz="4000" dirty="0"/>
              <a:t> </a:t>
            </a:r>
            <a:r>
              <a:rPr lang="ru-RU" sz="4000" dirty="0" err="1"/>
              <a:t>проектів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17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ДОПУЩЕННЯ І ОБМЕЖЕННЯ, </a:t>
            </a:r>
          </a:p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НАКЛАДАЮТЬСЯ НА ПРОЕКТ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зовнішні бар’єри, непідконтрольні проектній команді, якими потрібно управляти ззовні.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це чинники (зовнішні умови або події), з врахуванням яких проект буде планово реалізовуватися.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286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плану управління проектом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документування дій, необхідних для визначення, підготовки, інтеграції та координації всіх допоміжних планів.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плану проекту - ітеративний процес, що майже завжди повторюється кілька разів.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87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проектом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Plan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основоположний документ, що містить узгоджене всіма учасниками, документально зафіксоване уявлення про проект.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може бути узагальненим чи деталізованим, а також може включати один чи декілька допоміжних планів управління та інші документи по плануванню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04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проекту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документ або перелік документів, який змінюється в міру надходження додаткової інформації, тоді як базовий план служить для контролю виконання і міняється тільки в разі затвердження запитів на зміни.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 проекту класифікують за такими ознаками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управління;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охоплення робіт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82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</a:t>
            </a:r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методології управління проектами сформувалася система планів, яка передбачає такі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управління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концептуальний;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тактичний (останній включає поточний і оперативний 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субрівні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65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85000" lnSpcReduction="100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концептуальному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рівні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цілі й завдання проекту;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 альтернативні варіанти досягнення запланованих результатів з оцінкою негативних і позитивних аспектів кожного варіанта;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концептуальні напрями реалізації проекту, включаючи описання предметної галузі, укрупненої структури робіт, їхніх взаємозв’язків і попередню оцінку тривалості, виконання проекту, його вартості та потреби в ресурсах.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60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925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визначає основні етапи і віхи проекту. </a:t>
            </a:r>
          </a:p>
          <a:p>
            <a:pPr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 призначення плану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цьому рівні — показати логічну схему реалізації проекту.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стратегічному плані визначаються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 і внутрішнє оточення проекту,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і завдання для проектної команди,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 загальне бачення проекту.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8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92500" lnSpcReduction="200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тактичному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рівні поточний план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терміни виконання комплексів робіт,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в ресурсах,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окреслює певні ділянки робіт, за якість і вчасність виконання яких відповідають різні організації-виконавці (в розрізі року, кварталу, місяця);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 план </a:t>
            </a: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деталізує завдання учасникам на місяць, тиждень, день за комплексами робіт.</a:t>
            </a:r>
            <a:endParaRPr lang="ru-RU" sz="33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82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управління. 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плани розробляють на кожний комплекс робіт (підготовчий, проектно-дослідницький, поставка матеріалів і устаткування, будівництво, пусковий, освоєння виробничих потужностей) або на комплекс робіт, виконуваних однією організацією.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86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охоплення робіт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зведений, комплексний, головний - на всі роботи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 або частковий - за організаціями-учасниками;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 або частковий - за видами робіт.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99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Autofit/>
          </a:bodyPr>
          <a:lstStyle/>
          <a:p>
            <a:r>
              <a:rPr lang="uk-UA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36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плану управління проектом</a:t>
            </a:r>
            <a:endParaRPr lang="ru-RU" sz="3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управління змістом проекту</a:t>
            </a:r>
            <a:endParaRPr lang="ru-RU" sz="3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	і функції структуризації проекту</a:t>
            </a:r>
            <a:endParaRPr lang="ru-RU" sz="3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 структуризації проекту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80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розробки плану реалізації проекту вважається завершеною тоді, коли підготовлено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 комплект необхідної документації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 (зведений, головний, генеральний) календарний план;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(детальні) календарні плани за виконавцями;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(детальні) календарні плани за пакетами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потреб у ресурсах;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постачання технологічного устаткування та матеріалів;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укладення контрактів;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організаційно-технологічних заходів з реалізації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контролю за виконанням робіт.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09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схема процесів управління змістом проекту включає в себе наступне: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змістом - процес створення плану управління змістом, який документує, яким чином зміст проекту буде визначатися, підтверджуватися і контролюватися.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вимог - процес визначення та документування потреб зацікавлених сторін проекту для досягнення цілей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змісту - процес розробки докладного опису проекту і продукту.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ієрархічної структури робіт (ІСР) - процес поділу результатів проекту та робіт проекту на більш дрібні елементи, якими легше управляти.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 змісту - процес формалізованої приймання завершених результатів проекту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37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змістом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створення плану управління змістом, документуються, яким чином зміст проекту буде визначатися, підтверджуватися та контролюватися. Ключова вигода даного процесу полягає в тому, що він надає керівництво і вказівки щодо управління змістом проекту протягом усього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12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ЗМІСТОМ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плану управління проектом або програмою, що описує, яким чином зміст буде визначатися, розроблятися, відслідковуватися, контролюватися і перевірятися (це основний вхід процесу розробки плану управління проектом та інших процесів управління змістом)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ВИМОГАМИ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компонент плану управління проектом, що описує способи аналізу, документування вимог і управління ними.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01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вимог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визначення та документування потреб зацікавлених сторін проекту для досягнення цілей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999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збору вимог є отримання: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 по вимогам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-документи за вимогами описують, яким чином окремі вимоги задовольняють бізнес-потребам проекту. До включення в базовий план вимоги повинні стати однозначними (такими, щоб їх можна було виміряти і перевірити),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відстежуваними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повними, послідовними і прийнятними для ключових зацікавлених сторін проекту.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відстеження вимог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таблиця, яка пов'язує вимоги з їх походженням і відстежує їх протягом життєвого циклу проекту.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9309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ЗМІСТУ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розробки докладного опису проекту і продукту.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проекту визначається під час планування і описується більш детально по мірі надходження інформації про проект.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Існуючі ризики, припущення і обмеження аналізуються на предмет повноти; додаткові ризики, припущення і	обмеження додаються по мірі необхідності.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110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визначення змісту проекту є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змісту проекту 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в якому розписані результати проекту та роботи, які необхідно виконати для отримання цих результатів. Включає в себе: опис змісту продукту, критерії приймання продукту, результати проекту, виключення проекту, обмеження проекту, допущення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 документів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(реєстр зацікавлених сторін проекту; документи за вимогами; матрицю відстеження вимог).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03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проекту, яка полягає у формуванні структури проектних робіт, затрат і узгодженні їх із організаційною структурою проектної команди, передбачає розробку: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(Work Breakdown Structure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(Organization Breakdown Structure — OBS)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(Cost Breakdown Structure — CBS).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6860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5446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розподіл проекту на ієрархічні підсистеми та компоненти та встановлення між ними зв’язків та відносин, що дозволяє здійснювати управління проектом.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структурування є формування організаційної основи майбутньої системи управління проектом.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задачі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структуризації проекту: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розкладання проекту на окремі змістовні блоки;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відповідальності за управління вказаними блоками, а також за виконання окремих робіт чи завдань;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 завдань та відповідальності зі структурою конкретної організації або обґрунтування засад створення нової - адекватної потребам управління проектом організації;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ресурсів між окремими завданнями, роботами, виконавцями;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бази для планування, контролю та оцінювання затрат на всі стадії життєвого циклу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робіт або їх груп (пакетів), що будуть передані для виконання іншим організаціям.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026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/>
              <a:t>Процес планування проектів </a:t>
            </a:r>
            <a:r>
              <a:rPr lang="uk-UA" sz="2800" dirty="0"/>
              <a:t>- це процес, який передбачає визначення цілей і параметрів взаємодії між роботами та учасниками проекту, розподіл ресурсів та вибір і прийняття організаційних, економічних, технологічних рішень для досягнення поставлених цілей проекту.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019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616624"/>
          </a:xfrm>
        </p:spPr>
        <p:txBody>
          <a:bodyPr>
            <a:noAutofit/>
          </a:bodyPr>
          <a:lstStyle/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Структуризацію проекту можна представити як послідовність наступних дій: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проекту - його характеру, цілей та змісту, а також кінцевого продукту проекту та його характеристик.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рівнів деталізації планів та кількості елементів в структурі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структури процесів - визначення схеми життєвого циклу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організаційної структури.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структури продукту - це схема розподілу по підсистемам та компонентам, включаючи машини та обладнання, програмне та інформаційне забезпечення, послуги тощо.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генерального зведеного плану проекту.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матриці розподілу відповідальності - в результаті аналізу взаємовідносин між елементами структури проекту та організації його управління будується матриця, в якій елементи структури проекту розміщуються в строках, а елементи організації в стовпчиках або навпаки.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робочого плану бухгалтерських рахунків та субрахунків.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робочого сітьового графіку - реалізація попередніх пунктів дозволяє розробити деталізований графік, який по кожній роботі відображає оцінку часу та ресурсів.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системи завдань та нарядів із зазначенням конкретного часу та ресурсів.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системи звітності та контролю.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7988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його результати повинні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 засадничим принципам організаційного моделювання і проектування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адекватне структурне відображення процесу досягнення мети, під процесів створення продуктів та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повноти результатів, змісту та якості продуктів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 спеціалізації ресурсів, специфіки їх вертикального та горизонтального розподілу і групування;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раціоналізм архітектури та ефективність системи управління загалом.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3680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у створенні триєдиної структури: продукту, процесу і організації (управління).</a:t>
            </a: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основних підходи при застосуванні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тільки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(тобто структуризація проводиться в одному розрізі);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(структуризація здійснюється у двох розрізах — проект і організаційні підрозділи).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288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поняття структура розбиття робіт входять: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відношень між елементами системи, які необхідні та достатні для досягнення цілі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розбиття(декомпозиція)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розділення на складові частини або категорії, на більш прості складові частини, декомпозиція;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тривале фізичне або розумове зусилля, яке направлене на досягнення результату; діяльність, обов’язок,функція, операція, яка виконується співробітником або колективом; частина трудового процесу, яка вимагає затрат часу та ресурсів.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5409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6886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ієрархічна структура, побудована з метою логічного розподілу усіх робіт з виконання проекту і подана у графічному вигляді. Це сукупність декількох рівнів, кожний з яких формується в результаті розподілу роботи попереднього рівня на її складові.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необхідний інструмент для управління проектом, оскільки дозволяє: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досягнення цілей проекту шляхом їх порівняння з елементами дерева робіт різного рівня;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 складний за змістом проект на більш прості та керовані складові;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основу для сітьового моделювання, планування, розподілу відповідальності;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детально визначити вимоги до ресурсів, які необхідні для виконання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структуру даних, необхідних для поточної оцінки вартості, тривалості та якості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основу для управління ризиками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590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85000" lnSpcReduction="20000"/>
          </a:bodyPr>
          <a:lstStyle/>
          <a:p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етапи розробки 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WBS:</a:t>
            </a: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ступеня деталізації проектних робіт (так, щоб вони піддавались оцінці);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визначення кількості рівнів (як правило три-чотири, для сучасних компаній — чотири оптимально);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структури кожного рівня (формуються горизонтальні рівні);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опису елементів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(стисла назва кожної складової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кодування (кодуються всі блоки);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зворотних обчислень (затрати знизу догори за принципом: відділ локалізації — субпідрядник).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7196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формування рівнів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Результативний (продуктовий)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етапами життєвого циклу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географічний підхід;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функцій управління інноваційним проектом;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організації.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8773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1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2" y="1196752"/>
            <a:ext cx="8712968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61858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1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196752"/>
            <a:ext cx="7992888" cy="5256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82138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712968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982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dirty="0"/>
              <a:t>На етапі планування проекту визначаються всі необхідні параметри реалізації проекту, а саме:</a:t>
            </a:r>
            <a:r>
              <a:rPr lang="uk-UA" sz="2800" i="1" dirty="0"/>
              <a:t>	тривалість робіт, потреба в трудових,</a:t>
            </a:r>
            <a:endParaRPr lang="ru-RU" sz="2800" dirty="0"/>
          </a:p>
          <a:p>
            <a:r>
              <a:rPr lang="uk-UA" sz="2800" dirty="0"/>
              <a:t>матеріально-технічних та фінансових ресурсах, терміни постачання всіх видів ресурсів, терміни та обсяги залучення проектних, будівельних та інших організацій.</a:t>
            </a:r>
            <a:endParaRPr lang="ru-RU" sz="2800" dirty="0"/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774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AppData\Local\Temp\FineReader11\media\image2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8208912" cy="5328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69510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Вибираючи підхід до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слід орієнтуватися 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динамізму середовища;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чіткої структуризації проблеми, на вирішення якої спрямовано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стабліьність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цілей та завдань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кількісного вимірювання результатів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 можливість формалізації усіх процесів (процесів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проектом і процесів виконання робіт проекту).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1219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544616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декомпонування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 тип майбутньої структури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управілння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проектом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06334"/>
              </p:ext>
            </p:extLst>
          </p:nvPr>
        </p:nvGraphicFramePr>
        <p:xfrm>
          <a:off x="251520" y="1772815"/>
          <a:ext cx="8712968" cy="48245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4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8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791"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Основні типи організаційних структур </a:t>
                      </a:r>
                      <a:r>
                        <a:rPr lang="uk-UA" sz="1350" dirty="0" err="1">
                          <a:effectLst/>
                        </a:rPr>
                        <a:t>управліня</a:t>
                      </a:r>
                      <a:r>
                        <a:rPr lang="uk-UA" sz="1350" dirty="0">
                          <a:effectLst/>
                        </a:rPr>
                        <a:t> проектами</a:t>
                      </a:r>
                      <a:endParaRPr lang="ru-RU" sz="13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423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Підхід до структурування проекту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Тип організаційної структури управління проектом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76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Структура проекту ґрунтується на структурі продукту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Продуктова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90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Структура проекту ґрунтується на структурі життєвого шляху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Процесна (</a:t>
                      </a:r>
                      <a:r>
                        <a:rPr lang="uk-UA" sz="1350" dirty="0" err="1">
                          <a:effectLst/>
                        </a:rPr>
                        <a:t>технолічна</a:t>
                      </a:r>
                      <a:r>
                        <a:rPr lang="uk-UA" sz="1350" dirty="0">
                          <a:effectLst/>
                        </a:rPr>
                        <a:t>)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490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В основу структури проекту покладено структуру управління діючою організації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Матрична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876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Структура проекту ґрунтується на ієрархії цілей і завдань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Проектно-цільова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63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Поєднання підходів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dirty="0">
                          <a:effectLst/>
                        </a:rPr>
                        <a:t>Гібридна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9432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структури розбиття робіт може здійснюватися двома основними методами -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дедуктивним та індуктивним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дедуктивній структуризації проекту елементи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на основі підходу зверху вниз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approach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індуктивній структуризації проекту елементи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складуються з елементів попереднього рівня на основ підходу знизу верх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bottom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approach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8077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може провадитися по таких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1 — проект;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2 — стадії або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субпроекти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3 — системи або блоки;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4 — робочі пакети.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061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ПАКЕТ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PACKAGE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 робіт чи операцій, які піддаються оцінці з погляду визначення затрат і наділення ресурсами, тривалості виконання та призначення відповідального і має такі характеристики: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і перелік робіт, які треба виконати;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відповідального за виконання робочого пакету; бюджет;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 ресурси;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дати початку і кінця.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645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Autofit/>
          </a:bodyPr>
          <a:lstStyle/>
          <a:p>
            <a:pPr algn="just"/>
            <a:r>
              <a:rPr lang="uk-UA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двоспрямована</a:t>
            </a:r>
            <a:r>
              <a:rPr lang="uk-UA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структуризація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 робочу й організаційну структури і передбачає: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робочу структуру проекту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(WBS);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організаційну структуру проекту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(OBS);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затрат;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 робочих пакетів (діяльності);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кодування;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 використання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(каталог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«Витрати — час — ресурси»).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159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Будується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 робочій структурі, а саме: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 рівні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відображається організаційна структура як єдиний елемент;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другому і нижчих рівнях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триває поділ структури на основні організаційні елементи.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6499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витрат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 роботи полягає у її визначенні, плануванні ресурсів і бюджету; ці набори планів є фундаментальними блоками, або найнижчим рівнем у ієрархічній системі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двоспрямованої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планування і контролю.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 затрат будується на таких принципах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особа відповідає за них.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Провадиться ретельне визначення робіт, які виконуються й оцінюються.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кожному робочому пакету існують плани, як-то: календарний графік; ресурси; бюджет витрат.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аналіз і складаються звіти.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953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92500"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кодування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ключем до інтеграції окремих елементів проекту є систематизована система кодування, яка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 структурувати проект, визначити елементи обліку витрат,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встановити їхні взаємовідносини.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використовується, щоб відокремити і водночас поєднати все: роботи, їх планування і контроль, ресурси і кошти, облік, оцінку тощо.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13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544616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 завдання планування проектів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забезпечити реалізованість проекту в заданий термін із мінімальною вартістю у нормативних витрат ресурсів і з належною якістю.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 планування проекту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виконання робіт і досягнення кінцевих результатів 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382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Напрями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інформаційної системи управління проектами. У кодуванні використовуються багатоцифрові номери або комбінації цифр і літер, кожна з яких має свій зміст, своє значення.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0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648071"/>
          </a:xfrm>
        </p:spPr>
        <p:txBody>
          <a:bodyPr>
            <a:normAutofit fontScale="90000"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b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кроки у плануванні проектів</a:t>
            </a:r>
            <a:endParaRPr lang="ru-RU" sz="2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Admin\AppData\Local\Temp\FineReader11\media\image17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436052"/>
            <a:ext cx="7848872" cy="50892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09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40000" lnSpcReduction="20000"/>
          </a:bodyPr>
          <a:lstStyle/>
          <a:p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кроки у плануванні проектів: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Встановити:</a:t>
            </a:r>
            <a:endParaRPr lang="ru-RU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дати початку і кінця, бюджети, технічні результати. Це сприяє цілеспрямованості керівництва і мотивує виконавців;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внутрішні цілі — контрольні точки (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milestones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тобто значні проміжні результати-події, вчасне виконання яких дасть змогу досягти загальної мети проекту;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відповідальних осіб або відділи, участь яких є запорукою успішного виконання проекту.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Розробити план, у якому визначити:</a:t>
            </a:r>
            <a:endParaRPr lang="ru-RU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усі роботи за проектом (тобто кожний вид діяльності та його зміст);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робочу структуру проекту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логічну послідовність робіт, у тому числі попередні й наступні, а також паралельні роботи.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Побудувати планову діаграму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(сітковий графік).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Визначити тривалість робіт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(календарний план, діаграма </a:t>
            </a:r>
            <a:r>
              <a:rPr lang="uk-UA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Гантта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Визначити затрати і ресурси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(трудові) за кожним видом робіт.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77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процесів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планування, які виконуються кілька разів протягом кожної фази проекту, належать: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цілей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розробка постановки задачі (проектне обґрунтування, основні етапи і цілі проекту);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декомпозиція цілей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декомпозиція етапів проекту на більш дрібні і більш керовані компоненти для забезпечення більш дієвого контролю;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складу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(робіт) проекту - перелік операцій,з яких складається виконання різних етапів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взаємозв’язків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складання і документування технологічних взаємозв’язків між операціями;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тривалості чи обсягів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оцінка кількості робочих тимчасових інтервалів, або обсягів робіт, необхідних для завершення окремих операцій;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ресурсів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(людей, устаткування, матеріалів) проекту - загальна кількість ресурсів усіх видів, що можуть бути використані на роботах проекту.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6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основних процесів є ряд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 процесів планування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у використанні яких залежить від особливостей конкретного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якості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того, які стандарти якості використовувати в проекті і як цих стандартів досягти;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організації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визначення, документування і призначення ролей, відповідальності і взаємин звітності в організації;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персоналу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призначення людських ресурсів на виконання робіт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взаємодії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потоків інформації і способів взаємодії, необхідних для учасників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 ризику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і документування подій ризику, що можуть вплинути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ризику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оцінка ймовірностей настання подій ризику, їхніх характеристик і впливу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реагування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необхідних дій для попередження ризиків і реакції на загрозливі події;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постачань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що, як і коли повинно бути поставлене;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умов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вироблення вимог до постачань і визначення потенційних постачальників.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23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596</TotalTime>
  <Words>3000</Words>
  <Application>Microsoft Office PowerPoint</Application>
  <PresentationFormat>Экран (4:3)</PresentationFormat>
  <Paragraphs>294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6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План</vt:lpstr>
      <vt:lpstr>1. Система планування проекту</vt:lpstr>
      <vt:lpstr>Система планування проекту</vt:lpstr>
      <vt:lpstr>Система планування проекту</vt:lpstr>
      <vt:lpstr>Система планування проекту Основні кроки у плануванні проектів</vt:lpstr>
      <vt:lpstr>Система планування проекту</vt:lpstr>
      <vt:lpstr>Система планування проекту</vt:lpstr>
      <vt:lpstr>Система планування проекту</vt:lpstr>
      <vt:lpstr>Система планування проекту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4. Сутність і функції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  <vt:lpstr>5. Напрями структуризації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38</cp:revision>
  <dcterms:created xsi:type="dcterms:W3CDTF">2018-03-03T09:55:29Z</dcterms:created>
  <dcterms:modified xsi:type="dcterms:W3CDTF">2026-01-25T13:46:28Z</dcterms:modified>
</cp:coreProperties>
</file>