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92" autoAdjust="0"/>
    <p:restoredTop sz="94622" autoAdjust="0"/>
  </p:normalViewPr>
  <p:slideViewPr>
    <p:cSldViewPr>
      <p:cViewPr varScale="1">
        <p:scale>
          <a:sx n="75" d="100"/>
          <a:sy n="75" d="100"/>
        </p:scale>
        <p:origin x="120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29FA37A-774F-42B6-8C69-2AE9F9F7C865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449AA1-3CC2-401B-9E8B-66DA15D71C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424936" cy="4543400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Ризик</a:t>
            </a:r>
            <a:r>
              <a:rPr lang="ru-RU" sz="4000" b="1" dirty="0"/>
              <a:t>-менеджмент у </a:t>
            </a:r>
            <a:r>
              <a:rPr lang="ru-RU" sz="4000" b="1" dirty="0" err="1"/>
              <a:t>міжнародних</a:t>
            </a:r>
            <a:r>
              <a:rPr lang="ru-RU" sz="4000" b="1" dirty="0"/>
              <a:t> проектах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9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Розстановка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за </a:t>
            </a:r>
            <a:r>
              <a:rPr lang="ru-RU" dirty="0" err="1"/>
              <a:t>пріоритетом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потенціаль</a:t>
            </a:r>
            <a:r>
              <a:rPr lang="ru-RU" dirty="0"/>
              <a:t> ному </a:t>
            </a:r>
            <a:r>
              <a:rPr lang="ru-RU" dirty="0" err="1"/>
              <a:t>ступеню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проекту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кращим</a:t>
            </a:r>
            <a:r>
              <a:rPr lang="ru-RU" dirty="0"/>
              <a:t> способом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є </a:t>
            </a:r>
            <a:r>
              <a:rPr lang="ru-RU" dirty="0" err="1"/>
              <a:t>матриця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Матриця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є </a:t>
            </a:r>
            <a:r>
              <a:rPr lang="ru-RU" dirty="0" err="1"/>
              <a:t>інструментом</a:t>
            </a:r>
            <a:r>
              <a:rPr lang="ru-RU" dirty="0"/>
              <a:t> для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пріоритет</a:t>
            </a:r>
            <a:r>
              <a:rPr lang="ru-RU" dirty="0"/>
              <a:t> </a:t>
            </a:r>
            <a:r>
              <a:rPr lang="ru-RU" dirty="0" err="1"/>
              <a:t>ності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235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uk-UA" dirty="0" smtClean="0"/>
              <a:t>Ризики </a:t>
            </a:r>
            <a:r>
              <a:rPr lang="uk-UA" dirty="0"/>
              <a:t>високої ймовірності і низького рівня втрат (</a:t>
            </a:r>
            <a:r>
              <a:rPr lang="en-US" dirty="0"/>
              <a:t>high probability/low-impact) </a:t>
            </a:r>
            <a:r>
              <a:rPr lang="uk-UA" dirty="0"/>
              <a:t>й низької ймовірності і високого рівня втрат (</a:t>
            </a:r>
            <a:r>
              <a:rPr lang="en-US" dirty="0"/>
              <a:t>high-impact/low-probability) </a:t>
            </a:r>
            <a:r>
              <a:rPr lang="uk-UA" dirty="0"/>
              <a:t>розрізняються. </a:t>
            </a:r>
            <a:endParaRPr lang="uk-UA" dirty="0" smtClean="0"/>
          </a:p>
          <a:p>
            <a:pPr marL="457200" indent="-457200">
              <a:buAutoNum type="arabicPeriod"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Ризики </a:t>
            </a:r>
            <a:r>
              <a:rPr lang="uk-UA" dirty="0"/>
              <a:t>можна візуально порівняти. </a:t>
            </a:r>
            <a:endParaRPr lang="uk-UA" dirty="0" smtClean="0"/>
          </a:p>
          <a:p>
            <a:pPr marL="457200" indent="-457200">
              <a:buAutoNum type="arabicPeriod"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Ступінь </a:t>
            </a:r>
            <a:r>
              <a:rPr lang="uk-UA" dirty="0"/>
              <a:t>пріоритетності ризиків визначається в послідовності зверху справа, де розміщаються ризики високої ймовірності і високого рівня втрат (</a:t>
            </a:r>
            <a:r>
              <a:rPr lang="en-US" dirty="0"/>
              <a:t>high-probability/high-impact) </a:t>
            </a:r>
            <a:r>
              <a:rPr lang="uk-UA" dirty="0"/>
              <a:t>аж до </a:t>
            </a:r>
            <a:r>
              <a:rPr lang="uk-UA" dirty="0" err="1"/>
              <a:t>ниж</a:t>
            </a:r>
            <a:r>
              <a:rPr lang="uk-UA" dirty="0"/>
              <a:t> </a:t>
            </a:r>
            <a:r>
              <a:rPr lang="uk-UA" dirty="0" err="1"/>
              <a:t>ньої</a:t>
            </a:r>
            <a:r>
              <a:rPr lang="uk-UA" dirty="0"/>
              <a:t> лівої частини матриці, де малоймовірні ризики з низьким рівнем втрат (</a:t>
            </a:r>
            <a:r>
              <a:rPr lang="en-US" dirty="0"/>
              <a:t>low-probability/low-impact). </a:t>
            </a:r>
          </a:p>
        </p:txBody>
      </p:sp>
    </p:spTree>
    <p:extLst>
      <p:ext uri="{BB962C8B-B14F-4D97-AF65-F5344CB8AC3E}">
        <p14:creationId xmlns:p14="http://schemas.microsoft.com/office/powerpoint/2010/main" val="2180885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dirty="0"/>
              <a:t>Моніторинг і контроль ризиків </a:t>
            </a:r>
            <a:endParaRPr lang="uk-UA" b="1" i="1" dirty="0" smtClean="0"/>
          </a:p>
          <a:p>
            <a:pPr marL="0" indent="0" algn="ctr">
              <a:buNone/>
            </a:pPr>
            <a:endParaRPr lang="uk-UA" b="1" i="1" dirty="0" smtClean="0"/>
          </a:p>
          <a:p>
            <a:pPr marL="0" indent="0">
              <a:buNone/>
            </a:pPr>
            <a:r>
              <a:rPr lang="uk-UA" dirty="0" smtClean="0"/>
              <a:t>процес </a:t>
            </a:r>
            <a:r>
              <a:rPr lang="uk-UA" dirty="0"/>
              <a:t>ідентифікації, </a:t>
            </a:r>
            <a:r>
              <a:rPr lang="uk-UA" dirty="0" err="1"/>
              <a:t>ана</a:t>
            </a:r>
            <a:r>
              <a:rPr lang="uk-UA" dirty="0"/>
              <a:t> лізу, планування нових ризиків, слідкування за ідентифікованими </a:t>
            </a:r>
            <a:r>
              <a:rPr lang="uk-UA" dirty="0" smtClean="0"/>
              <a:t>ризиками</a:t>
            </a:r>
            <a:r>
              <a:rPr lang="uk-UA" dirty="0"/>
              <a:t>, а також за тими, які занесено в список для постійного </a:t>
            </a:r>
            <a:r>
              <a:rPr lang="uk-UA" dirty="0" smtClean="0"/>
              <a:t>нагляду</a:t>
            </a:r>
            <a:r>
              <a:rPr lang="uk-UA" dirty="0"/>
              <a:t>, перевірки і виконання операцій реагування на ризики та оцінки їх ефективності впродовж життєвого циклу проекту.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43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ідентифікації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у </a:t>
            </a:r>
            <a:r>
              <a:rPr lang="ru-RU" dirty="0" err="1"/>
              <a:t>міжнародних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проектах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Комплексний </a:t>
            </a:r>
            <a:r>
              <a:rPr lang="uk-UA" dirty="0" smtClean="0"/>
              <a:t>підхід</a:t>
            </a:r>
          </a:p>
          <a:p>
            <a:r>
              <a:rPr lang="uk-UA" dirty="0"/>
              <a:t>Аналіз зацікавлених </a:t>
            </a:r>
            <a:r>
              <a:rPr lang="uk-UA" dirty="0" smtClean="0"/>
              <a:t>сторін</a:t>
            </a:r>
          </a:p>
          <a:p>
            <a:r>
              <a:rPr lang="uk-UA" dirty="0" smtClean="0"/>
              <a:t>Використання історичних даних.</a:t>
            </a:r>
          </a:p>
          <a:p>
            <a:r>
              <a:rPr lang="uk-UA" dirty="0"/>
              <a:t>Моніторинг довкілля</a:t>
            </a:r>
            <a:r>
              <a:rPr lang="uk-UA" dirty="0" smtClean="0"/>
              <a:t>.</a:t>
            </a:r>
          </a:p>
          <a:p>
            <a:r>
              <a:rPr lang="uk-UA" dirty="0"/>
              <a:t>Регулярне оновлення </a:t>
            </a:r>
            <a:r>
              <a:rPr lang="uk-UA" dirty="0" smtClean="0"/>
              <a:t>переліку </a:t>
            </a:r>
            <a:r>
              <a:rPr lang="uk-UA" dirty="0"/>
              <a:t>ризиків.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ідентифікації ризиків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Метод мозкового </a:t>
            </a:r>
            <a:r>
              <a:rPr lang="uk-UA" dirty="0" smtClean="0"/>
              <a:t>штурму</a:t>
            </a:r>
          </a:p>
          <a:p>
            <a:r>
              <a:rPr lang="uk-UA" dirty="0"/>
              <a:t>Аналіз </a:t>
            </a:r>
            <a:r>
              <a:rPr lang="uk-UA" dirty="0" smtClean="0"/>
              <a:t>документації</a:t>
            </a:r>
          </a:p>
          <a:p>
            <a:r>
              <a:rPr lang="en-US" dirty="0"/>
              <a:t>SWOT-</a:t>
            </a:r>
            <a:r>
              <a:rPr lang="uk-UA" dirty="0" smtClean="0"/>
              <a:t>аналіз</a:t>
            </a:r>
          </a:p>
          <a:p>
            <a:r>
              <a:rPr lang="uk-UA" dirty="0"/>
              <a:t>Інтерв'ю та опитування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29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Управління проектними ризиками включає процеси: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планування управління ризиками, їх ідентифікації, </a:t>
            </a:r>
            <a:r>
              <a:rPr lang="uk-UA" dirty="0" smtClean="0"/>
              <a:t>аналізу</a:t>
            </a:r>
            <a:r>
              <a:rPr lang="uk-UA" dirty="0"/>
              <a:t>, реакції на ризики;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) моніторингу і контролю ризиків під час виконання проекту.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07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На етапі планування проекту дуже важливим є так званий </a:t>
            </a:r>
            <a:r>
              <a:rPr lang="uk-UA" dirty="0" smtClean="0"/>
              <a:t>проектний </a:t>
            </a:r>
            <a:r>
              <a:rPr lang="uk-UA" dirty="0"/>
              <a:t>«</a:t>
            </a:r>
            <a:r>
              <a:rPr lang="uk-UA" b="1" i="1" dirty="0"/>
              <a:t>вогняний трикутник</a:t>
            </a:r>
            <a:r>
              <a:rPr lang="uk-UA" dirty="0"/>
              <a:t>», до якого належать: 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Структурна </a:t>
            </a:r>
            <a:r>
              <a:rPr lang="uk-UA" dirty="0"/>
              <a:t>декомпозиція робіт і план реалізації проекту. </a:t>
            </a:r>
            <a:endParaRPr lang="uk-UA" dirty="0" smtClean="0"/>
          </a:p>
          <a:p>
            <a:pPr marL="457200" indent="-457200">
              <a:buAutoNum type="arabicPeriod"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2</a:t>
            </a:r>
            <a:r>
              <a:rPr lang="uk-UA" dirty="0"/>
              <a:t>. План технічної підтримки проекту</a:t>
            </a:r>
            <a:r>
              <a:rPr lang="uk-UA" dirty="0" smtClean="0"/>
              <a:t>.</a:t>
            </a:r>
          </a:p>
          <a:p>
            <a:pPr marL="457200" indent="-457200">
              <a:buAutoNum type="arabicPeriod"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 </a:t>
            </a:r>
            <a:r>
              <a:rPr lang="uk-UA" dirty="0"/>
              <a:t>3. Підготовка контрактів і документів про взаєморозуміння, які визначають взаємні зобов’язання.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527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План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є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плану </a:t>
            </a:r>
            <a:r>
              <a:rPr lang="ru-RU" dirty="0" err="1"/>
              <a:t>управління</a:t>
            </a:r>
            <a:r>
              <a:rPr lang="ru-RU" dirty="0"/>
              <a:t> проектом</a:t>
            </a:r>
            <a:r>
              <a:rPr lang="ru-RU" dirty="0" smtClean="0"/>
              <a:t>.</a:t>
            </a:r>
          </a:p>
          <a:p>
            <a:pPr marL="457200" indent="-457200">
              <a:buAutoNum type="arabicPeriod"/>
            </a:pPr>
            <a:r>
              <a:rPr lang="uk-UA" dirty="0" smtClean="0"/>
              <a:t>Методологія</a:t>
            </a:r>
            <a:r>
              <a:rPr lang="uk-UA" dirty="0"/>
              <a:t>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Розподіл </a:t>
            </a:r>
            <a:r>
              <a:rPr lang="uk-UA" dirty="0"/>
              <a:t>ролей і відповідальності. </a:t>
            </a:r>
            <a:endParaRPr lang="uk-UA" dirty="0" smtClean="0"/>
          </a:p>
          <a:p>
            <a:pPr marL="457200" indent="-457200">
              <a:buAutoNum type="arabicPeriod"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Розробка </a:t>
            </a:r>
            <a:r>
              <a:rPr lang="uk-UA" dirty="0"/>
              <a:t>бюджету. </a:t>
            </a: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Терміни</a:t>
            </a:r>
            <a:r>
              <a:rPr lang="uk-UA" dirty="0"/>
              <a:t>. </a:t>
            </a:r>
            <a:endParaRPr lang="uk-UA" dirty="0" smtClean="0"/>
          </a:p>
          <a:p>
            <a:pPr marL="457200" indent="-457200">
              <a:buAutoNum type="arabicPeriod"/>
            </a:pPr>
            <a:endParaRPr lang="uk-UA" dirty="0" smtClean="0"/>
          </a:p>
          <a:p>
            <a:pPr marL="457200" indent="-457200">
              <a:buAutoNum type="arabicPeriod"/>
            </a:pPr>
            <a:r>
              <a:rPr lang="uk-UA" dirty="0" smtClean="0"/>
              <a:t>Категорії </a:t>
            </a:r>
            <a:r>
              <a:rPr lang="uk-UA" dirty="0"/>
              <a:t>ризиків. </a:t>
            </a:r>
          </a:p>
        </p:txBody>
      </p:sp>
    </p:spTree>
    <p:extLst>
      <p:ext uri="{BB962C8B-B14F-4D97-AF65-F5344CB8AC3E}">
        <p14:creationId xmlns:p14="http://schemas.microsoft.com/office/powerpoint/2010/main" val="246091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категорії </a:t>
            </a:r>
            <a:r>
              <a:rPr lang="uk-UA" dirty="0"/>
              <a:t>ризиків: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стратегічні/комерційні (</a:t>
            </a:r>
            <a:r>
              <a:rPr lang="en-US" dirty="0"/>
              <a:t>ST/COM</a:t>
            </a:r>
            <a:r>
              <a:rPr lang="en-US" dirty="0" smtClean="0"/>
              <a:t>);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uk-UA" dirty="0"/>
              <a:t>економічні/фінансові (</a:t>
            </a:r>
            <a:r>
              <a:rPr lang="en-US" dirty="0"/>
              <a:t>EC/FIN); 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) </a:t>
            </a:r>
            <a:r>
              <a:rPr lang="uk-UA" dirty="0"/>
              <a:t>організаційні (організація, менеджмент, людський фактор) (</a:t>
            </a:r>
            <a:r>
              <a:rPr lang="en-US" dirty="0"/>
              <a:t>ORG); 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) </a:t>
            </a:r>
            <a:r>
              <a:rPr lang="uk-UA" dirty="0"/>
              <a:t>політичні (</a:t>
            </a:r>
            <a:r>
              <a:rPr lang="en-US" dirty="0"/>
              <a:t>POL</a:t>
            </a:r>
            <a:r>
              <a:rPr lang="en-US" dirty="0" smtClean="0"/>
              <a:t>);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) </a:t>
            </a:r>
            <a:r>
              <a:rPr lang="uk-UA" dirty="0"/>
              <a:t>навколишнього середовища (</a:t>
            </a:r>
            <a:r>
              <a:rPr lang="en-US" dirty="0"/>
              <a:t>ENV); </a:t>
            </a: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) </a:t>
            </a:r>
            <a:r>
              <a:rPr lang="uk-UA" dirty="0"/>
              <a:t>технічні (</a:t>
            </a:r>
            <a:r>
              <a:rPr lang="en-US" dirty="0"/>
              <a:t>TECH).</a:t>
            </a:r>
          </a:p>
        </p:txBody>
      </p:sp>
    </p:spTree>
    <p:extLst>
      <p:ext uri="{BB962C8B-B14F-4D97-AF65-F5344CB8AC3E}">
        <p14:creationId xmlns:p14="http://schemas.microsoft.com/office/powerpoint/2010/main" val="278205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методи ідентифікації ризиків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1. Аналіз документації.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. Досвід експертів.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3</a:t>
            </a:r>
            <a:r>
              <a:rPr lang="uk-UA" dirty="0"/>
              <a:t>. Методи творчої генерації ідей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«мозковий штурм» (10–15 </a:t>
            </a:r>
            <a:r>
              <a:rPr lang="uk-UA" dirty="0" err="1"/>
              <a:t>чол</a:t>
            </a:r>
            <a:r>
              <a:rPr lang="uk-UA" dirty="0"/>
              <a:t>., 2 години) (декілька зборів при розділенні проекту на частини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метод </a:t>
            </a:r>
            <a:r>
              <a:rPr lang="en-US" dirty="0"/>
              <a:t>Delphi (</a:t>
            </a:r>
            <a:r>
              <a:rPr lang="uk-UA" dirty="0"/>
              <a:t>учасники не спілкуються, списки питань і від </a:t>
            </a:r>
            <a:r>
              <a:rPr lang="uk-UA" dirty="0" err="1"/>
              <a:t>повідей</a:t>
            </a:r>
            <a:r>
              <a:rPr lang="uk-UA" dirty="0"/>
              <a:t> складає і розсилає ведучий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метод номінальної групи (7–10 </a:t>
            </a:r>
            <a:r>
              <a:rPr lang="uk-UA" dirty="0" err="1"/>
              <a:t>чол</a:t>
            </a:r>
            <a:r>
              <a:rPr lang="uk-UA" dirty="0"/>
              <a:t>., анонімно і таємно фор </a:t>
            </a:r>
            <a:r>
              <a:rPr lang="uk-UA" dirty="0" err="1"/>
              <a:t>муються</a:t>
            </a:r>
            <a:r>
              <a:rPr lang="uk-UA" dirty="0"/>
              <a:t> списки, обговорюються, анонімно і таємно </a:t>
            </a:r>
            <a:r>
              <a:rPr lang="uk-UA" dirty="0" err="1" smtClean="0"/>
              <a:t>ранжуються</a:t>
            </a:r>
            <a:r>
              <a:rPr lang="uk-UA" dirty="0" smtClean="0"/>
              <a:t>);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картки </a:t>
            </a:r>
            <a:r>
              <a:rPr lang="uk-UA" dirty="0" err="1"/>
              <a:t>Кроуфорда</a:t>
            </a:r>
            <a:r>
              <a:rPr lang="uk-UA" dirty="0"/>
              <a:t> (група 7–10 </a:t>
            </a:r>
            <a:r>
              <a:rPr lang="uk-UA" dirty="0" err="1"/>
              <a:t>чол</a:t>
            </a:r>
            <a:r>
              <a:rPr lang="uk-UA" dirty="0"/>
              <a:t>., 10 питань, на які кожен повинен дати відповіді, що розрізняються, 10 разів задається одне і те ж саме питання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діаграма спорідненості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– </a:t>
            </a:r>
            <a:r>
              <a:rPr lang="uk-UA" dirty="0"/>
              <a:t>ТРІЗ.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072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i="1" dirty="0"/>
              <a:t>Аналіз чутливості </a:t>
            </a:r>
            <a:endParaRPr lang="uk-UA" sz="3600" b="1" i="1" dirty="0" smtClean="0"/>
          </a:p>
          <a:p>
            <a:pPr marL="0" indent="0" algn="just">
              <a:buNone/>
            </a:pPr>
            <a:r>
              <a:rPr lang="uk-UA" sz="3600" dirty="0" smtClean="0"/>
              <a:t>це </a:t>
            </a:r>
            <a:r>
              <a:rPr lang="uk-UA" sz="3600" dirty="0"/>
              <a:t>техніка аналізу проектного ризику, яка показує, як змінити значення </a:t>
            </a:r>
            <a:r>
              <a:rPr lang="en-US" sz="3600" dirty="0"/>
              <a:t>NPV-</a:t>
            </a:r>
            <a:r>
              <a:rPr lang="uk-UA" sz="3600" dirty="0"/>
              <a:t>проекту при заданій зміні вхідної змінної за інших рівних умов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411587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9969</TotalTime>
  <Words>489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Принципи ідентифікації ризиків у міжнародних проектах</vt:lpstr>
      <vt:lpstr>Методи ідентифікації ризиків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методи ідентифікації ризиків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Yana</cp:lastModifiedBy>
  <cp:revision>45</cp:revision>
  <dcterms:created xsi:type="dcterms:W3CDTF">2018-03-21T20:17:04Z</dcterms:created>
  <dcterms:modified xsi:type="dcterms:W3CDTF">2026-01-25T19:35:47Z</dcterms:modified>
</cp:coreProperties>
</file>