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1" r:id="rId3"/>
    <p:sldId id="305" r:id="rId4"/>
    <p:sldId id="302" r:id="rId5"/>
    <p:sldId id="306" r:id="rId6"/>
    <p:sldId id="303" r:id="rId7"/>
    <p:sldId id="307" r:id="rId8"/>
    <p:sldId id="304" r:id="rId9"/>
    <p:sldId id="308" r:id="rId10"/>
    <p:sldId id="309" r:id="rId11"/>
    <p:sldId id="310" r:id="rId12"/>
    <p:sldId id="311" r:id="rId13"/>
    <p:sldId id="31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1C5FDA6-F547-4F4C-A901-F93745A47E2E}" type="datetimeFigureOut">
              <a:rPr lang="ru-RU" smtClean="0"/>
              <a:t>25.01.2026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6DAC1CE0-C42B-4A6C-A14A-0E974257412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76672"/>
            <a:ext cx="8136904" cy="5695528"/>
          </a:xfrm>
        </p:spPr>
        <p:txBody>
          <a:bodyPr>
            <a:normAutofit/>
          </a:bodyPr>
          <a:lstStyle/>
          <a:p>
            <a:endParaRPr lang="ru-RU" sz="4000" b="1" dirty="0" smtClean="0"/>
          </a:p>
          <a:p>
            <a:endParaRPr lang="ru-RU" sz="4000" b="1" dirty="0"/>
          </a:p>
          <a:p>
            <a:r>
              <a:rPr lang="ru-RU" sz="4400" b="1" dirty="0" err="1"/>
              <a:t>Міжнародні</a:t>
            </a:r>
            <a:r>
              <a:rPr lang="ru-RU" sz="4400" b="1" dirty="0"/>
              <a:t> </a:t>
            </a:r>
            <a:r>
              <a:rPr lang="ru-RU" sz="4400" b="1" dirty="0" err="1"/>
              <a:t>стандарти</a:t>
            </a:r>
            <a:r>
              <a:rPr lang="ru-RU" sz="4400" b="1" dirty="0"/>
              <a:t> </a:t>
            </a:r>
            <a:r>
              <a:rPr lang="ru-RU" sz="4400" b="1" dirty="0" err="1"/>
              <a:t>управління</a:t>
            </a:r>
            <a:r>
              <a:rPr lang="ru-RU" sz="4400" b="1" dirty="0"/>
              <a:t> проектами.</a:t>
            </a:r>
          </a:p>
        </p:txBody>
      </p:sp>
    </p:spTree>
    <p:extLst>
      <p:ext uri="{BB962C8B-B14F-4D97-AF65-F5344CB8AC3E}">
        <p14:creationId xmlns:p14="http://schemas.microsoft.com/office/powerpoint/2010/main" val="29364417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b="1" dirty="0">
                <a:effectLst/>
              </a:rPr>
              <a:t>Адаптація стандарту </a:t>
            </a:r>
            <a:r>
              <a:rPr lang="en-US" sz="4000" b="1" dirty="0">
                <a:effectLst/>
              </a:rPr>
              <a:t>ICB IPMA </a:t>
            </a:r>
            <a:r>
              <a:rPr lang="uk-UA" sz="4000" b="1" dirty="0">
                <a:effectLst/>
              </a:rPr>
              <a:t>під міжнародні проекти</a:t>
            </a:r>
            <a:endParaRPr lang="en-US" sz="40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Адаптація</a:t>
            </a:r>
            <a:r>
              <a:rPr lang="ru-RU" dirty="0"/>
              <a:t> </a:t>
            </a:r>
            <a:r>
              <a:rPr lang="ru-RU" dirty="0" err="1"/>
              <a:t>компетенцій</a:t>
            </a:r>
            <a:r>
              <a:rPr lang="ru-RU" dirty="0"/>
              <a:t> до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 smtClean="0"/>
              <a:t>особливостей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/>
              <a:t>правових</a:t>
            </a:r>
            <a:r>
              <a:rPr lang="ru-RU" dirty="0"/>
              <a:t> та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smtClean="0"/>
              <a:t>умов</a:t>
            </a:r>
          </a:p>
          <a:p>
            <a:endParaRPr lang="ru-RU" dirty="0" smtClean="0"/>
          </a:p>
          <a:p>
            <a:r>
              <a:rPr lang="uk-UA" dirty="0"/>
              <a:t>Розвиток гнучкості та адаптивності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146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err="1"/>
              <a:t>Адаптація</a:t>
            </a:r>
            <a:r>
              <a:rPr lang="ru-RU" sz="4000" dirty="0"/>
              <a:t> стандарту </a:t>
            </a:r>
            <a:r>
              <a:rPr lang="ru-RU" sz="4000" dirty="0" err="1"/>
              <a:t>PMBoK</a:t>
            </a:r>
            <a:r>
              <a:rPr lang="ru-RU" sz="4000" dirty="0"/>
              <a:t> </a:t>
            </a:r>
            <a:r>
              <a:rPr lang="ru-RU" sz="4000" dirty="0" err="1"/>
              <a:t>під</a:t>
            </a:r>
            <a:r>
              <a:rPr lang="ru-RU" sz="4000" dirty="0"/>
              <a:t> </a:t>
            </a:r>
            <a:r>
              <a:rPr lang="ru-RU" sz="4000" dirty="0" err="1"/>
              <a:t>міжнародні</a:t>
            </a:r>
            <a:r>
              <a:rPr lang="ru-RU" sz="4000" dirty="0"/>
              <a:t> </a:t>
            </a:r>
            <a:r>
              <a:rPr lang="ru-RU" sz="4000" dirty="0" err="1"/>
              <a:t>проекти</a:t>
            </a:r>
            <a:endParaRPr lang="en-US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Модифікація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для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культурних</a:t>
            </a:r>
            <a:r>
              <a:rPr lang="ru-RU" dirty="0"/>
              <a:t> </a:t>
            </a:r>
            <a:r>
              <a:rPr lang="ru-RU" dirty="0" err="1" smtClean="0"/>
              <a:t>відмінностей</a:t>
            </a:r>
            <a:endParaRPr lang="ru-RU" dirty="0" smtClean="0"/>
          </a:p>
          <a:p>
            <a:endParaRPr lang="ru-RU" dirty="0" smtClean="0"/>
          </a:p>
          <a:p>
            <a:r>
              <a:rPr lang="uk-UA" dirty="0"/>
              <a:t>Адаптація інструментів управління </a:t>
            </a:r>
            <a:r>
              <a:rPr lang="uk-UA" dirty="0" smtClean="0"/>
              <a:t>ризиками</a:t>
            </a:r>
          </a:p>
          <a:p>
            <a:endParaRPr lang="uk-UA" dirty="0" smtClean="0"/>
          </a:p>
          <a:p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/>
              <a:t>правових</a:t>
            </a:r>
            <a:r>
              <a:rPr lang="ru-RU" dirty="0"/>
              <a:t> та </a:t>
            </a:r>
            <a:r>
              <a:rPr lang="ru-RU" dirty="0" err="1"/>
              <a:t>нормативних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509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err="1">
                <a:effectLst/>
              </a:rPr>
              <a:t>Адаптація</a:t>
            </a:r>
            <a:r>
              <a:rPr lang="ru-RU" sz="4000" b="1" dirty="0">
                <a:effectLst/>
              </a:rPr>
              <a:t> стандарту P2M </a:t>
            </a:r>
            <a:r>
              <a:rPr lang="ru-RU" sz="4000" b="1" dirty="0" err="1">
                <a:effectLst/>
              </a:rPr>
              <a:t>під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міжнародні</a:t>
            </a:r>
            <a:r>
              <a:rPr lang="ru-RU" sz="4000" b="1" dirty="0">
                <a:effectLst/>
              </a:rPr>
              <a:t> </a:t>
            </a:r>
            <a:r>
              <a:rPr lang="ru-RU" sz="4000" b="1" dirty="0" err="1">
                <a:effectLst/>
              </a:rPr>
              <a:t>проекти</a:t>
            </a:r>
            <a:endParaRPr lang="en-US" sz="40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Стратегічна</a:t>
            </a:r>
            <a:r>
              <a:rPr lang="ru-RU" dirty="0"/>
              <a:t> </a:t>
            </a:r>
            <a:r>
              <a:rPr lang="ru-RU" dirty="0" err="1"/>
              <a:t>адаптація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smtClean="0"/>
              <a:t>ринки</a:t>
            </a:r>
          </a:p>
          <a:p>
            <a:endParaRPr lang="ru-RU" dirty="0" smtClean="0"/>
          </a:p>
          <a:p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програмами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міжнародного</a:t>
            </a:r>
            <a:r>
              <a:rPr lang="ru-RU" dirty="0" smtClean="0"/>
              <a:t> </a:t>
            </a:r>
            <a:r>
              <a:rPr lang="ru-RU" dirty="0" err="1" smtClean="0"/>
              <a:t>співробітництва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/>
              <a:t>інновацій</a:t>
            </a:r>
            <a:r>
              <a:rPr lang="ru-RU" dirty="0"/>
              <a:t> та </a:t>
            </a:r>
            <a:r>
              <a:rPr lang="ru-RU" dirty="0" err="1"/>
              <a:t>сталого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у </a:t>
            </a:r>
            <a:r>
              <a:rPr lang="ru-RU" dirty="0" err="1" smtClean="0"/>
              <a:t>міжнародних</a:t>
            </a:r>
            <a:r>
              <a:rPr lang="ru-RU" dirty="0" smtClean="0"/>
              <a:t> проектах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161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600" b="1" dirty="0">
                <a:effectLst/>
              </a:rPr>
              <a:t>Адаптація стандарту </a:t>
            </a:r>
            <a:r>
              <a:rPr lang="en-US" sz="3600" b="1" dirty="0">
                <a:effectLst/>
              </a:rPr>
              <a:t>PRINCE2 </a:t>
            </a:r>
            <a:r>
              <a:rPr lang="uk-UA" sz="3600" b="1" dirty="0">
                <a:effectLst/>
              </a:rPr>
              <a:t>під міжнародні проекти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Адаптація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культурні</a:t>
            </a:r>
            <a:r>
              <a:rPr lang="ru-RU" dirty="0"/>
              <a:t> та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 smtClean="0"/>
              <a:t>особливості</a:t>
            </a:r>
            <a:endParaRPr lang="ru-RU" dirty="0" smtClean="0"/>
          </a:p>
          <a:p>
            <a:endParaRPr lang="ru-RU" dirty="0" smtClean="0"/>
          </a:p>
          <a:p>
            <a:r>
              <a:rPr lang="uk-UA" dirty="0"/>
              <a:t>Гнучкість в </a:t>
            </a:r>
            <a:r>
              <a:rPr lang="uk-UA"/>
              <a:t>управлінні </a:t>
            </a:r>
            <a:r>
              <a:rPr lang="uk-UA" smtClean="0"/>
              <a:t>ризиками</a:t>
            </a:r>
          </a:p>
          <a:p>
            <a:endParaRPr lang="uk-UA" dirty="0" smtClean="0"/>
          </a:p>
          <a:p>
            <a:r>
              <a:rPr lang="uk-UA" dirty="0"/>
              <a:t>Облік специфіки міжнародних команд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850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4000" b="1" dirty="0">
                <a:effectLst/>
              </a:rPr>
              <a:t>Основні особливості </a:t>
            </a:r>
            <a:r>
              <a:rPr lang="en-US" sz="4000" b="1" dirty="0">
                <a:effectLst/>
              </a:rPr>
              <a:t>ICB IPMA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Компетентна </a:t>
            </a:r>
            <a:r>
              <a:rPr lang="uk-UA" dirty="0" smtClean="0"/>
              <a:t>модель</a:t>
            </a:r>
          </a:p>
          <a:p>
            <a:endParaRPr lang="uk-UA" dirty="0" smtClean="0"/>
          </a:p>
          <a:p>
            <a:r>
              <a:rPr lang="uk-UA" dirty="0"/>
              <a:t>Гнучкість та </a:t>
            </a:r>
            <a:r>
              <a:rPr lang="uk-UA" dirty="0" smtClean="0"/>
              <a:t>адаптивність</a:t>
            </a:r>
          </a:p>
          <a:p>
            <a:endParaRPr lang="uk-UA" dirty="0" smtClean="0"/>
          </a:p>
          <a:p>
            <a:r>
              <a:rPr lang="uk-UA" dirty="0"/>
              <a:t>Система сертифікації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230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b="1" dirty="0" err="1"/>
              <a:t>Застосування</a:t>
            </a:r>
            <a:r>
              <a:rPr lang="ru-RU" sz="3200" b="1" dirty="0"/>
              <a:t> стандарту ICB IPMA у </a:t>
            </a:r>
            <a:r>
              <a:rPr lang="ru-RU" sz="3200" b="1" dirty="0" err="1" smtClean="0"/>
              <a:t>міжнародних</a:t>
            </a:r>
            <a:r>
              <a:rPr lang="ru-RU" sz="3200" b="1" dirty="0" smtClean="0"/>
              <a:t> проектах</a:t>
            </a:r>
            <a:endParaRPr lang="ru-RU" sz="3200" b="1" dirty="0"/>
          </a:p>
          <a:p>
            <a:pPr marL="457200" indent="-457200">
              <a:buAutoNum type="arabicPeriod"/>
            </a:pP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 smtClean="0"/>
              <a:t>компетенцій</a:t>
            </a:r>
            <a:endParaRPr lang="ru-RU" dirty="0" smtClean="0"/>
          </a:p>
          <a:p>
            <a:pPr marL="457200" indent="-457200">
              <a:buAutoNum type="arabicPeriod"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Застосування</a:t>
            </a:r>
            <a:r>
              <a:rPr lang="ru-RU" dirty="0" smtClean="0"/>
              <a:t> </a:t>
            </a:r>
            <a:r>
              <a:rPr lang="ru-RU" dirty="0" err="1"/>
              <a:t>компетентнісної</a:t>
            </a:r>
            <a:r>
              <a:rPr lang="ru-RU" dirty="0"/>
              <a:t> </a:t>
            </a:r>
            <a:r>
              <a:rPr lang="ru-RU" dirty="0" err="1" smtClean="0"/>
              <a:t>моделі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3. Система </a:t>
            </a:r>
            <a:r>
              <a:rPr lang="ru-RU" dirty="0" err="1" smtClean="0"/>
              <a:t>сертифікації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878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err="1">
                <a:effectLst/>
              </a:rPr>
              <a:t>PMBoK</a:t>
            </a:r>
            <a:r>
              <a:rPr lang="en-US" sz="4000" b="1" dirty="0">
                <a:effectLst/>
              </a:rPr>
              <a:t> (Project Management Body of Knowledge)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Процесна </a:t>
            </a:r>
            <a:r>
              <a:rPr lang="uk-UA" dirty="0" smtClean="0"/>
              <a:t>модель</a:t>
            </a:r>
          </a:p>
          <a:p>
            <a:endParaRPr lang="uk-UA" dirty="0" smtClean="0"/>
          </a:p>
          <a:p>
            <a:r>
              <a:rPr lang="uk-UA" dirty="0"/>
              <a:t>Інструменти та </a:t>
            </a:r>
            <a:r>
              <a:rPr lang="uk-UA" dirty="0" smtClean="0"/>
              <a:t>методики</a:t>
            </a:r>
          </a:p>
          <a:p>
            <a:endParaRPr lang="uk-UA" dirty="0" smtClean="0"/>
          </a:p>
          <a:p>
            <a:r>
              <a:rPr lang="uk-UA" dirty="0"/>
              <a:t>Глобальне визнання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34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>
                <a:effectLst/>
              </a:rPr>
              <a:t>Застосування</a:t>
            </a:r>
            <a:r>
              <a:rPr lang="ru-RU" sz="3600" b="1" dirty="0">
                <a:effectLst/>
              </a:rPr>
              <a:t> стандарту </a:t>
            </a:r>
            <a:r>
              <a:rPr lang="ru-RU" sz="3600" b="1" dirty="0" err="1">
                <a:effectLst/>
              </a:rPr>
              <a:t>PMBoK</a:t>
            </a:r>
            <a:r>
              <a:rPr lang="ru-RU" sz="3600" b="1" dirty="0">
                <a:effectLst/>
              </a:rPr>
              <a:t> у </a:t>
            </a:r>
            <a:r>
              <a:rPr lang="ru-RU" sz="3600" b="1" dirty="0" err="1">
                <a:effectLst/>
              </a:rPr>
              <a:t>міжнародних</a:t>
            </a:r>
            <a:r>
              <a:rPr lang="ru-RU" sz="3600" b="1" dirty="0">
                <a:effectLst/>
              </a:rPr>
              <a:t> проектах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ru-RU" dirty="0" err="1" smtClean="0"/>
              <a:t>Процесна</a:t>
            </a:r>
            <a:r>
              <a:rPr lang="ru-RU" dirty="0" smtClean="0"/>
              <a:t> </a:t>
            </a:r>
            <a:r>
              <a:rPr lang="ru-RU" dirty="0"/>
              <a:t>модель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smtClean="0"/>
              <a:t>проектах</a:t>
            </a:r>
            <a:endParaRPr lang="ru-RU" dirty="0"/>
          </a:p>
          <a:p>
            <a:pPr marL="457200" indent="-457200">
              <a:buAutoNum type="arabicPeriod"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/>
              <a:t>та методики </a:t>
            </a:r>
            <a:r>
              <a:rPr lang="ru-RU" dirty="0" err="1"/>
              <a:t>PMBoK</a:t>
            </a:r>
            <a:r>
              <a:rPr lang="ru-RU" dirty="0"/>
              <a:t> у </a:t>
            </a:r>
            <a:r>
              <a:rPr lang="ru-RU" dirty="0" err="1" smtClean="0"/>
              <a:t>практиці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uk-UA" dirty="0"/>
              <a:t>3</a:t>
            </a:r>
            <a:r>
              <a:rPr lang="uk-UA" dirty="0" smtClean="0"/>
              <a:t>. Сертифікація </a:t>
            </a:r>
            <a:r>
              <a:rPr lang="en-US" dirty="0"/>
              <a:t>PMP</a:t>
            </a:r>
          </a:p>
        </p:txBody>
      </p:sp>
    </p:spTree>
    <p:extLst>
      <p:ext uri="{BB962C8B-B14F-4D97-AF65-F5344CB8AC3E}">
        <p14:creationId xmlns:p14="http://schemas.microsoft.com/office/powerpoint/2010/main" val="3052085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>
                <a:effectLst/>
              </a:rPr>
              <a:t>P2M (Project and Program Management for Enterprise Innovation)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Стратегічний </a:t>
            </a:r>
            <a:r>
              <a:rPr lang="uk-UA" dirty="0" smtClean="0"/>
              <a:t>підхід</a:t>
            </a:r>
          </a:p>
          <a:p>
            <a:endParaRPr lang="uk-UA" dirty="0" smtClean="0"/>
          </a:p>
          <a:p>
            <a:r>
              <a:rPr lang="uk-UA" dirty="0"/>
              <a:t>Інновації та сталий </a:t>
            </a:r>
            <a:r>
              <a:rPr lang="uk-UA" dirty="0" smtClean="0"/>
              <a:t>розвиток</a:t>
            </a:r>
          </a:p>
          <a:p>
            <a:endParaRPr lang="uk-UA" dirty="0" smtClean="0"/>
          </a:p>
          <a:p>
            <a:r>
              <a:rPr lang="uk-UA" dirty="0"/>
              <a:t>Управління програмами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603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err="1">
                <a:effectLst/>
              </a:rPr>
              <a:t>Застосування</a:t>
            </a:r>
            <a:r>
              <a:rPr lang="ru-RU" sz="4000" b="1" dirty="0">
                <a:effectLst/>
              </a:rPr>
              <a:t> стандарту P2M у </a:t>
            </a:r>
            <a:r>
              <a:rPr lang="ru-RU" sz="4000" b="1" dirty="0" err="1">
                <a:effectLst/>
              </a:rPr>
              <a:t>міжнародних</a:t>
            </a:r>
            <a:r>
              <a:rPr lang="ru-RU" sz="4000" b="1" dirty="0">
                <a:effectLst/>
              </a:rPr>
              <a:t> проектах</a:t>
            </a:r>
            <a:endParaRPr lang="en-US" sz="40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uk-UA" dirty="0" smtClean="0"/>
              <a:t>Стратегічне </a:t>
            </a:r>
            <a:r>
              <a:rPr lang="uk-UA" dirty="0"/>
              <a:t>управління </a:t>
            </a:r>
            <a:r>
              <a:rPr lang="uk-UA" dirty="0" smtClean="0"/>
              <a:t>проектами</a:t>
            </a:r>
          </a:p>
          <a:p>
            <a:pPr marL="457200" indent="-457200">
              <a:buAutoNum type="arabicPeriod"/>
            </a:pPr>
            <a:endParaRPr lang="uk-UA" dirty="0" smtClean="0"/>
          </a:p>
          <a:p>
            <a:pPr marL="0" indent="0">
              <a:buNone/>
            </a:pPr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/>
              <a:t>програмами</a:t>
            </a:r>
            <a:r>
              <a:rPr lang="ru-RU" dirty="0"/>
              <a:t>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smtClean="0"/>
              <a:t>проектах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 err="1" smtClean="0"/>
              <a:t>Інновації</a:t>
            </a:r>
            <a:r>
              <a:rPr lang="ru-RU" dirty="0" smtClean="0"/>
              <a:t> </a:t>
            </a:r>
            <a:r>
              <a:rPr lang="ru-RU" dirty="0"/>
              <a:t>та </a:t>
            </a:r>
            <a:r>
              <a:rPr lang="ru-RU" dirty="0" err="1"/>
              <a:t>сталий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635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>
                <a:effectLst/>
              </a:rPr>
              <a:t>PRINCE2 (</a:t>
            </a:r>
            <a:r>
              <a:rPr lang="en-US" sz="4000" b="1" dirty="0" err="1">
                <a:effectLst/>
              </a:rPr>
              <a:t>PRojects</a:t>
            </a:r>
            <a:r>
              <a:rPr lang="en-US" sz="4000" b="1" dirty="0">
                <a:effectLst/>
              </a:rPr>
              <a:t> IN Controlled Environments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Процесна </a:t>
            </a:r>
            <a:r>
              <a:rPr lang="uk-UA" dirty="0" smtClean="0"/>
              <a:t>модель</a:t>
            </a:r>
          </a:p>
          <a:p>
            <a:endParaRPr lang="uk-UA" dirty="0" smtClean="0"/>
          </a:p>
          <a:p>
            <a:r>
              <a:rPr lang="uk-UA" dirty="0"/>
              <a:t>Ролі та </a:t>
            </a:r>
            <a:r>
              <a:rPr lang="uk-UA" dirty="0" smtClean="0"/>
              <a:t>обов'язки</a:t>
            </a:r>
          </a:p>
          <a:p>
            <a:endParaRPr lang="uk-UA" dirty="0" smtClean="0"/>
          </a:p>
          <a:p>
            <a:r>
              <a:rPr lang="uk-UA" dirty="0"/>
              <a:t>Гнучкість та </a:t>
            </a:r>
            <a:r>
              <a:rPr lang="uk-UA" dirty="0" smtClean="0"/>
              <a:t>адаптація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17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err="1">
                <a:effectLst/>
              </a:rPr>
              <a:t>Застосування</a:t>
            </a:r>
            <a:r>
              <a:rPr lang="ru-RU" sz="3600" b="1" dirty="0">
                <a:effectLst/>
              </a:rPr>
              <a:t> стандарту PRINCE2 у </a:t>
            </a:r>
            <a:r>
              <a:rPr lang="ru-RU" sz="3600" b="1" dirty="0" err="1">
                <a:effectLst/>
              </a:rPr>
              <a:t>міжнародних</a:t>
            </a:r>
            <a:r>
              <a:rPr lang="ru-RU" sz="3600" b="1" dirty="0">
                <a:effectLst/>
              </a:rPr>
              <a:t> проектах</a:t>
            </a:r>
            <a:endParaRPr lang="en-US" sz="3600" b="1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Процессная модель PRINCE2 в международных </a:t>
            </a:r>
            <a:r>
              <a:rPr lang="ru-RU" dirty="0" smtClean="0"/>
              <a:t>проектах</a:t>
            </a:r>
          </a:p>
          <a:p>
            <a:endParaRPr lang="ru-RU" dirty="0" smtClean="0"/>
          </a:p>
          <a:p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ризиками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smtClean="0"/>
              <a:t>PRINCE2</a:t>
            </a:r>
          </a:p>
          <a:p>
            <a:endParaRPr lang="ru-RU" dirty="0" smtClean="0"/>
          </a:p>
          <a:p>
            <a:r>
              <a:rPr lang="ru-RU" dirty="0" err="1"/>
              <a:t>Адаптація</a:t>
            </a:r>
            <a:r>
              <a:rPr lang="ru-RU" dirty="0"/>
              <a:t> PRINCE2 до </a:t>
            </a:r>
            <a:r>
              <a:rPr lang="ru-RU" dirty="0" err="1"/>
              <a:t>міжнародної</a:t>
            </a:r>
            <a:r>
              <a:rPr lang="ru-RU" dirty="0"/>
              <a:t> практики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442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188</TotalTime>
  <Words>238</Words>
  <Application>Microsoft Office PowerPoint</Application>
  <PresentationFormat>Экран (4:3)</PresentationFormat>
  <Paragraphs>75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Century Gothic</vt:lpstr>
      <vt:lpstr>Courier New</vt:lpstr>
      <vt:lpstr>Palatino Linotype</vt:lpstr>
      <vt:lpstr>Исполнительная</vt:lpstr>
      <vt:lpstr>Презентация PowerPoint</vt:lpstr>
      <vt:lpstr>Основні особливості ICB IPMA</vt:lpstr>
      <vt:lpstr>Презентация PowerPoint</vt:lpstr>
      <vt:lpstr>PMBoK (Project Management Body of Knowledge)</vt:lpstr>
      <vt:lpstr>Застосування стандарту PMBoK у міжнародних проектах</vt:lpstr>
      <vt:lpstr>P2M (Project and Program Management for Enterprise Innovation) </vt:lpstr>
      <vt:lpstr>Застосування стандарту P2M у міжнародних проектах</vt:lpstr>
      <vt:lpstr>PRINCE2 (PRojects IN Controlled Environments</vt:lpstr>
      <vt:lpstr>Застосування стандарту PRINCE2 у міжнародних проектах</vt:lpstr>
      <vt:lpstr>Адаптація стандарту ICB IPMA під міжнародні проекти</vt:lpstr>
      <vt:lpstr>Адаптація стандарту PMBoK під міжнародні проекти</vt:lpstr>
      <vt:lpstr>Адаптація стандарту P2M під міжнародні проекти</vt:lpstr>
      <vt:lpstr>Адаптація стандарту PRINCE2 під міжнародні проекти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userznu</dc:creator>
  <cp:lastModifiedBy>Yana</cp:lastModifiedBy>
  <cp:revision>36</cp:revision>
  <dcterms:created xsi:type="dcterms:W3CDTF">2018-04-24T11:23:26Z</dcterms:created>
  <dcterms:modified xsi:type="dcterms:W3CDTF">2026-01-25T20:08:37Z</dcterms:modified>
</cp:coreProperties>
</file>