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01" r:id="rId3"/>
    <p:sldId id="314" r:id="rId4"/>
    <p:sldId id="315" r:id="rId5"/>
    <p:sldId id="316" r:id="rId6"/>
    <p:sldId id="317" r:id="rId7"/>
    <p:sldId id="318" r:id="rId8"/>
    <p:sldId id="319" r:id="rId9"/>
    <p:sldId id="320" r:id="rId10"/>
    <p:sldId id="321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1020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5FDA6-F547-4F4C-A901-F93745A47E2E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DAC1CE0-C42B-4A6C-A14A-0E974257412C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5FDA6-F547-4F4C-A901-F93745A47E2E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C1CE0-C42B-4A6C-A14A-0E97425741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5FDA6-F547-4F4C-A901-F93745A47E2E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C1CE0-C42B-4A6C-A14A-0E97425741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5FDA6-F547-4F4C-A901-F93745A47E2E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C1CE0-C42B-4A6C-A14A-0E97425741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5FDA6-F547-4F4C-A901-F93745A47E2E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C1CE0-C42B-4A6C-A14A-0E974257412C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5FDA6-F547-4F4C-A901-F93745A47E2E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C1CE0-C42B-4A6C-A14A-0E974257412C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5FDA6-F547-4F4C-A901-F93745A47E2E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C1CE0-C42B-4A6C-A14A-0E974257412C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5FDA6-F547-4F4C-A901-F93745A47E2E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C1CE0-C42B-4A6C-A14A-0E97425741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5FDA6-F547-4F4C-A901-F93745A47E2E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C1CE0-C42B-4A6C-A14A-0E97425741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5FDA6-F547-4F4C-A901-F93745A47E2E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C1CE0-C42B-4A6C-A14A-0E97425741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5FDA6-F547-4F4C-A901-F93745A47E2E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C1CE0-C42B-4A6C-A14A-0E97425741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01C5FDA6-F547-4F4C-A901-F93745A47E2E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6DAC1CE0-C42B-4A6C-A14A-0E974257412C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476672"/>
            <a:ext cx="8136904" cy="5695528"/>
          </a:xfrm>
        </p:spPr>
        <p:txBody>
          <a:bodyPr>
            <a:normAutofit/>
          </a:bodyPr>
          <a:lstStyle/>
          <a:p>
            <a:endParaRPr lang="ru-RU" sz="4000" b="1" dirty="0" smtClean="0"/>
          </a:p>
          <a:p>
            <a:endParaRPr lang="ru-RU" sz="4000" b="1" dirty="0"/>
          </a:p>
          <a:p>
            <a:r>
              <a:rPr lang="ru-RU" sz="4400" b="1" dirty="0" err="1">
                <a:solidFill>
                  <a:schemeClr val="tx1"/>
                </a:solidFill>
              </a:rPr>
              <a:t>Інновації</a:t>
            </a:r>
            <a:r>
              <a:rPr lang="ru-RU" sz="4400" b="1" dirty="0">
                <a:solidFill>
                  <a:schemeClr val="tx1"/>
                </a:solidFill>
              </a:rPr>
              <a:t> та </a:t>
            </a:r>
            <a:r>
              <a:rPr lang="ru-RU" sz="4400" b="1" dirty="0" err="1">
                <a:solidFill>
                  <a:schemeClr val="tx1"/>
                </a:solidFill>
              </a:rPr>
              <a:t>цифровізація</a:t>
            </a:r>
            <a:r>
              <a:rPr lang="ru-RU" sz="4400" b="1" dirty="0">
                <a:solidFill>
                  <a:schemeClr val="tx1"/>
                </a:solidFill>
              </a:rPr>
              <a:t> в </a:t>
            </a:r>
            <a:r>
              <a:rPr lang="ru-RU" sz="4400" b="1" dirty="0" err="1">
                <a:solidFill>
                  <a:schemeClr val="tx1"/>
                </a:solidFill>
              </a:rPr>
              <a:t>управлінні</a:t>
            </a:r>
            <a:r>
              <a:rPr lang="ru-RU" sz="4400" b="1" dirty="0">
                <a:solidFill>
                  <a:schemeClr val="tx1"/>
                </a:solidFill>
              </a:rPr>
              <a:t> </a:t>
            </a:r>
            <a:r>
              <a:rPr lang="ru-RU" sz="4400" b="1" dirty="0" err="1">
                <a:solidFill>
                  <a:schemeClr val="tx1"/>
                </a:solidFill>
              </a:rPr>
              <a:t>міжнародними</a:t>
            </a:r>
            <a:r>
              <a:rPr lang="ru-RU" sz="4400" b="1" dirty="0">
                <a:solidFill>
                  <a:schemeClr val="tx1"/>
                </a:solidFill>
              </a:rPr>
              <a:t> проектами</a:t>
            </a:r>
          </a:p>
        </p:txBody>
      </p:sp>
    </p:spTree>
    <p:extLst>
      <p:ext uri="{BB962C8B-B14F-4D97-AF65-F5344CB8AC3E}">
        <p14:creationId xmlns:p14="http://schemas.microsoft.com/office/powerpoint/2010/main" val="29364417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979512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2800" b="1" dirty="0" err="1">
                <a:effectLst/>
              </a:rPr>
              <a:t>Застосування</a:t>
            </a:r>
            <a:r>
              <a:rPr lang="ru-RU" sz="2800" b="1" dirty="0">
                <a:effectLst/>
              </a:rPr>
              <a:t> </a:t>
            </a:r>
            <a:r>
              <a:rPr lang="ru-RU" sz="2800" b="1" dirty="0" err="1">
                <a:effectLst/>
              </a:rPr>
              <a:t>технологій</a:t>
            </a:r>
            <a:r>
              <a:rPr lang="ru-RU" sz="2800" b="1" dirty="0">
                <a:effectLst/>
              </a:rPr>
              <a:t> </a:t>
            </a:r>
            <a:r>
              <a:rPr lang="ru-RU" sz="2800" b="1" dirty="0" err="1">
                <a:effectLst/>
              </a:rPr>
              <a:t>віртуальної</a:t>
            </a:r>
            <a:r>
              <a:rPr lang="ru-RU" sz="2800" b="1" dirty="0">
                <a:effectLst/>
              </a:rPr>
              <a:t> та </a:t>
            </a:r>
            <a:r>
              <a:rPr lang="ru-RU" sz="2800" b="1" dirty="0" err="1">
                <a:effectLst/>
              </a:rPr>
              <a:t>доповненої</a:t>
            </a:r>
            <a:r>
              <a:rPr lang="ru-RU" sz="2800" b="1" dirty="0">
                <a:effectLst/>
              </a:rPr>
              <a:t/>
            </a:r>
            <a:br>
              <a:rPr lang="ru-RU" sz="2800" b="1" dirty="0">
                <a:effectLst/>
              </a:rPr>
            </a:br>
            <a:r>
              <a:rPr lang="ru-RU" sz="2800" b="1" dirty="0" err="1">
                <a:effectLst/>
              </a:rPr>
              <a:t>реальності</a:t>
            </a:r>
            <a:r>
              <a:rPr lang="ru-RU" sz="2800" b="1" dirty="0">
                <a:effectLst/>
              </a:rPr>
              <a:t> в </a:t>
            </a:r>
            <a:r>
              <a:rPr lang="ru-RU" sz="2800" b="1" dirty="0" err="1">
                <a:effectLst/>
              </a:rPr>
              <a:t>управлінні</a:t>
            </a:r>
            <a:r>
              <a:rPr lang="ru-RU" sz="2800" b="1" dirty="0">
                <a:effectLst/>
              </a:rPr>
              <a:t> проектами</a:t>
            </a:r>
            <a:endParaRPr lang="en-US" sz="2800" b="1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dirty="0" err="1" smtClean="0"/>
              <a:t>Віртуальна</a:t>
            </a:r>
            <a:r>
              <a:rPr lang="ru-RU" dirty="0" smtClean="0"/>
              <a:t> </a:t>
            </a:r>
            <a:r>
              <a:rPr lang="ru-RU" dirty="0" err="1"/>
              <a:t>реальність</a:t>
            </a:r>
            <a:r>
              <a:rPr lang="ru-RU" dirty="0"/>
              <a:t> у </a:t>
            </a:r>
            <a:r>
              <a:rPr lang="ru-RU" dirty="0" err="1"/>
              <a:t>плануванні</a:t>
            </a:r>
            <a:r>
              <a:rPr lang="ru-RU" dirty="0"/>
              <a:t> та </a:t>
            </a:r>
            <a:r>
              <a:rPr lang="ru-RU" dirty="0" err="1" smtClean="0"/>
              <a:t>управлінні</a:t>
            </a:r>
            <a:r>
              <a:rPr lang="ru-RU" dirty="0" smtClean="0"/>
              <a:t> проектами</a:t>
            </a:r>
          </a:p>
          <a:p>
            <a:endParaRPr lang="ru-RU" dirty="0" smtClean="0"/>
          </a:p>
          <a:p>
            <a:r>
              <a:rPr lang="ru-RU" dirty="0" err="1"/>
              <a:t>Доповнена</a:t>
            </a:r>
            <a:r>
              <a:rPr lang="ru-RU" dirty="0"/>
              <a:t> </a:t>
            </a:r>
            <a:r>
              <a:rPr lang="ru-RU" dirty="0" err="1"/>
              <a:t>реальність</a:t>
            </a:r>
            <a:r>
              <a:rPr lang="ru-RU" dirty="0"/>
              <a:t> у </a:t>
            </a:r>
            <a:r>
              <a:rPr lang="ru-RU" dirty="0" err="1"/>
              <a:t>навчанні</a:t>
            </a:r>
            <a:r>
              <a:rPr lang="ru-RU" dirty="0"/>
              <a:t> та </a:t>
            </a:r>
            <a:r>
              <a:rPr lang="ru-RU" dirty="0" err="1"/>
              <a:t>управлінні</a:t>
            </a:r>
            <a:r>
              <a:rPr lang="ru-RU"/>
              <a:t> </a:t>
            </a:r>
            <a:r>
              <a:rPr lang="ru-RU" smtClean="0"/>
              <a:t>командами</a:t>
            </a:r>
          </a:p>
          <a:p>
            <a:endParaRPr lang="ru-RU" dirty="0" smtClean="0"/>
          </a:p>
          <a:p>
            <a:r>
              <a:rPr lang="ru-RU" dirty="0" err="1"/>
              <a:t>Оптимізація</a:t>
            </a:r>
            <a:r>
              <a:rPr lang="ru-RU" dirty="0"/>
              <a:t> </a:t>
            </a:r>
            <a:r>
              <a:rPr lang="ru-RU" dirty="0" err="1"/>
              <a:t>процесів</a:t>
            </a:r>
            <a:r>
              <a:rPr lang="ru-RU" dirty="0"/>
              <a:t> </a:t>
            </a:r>
            <a:r>
              <a:rPr lang="ru-RU" dirty="0" err="1"/>
              <a:t>керування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AR та VR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38429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200" b="1" dirty="0" err="1">
                <a:solidFill>
                  <a:schemeClr val="tx1"/>
                </a:solidFill>
              </a:rPr>
              <a:t>Інновації</a:t>
            </a:r>
            <a:r>
              <a:rPr lang="ru-RU" sz="3200" dirty="0">
                <a:solidFill>
                  <a:schemeClr val="tx1"/>
                </a:solidFill>
              </a:rPr>
              <a:t> у </a:t>
            </a:r>
            <a:r>
              <a:rPr lang="ru-RU" sz="3200" dirty="0" err="1">
                <a:solidFill>
                  <a:schemeClr val="tx1"/>
                </a:solidFill>
              </a:rPr>
              <a:t>контексті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управління</a:t>
            </a:r>
            <a:r>
              <a:rPr lang="ru-RU" sz="3200" dirty="0">
                <a:solidFill>
                  <a:schemeClr val="tx1"/>
                </a:solidFill>
              </a:rPr>
              <a:t> проектами </a:t>
            </a:r>
            <a:r>
              <a:rPr lang="ru-RU" sz="3200" dirty="0" smtClean="0">
                <a:solidFill>
                  <a:schemeClr val="tx1"/>
                </a:solidFill>
              </a:rPr>
              <a:t>- </a:t>
            </a:r>
            <a:r>
              <a:rPr lang="ru-RU" sz="3200" dirty="0" err="1" smtClean="0">
                <a:solidFill>
                  <a:schemeClr val="tx1"/>
                </a:solidFill>
              </a:rPr>
              <a:t>впровадження</a:t>
            </a:r>
            <a:r>
              <a:rPr lang="ru-RU" sz="3200" dirty="0" smtClean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нових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ідей</a:t>
            </a:r>
            <a:r>
              <a:rPr lang="ru-RU" sz="3200" dirty="0">
                <a:solidFill>
                  <a:schemeClr val="tx1"/>
                </a:solidFill>
              </a:rPr>
              <a:t>, </a:t>
            </a:r>
            <a:r>
              <a:rPr lang="ru-RU" sz="3200" dirty="0" err="1">
                <a:solidFill>
                  <a:schemeClr val="tx1"/>
                </a:solidFill>
              </a:rPr>
              <a:t>методів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або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технологій</a:t>
            </a:r>
            <a:r>
              <a:rPr lang="ru-RU" sz="3200" dirty="0">
                <a:solidFill>
                  <a:schemeClr val="tx1"/>
                </a:solidFill>
              </a:rPr>
              <a:t>, </a:t>
            </a:r>
            <a:r>
              <a:rPr lang="ru-RU" sz="3200" dirty="0" err="1" smtClean="0">
                <a:solidFill>
                  <a:schemeClr val="tx1"/>
                </a:solidFill>
              </a:rPr>
              <a:t>які</a:t>
            </a:r>
            <a:r>
              <a:rPr lang="ru-RU" sz="3200" dirty="0" smtClean="0">
                <a:solidFill>
                  <a:schemeClr val="tx1"/>
                </a:solidFill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</a:rPr>
              <a:t>суттєво</a:t>
            </a:r>
            <a:r>
              <a:rPr lang="ru-RU" sz="3200" dirty="0" smtClean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покращують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процеси</a:t>
            </a:r>
            <a:r>
              <a:rPr lang="ru-RU" sz="3200" dirty="0">
                <a:solidFill>
                  <a:schemeClr val="tx1"/>
                </a:solidFill>
              </a:rPr>
              <a:t> та </a:t>
            </a:r>
            <a:r>
              <a:rPr lang="ru-RU" sz="3200" dirty="0" err="1">
                <a:solidFill>
                  <a:schemeClr val="tx1"/>
                </a:solidFill>
              </a:rPr>
              <a:t>результати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роботи</a:t>
            </a:r>
            <a:r>
              <a:rPr lang="ru-RU" sz="3200" dirty="0">
                <a:solidFill>
                  <a:schemeClr val="tx1"/>
                </a:solidFill>
              </a:rPr>
              <a:t>.</a:t>
            </a:r>
            <a:endParaRPr lang="en-US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04930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b="1" i="1" dirty="0">
                <a:solidFill>
                  <a:schemeClr val="tx1"/>
                </a:solidFill>
              </a:rPr>
              <a:t>Процесні інновації </a:t>
            </a:r>
            <a:r>
              <a:rPr lang="uk-UA" dirty="0">
                <a:solidFill>
                  <a:schemeClr val="tx1"/>
                </a:solidFill>
              </a:rPr>
              <a:t>пов'язані зі зміною способів</a:t>
            </a:r>
            <a:r>
              <a:rPr lang="uk-UA" dirty="0" smtClean="0">
                <a:solidFill>
                  <a:schemeClr val="tx1"/>
                </a:solidFill>
              </a:rPr>
              <a:t>, якими </a:t>
            </a:r>
            <a:r>
              <a:rPr lang="uk-UA" dirty="0">
                <a:solidFill>
                  <a:schemeClr val="tx1"/>
                </a:solidFill>
              </a:rPr>
              <a:t>керуються проекти. </a:t>
            </a:r>
            <a:endParaRPr lang="uk-UA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uk-UA" dirty="0" smtClean="0">
                <a:solidFill>
                  <a:schemeClr val="tx1"/>
                </a:solidFill>
              </a:rPr>
              <a:t>Це </a:t>
            </a:r>
            <a:r>
              <a:rPr lang="uk-UA" dirty="0">
                <a:solidFill>
                  <a:schemeClr val="tx1"/>
                </a:solidFill>
              </a:rPr>
              <a:t>може включати покращення</a:t>
            </a:r>
          </a:p>
          <a:p>
            <a:r>
              <a:rPr lang="uk-UA" dirty="0">
                <a:solidFill>
                  <a:schemeClr val="tx1"/>
                </a:solidFill>
              </a:rPr>
              <a:t>методів планування, </a:t>
            </a:r>
            <a:endParaRPr lang="uk-UA" dirty="0" smtClean="0">
              <a:solidFill>
                <a:schemeClr val="tx1"/>
              </a:solidFill>
            </a:endParaRPr>
          </a:p>
          <a:p>
            <a:r>
              <a:rPr lang="uk-UA" dirty="0" smtClean="0">
                <a:solidFill>
                  <a:schemeClr val="tx1"/>
                </a:solidFill>
              </a:rPr>
              <a:t>координації </a:t>
            </a:r>
            <a:r>
              <a:rPr lang="uk-UA" dirty="0">
                <a:solidFill>
                  <a:schemeClr val="tx1"/>
                </a:solidFill>
              </a:rPr>
              <a:t>роботи команди, </a:t>
            </a:r>
            <a:endParaRPr lang="uk-UA" dirty="0" smtClean="0">
              <a:solidFill>
                <a:schemeClr val="tx1"/>
              </a:solidFill>
            </a:endParaRPr>
          </a:p>
          <a:p>
            <a:r>
              <a:rPr lang="uk-UA" dirty="0" smtClean="0">
                <a:solidFill>
                  <a:schemeClr val="tx1"/>
                </a:solidFill>
              </a:rPr>
              <a:t>Управління ресурсами </a:t>
            </a:r>
          </a:p>
          <a:p>
            <a:r>
              <a:rPr lang="uk-UA" dirty="0" smtClean="0">
                <a:solidFill>
                  <a:schemeClr val="tx1"/>
                </a:solidFill>
              </a:rPr>
              <a:t>контролю </a:t>
            </a:r>
            <a:r>
              <a:rPr lang="uk-UA" dirty="0">
                <a:solidFill>
                  <a:schemeClr val="tx1"/>
                </a:solidFill>
              </a:rPr>
              <a:t>над виконанням завдань.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26091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/>
          <a:lstStyle/>
          <a:p>
            <a:pPr marL="0" indent="0">
              <a:buNone/>
            </a:pPr>
            <a:r>
              <a:rPr lang="ru-RU" b="1" i="1" dirty="0" err="1">
                <a:solidFill>
                  <a:schemeClr val="tx1"/>
                </a:solidFill>
              </a:rPr>
              <a:t>Технологічні</a:t>
            </a:r>
            <a:r>
              <a:rPr lang="ru-RU" b="1" i="1" dirty="0">
                <a:solidFill>
                  <a:schemeClr val="tx1"/>
                </a:solidFill>
              </a:rPr>
              <a:t> </a:t>
            </a:r>
            <a:r>
              <a:rPr lang="ru-RU" b="1" i="1" dirty="0" err="1">
                <a:solidFill>
                  <a:schemeClr val="tx1"/>
                </a:solidFill>
              </a:rPr>
              <a:t>інновації</a:t>
            </a:r>
            <a:r>
              <a:rPr lang="ru-RU" b="1" i="1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включають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використання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нових</a:t>
            </a: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dirty="0" err="1">
                <a:solidFill>
                  <a:schemeClr val="tx1"/>
                </a:solidFill>
              </a:rPr>
              <a:t>технологій</a:t>
            </a:r>
            <a:r>
              <a:rPr lang="ru-RU" dirty="0">
                <a:solidFill>
                  <a:schemeClr val="tx1"/>
                </a:solidFill>
              </a:rPr>
              <a:t> для </a:t>
            </a:r>
            <a:r>
              <a:rPr lang="ru-RU" dirty="0" err="1">
                <a:solidFill>
                  <a:schemeClr val="tx1"/>
                </a:solidFill>
              </a:rPr>
              <a:t>покращення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роботи</a:t>
            </a:r>
            <a:r>
              <a:rPr lang="ru-RU" dirty="0">
                <a:solidFill>
                  <a:schemeClr val="tx1"/>
                </a:solidFill>
              </a:rPr>
              <a:t> над проектом. </a:t>
            </a:r>
            <a:r>
              <a:rPr lang="ru-RU" dirty="0" err="1">
                <a:solidFill>
                  <a:schemeClr val="tx1"/>
                </a:solidFill>
              </a:rPr>
              <a:t>Це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може</a:t>
            </a:r>
            <a:r>
              <a:rPr lang="ru-RU" dirty="0">
                <a:solidFill>
                  <a:schemeClr val="tx1"/>
                </a:solidFill>
              </a:rPr>
              <a:t> бути</a:t>
            </a:r>
          </a:p>
          <a:p>
            <a:r>
              <a:rPr lang="ru-RU" dirty="0" err="1">
                <a:solidFill>
                  <a:schemeClr val="tx1"/>
                </a:solidFill>
              </a:rPr>
              <a:t>автоматизація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процесів</a:t>
            </a:r>
            <a:r>
              <a:rPr lang="ru-RU" dirty="0">
                <a:solidFill>
                  <a:schemeClr val="tx1"/>
                </a:solidFill>
              </a:rPr>
              <a:t>, </a:t>
            </a:r>
            <a:endParaRPr lang="ru-RU" dirty="0" smtClean="0">
              <a:solidFill>
                <a:schemeClr val="tx1"/>
              </a:solidFill>
            </a:endParaRPr>
          </a:p>
          <a:p>
            <a:r>
              <a:rPr lang="ru-RU" dirty="0" err="1" smtClean="0">
                <a:solidFill>
                  <a:schemeClr val="tx1"/>
                </a:solidFill>
              </a:rPr>
              <a:t>впровадження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штучного </a:t>
            </a:r>
            <a:r>
              <a:rPr lang="ru-RU" dirty="0" err="1">
                <a:solidFill>
                  <a:schemeClr val="tx1"/>
                </a:solidFill>
              </a:rPr>
              <a:t>інтелекту</a:t>
            </a:r>
            <a:r>
              <a:rPr lang="ru-RU" dirty="0">
                <a:solidFill>
                  <a:schemeClr val="tx1"/>
                </a:solidFill>
              </a:rPr>
              <a:t>,</a:t>
            </a:r>
          </a:p>
          <a:p>
            <a:r>
              <a:rPr lang="ru-RU" dirty="0" err="1">
                <a:solidFill>
                  <a:schemeClr val="tx1"/>
                </a:solidFill>
              </a:rPr>
              <a:t>використання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хмарних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технологій</a:t>
            </a:r>
            <a:r>
              <a:rPr lang="ru-RU" dirty="0">
                <a:solidFill>
                  <a:schemeClr val="tx1"/>
                </a:solidFill>
              </a:rPr>
              <a:t> для </a:t>
            </a:r>
            <a:r>
              <a:rPr lang="ru-RU" dirty="0" err="1">
                <a:solidFill>
                  <a:schemeClr val="tx1"/>
                </a:solidFill>
              </a:rPr>
              <a:t>аналізу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інформації</a:t>
            </a:r>
            <a:endParaRPr lang="ru-RU" dirty="0" smtClean="0">
              <a:solidFill>
                <a:schemeClr val="tx1"/>
              </a:solidFill>
            </a:endParaRPr>
          </a:p>
          <a:p>
            <a:r>
              <a:rPr lang="ru-RU" dirty="0" err="1">
                <a:solidFill>
                  <a:schemeClr val="tx1"/>
                </a:solidFill>
              </a:rPr>
              <a:t>використання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систем </a:t>
            </a:r>
            <a:r>
              <a:rPr lang="ru-RU" dirty="0">
                <a:solidFill>
                  <a:schemeClr val="tx1"/>
                </a:solidFill>
              </a:rPr>
              <a:t>великих </a:t>
            </a:r>
            <a:r>
              <a:rPr lang="ru-RU" dirty="0" err="1">
                <a:solidFill>
                  <a:schemeClr val="tx1"/>
                </a:solidFill>
              </a:rPr>
              <a:t>даних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для </a:t>
            </a:r>
            <a:r>
              <a:rPr lang="ru-RU" dirty="0" err="1" smtClean="0">
                <a:solidFill>
                  <a:schemeClr val="tx1"/>
                </a:solidFill>
              </a:rPr>
              <a:t>аналізу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інформації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77810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b="1" i="1" dirty="0">
                <a:solidFill>
                  <a:schemeClr val="tx1"/>
                </a:solidFill>
              </a:rPr>
              <a:t>Організаційні інновації </a:t>
            </a:r>
            <a:r>
              <a:rPr lang="uk-UA" dirty="0">
                <a:solidFill>
                  <a:schemeClr val="tx1"/>
                </a:solidFill>
              </a:rPr>
              <a:t>стосуються змін у структурі</a:t>
            </a:r>
          </a:p>
          <a:p>
            <a:pPr marL="0" indent="0">
              <a:buNone/>
            </a:pPr>
            <a:r>
              <a:rPr lang="uk-UA" dirty="0">
                <a:solidFill>
                  <a:schemeClr val="tx1"/>
                </a:solidFill>
              </a:rPr>
              <a:t>управління проектом чи компанії в цілому. Це можуть бути </a:t>
            </a:r>
            <a:endParaRPr lang="uk-UA" dirty="0" smtClean="0">
              <a:solidFill>
                <a:schemeClr val="tx1"/>
              </a:solidFill>
            </a:endParaRPr>
          </a:p>
          <a:p>
            <a:r>
              <a:rPr lang="uk-UA" dirty="0" smtClean="0">
                <a:solidFill>
                  <a:schemeClr val="tx1"/>
                </a:solidFill>
              </a:rPr>
              <a:t>нові способи </a:t>
            </a:r>
            <a:r>
              <a:rPr lang="uk-UA" dirty="0">
                <a:solidFill>
                  <a:schemeClr val="tx1"/>
                </a:solidFill>
              </a:rPr>
              <a:t>організації команди, </a:t>
            </a:r>
            <a:endParaRPr lang="uk-UA" dirty="0" smtClean="0">
              <a:solidFill>
                <a:schemeClr val="tx1"/>
              </a:solidFill>
            </a:endParaRPr>
          </a:p>
          <a:p>
            <a:r>
              <a:rPr lang="uk-UA" dirty="0" smtClean="0">
                <a:solidFill>
                  <a:schemeClr val="tx1"/>
                </a:solidFill>
              </a:rPr>
              <a:t>поліпшення </a:t>
            </a:r>
            <a:r>
              <a:rPr lang="uk-UA" dirty="0">
                <a:solidFill>
                  <a:schemeClr val="tx1"/>
                </a:solidFill>
              </a:rPr>
              <a:t>комунікацій </a:t>
            </a:r>
            <a:endParaRPr lang="uk-UA" dirty="0" smtClean="0">
              <a:solidFill>
                <a:schemeClr val="tx1"/>
              </a:solidFill>
            </a:endParaRPr>
          </a:p>
          <a:p>
            <a:r>
              <a:rPr lang="uk-UA" dirty="0" smtClean="0">
                <a:solidFill>
                  <a:schemeClr val="tx1"/>
                </a:solidFill>
              </a:rPr>
              <a:t>впровадження </a:t>
            </a:r>
            <a:r>
              <a:rPr lang="uk-UA" dirty="0">
                <a:solidFill>
                  <a:schemeClr val="tx1"/>
                </a:solidFill>
              </a:rPr>
              <a:t>нових управлінських практик, які </a:t>
            </a:r>
            <a:r>
              <a:rPr lang="uk-UA" dirty="0" smtClean="0">
                <a:solidFill>
                  <a:schemeClr val="tx1"/>
                </a:solidFill>
              </a:rPr>
              <a:t>сприяють кращу </a:t>
            </a:r>
            <a:r>
              <a:rPr lang="uk-UA" dirty="0">
                <a:solidFill>
                  <a:schemeClr val="tx1"/>
                </a:solidFill>
              </a:rPr>
              <a:t>взаємодію між учасниками проекту.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42921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b="1" i="1" dirty="0">
                <a:solidFill>
                  <a:schemeClr val="tx1"/>
                </a:solidFill>
              </a:rPr>
              <a:t>Соціальні інновації </a:t>
            </a:r>
            <a:r>
              <a:rPr lang="uk-UA" dirty="0">
                <a:solidFill>
                  <a:schemeClr val="tx1"/>
                </a:solidFill>
              </a:rPr>
              <a:t>пов'язані із впровадженням нових підходів </a:t>
            </a:r>
            <a:r>
              <a:rPr lang="uk-UA" dirty="0" smtClean="0">
                <a:solidFill>
                  <a:schemeClr val="tx1"/>
                </a:solidFill>
              </a:rPr>
              <a:t>до взаємодії </a:t>
            </a:r>
            <a:r>
              <a:rPr lang="uk-UA" dirty="0">
                <a:solidFill>
                  <a:schemeClr val="tx1"/>
                </a:solidFill>
              </a:rPr>
              <a:t>із зацікавленими сторонами, дотриманням</a:t>
            </a:r>
          </a:p>
          <a:p>
            <a:pPr marL="0" indent="0">
              <a:buNone/>
            </a:pPr>
            <a:r>
              <a:rPr lang="uk-UA" dirty="0">
                <a:solidFill>
                  <a:schemeClr val="tx1"/>
                </a:solidFill>
              </a:rPr>
              <a:t>принципів сталого розвитку та корпоративної соціальної</a:t>
            </a:r>
          </a:p>
          <a:p>
            <a:pPr marL="0" indent="0">
              <a:buNone/>
            </a:pPr>
            <a:r>
              <a:rPr lang="uk-UA" dirty="0">
                <a:solidFill>
                  <a:schemeClr val="tx1"/>
                </a:solidFill>
              </a:rPr>
              <a:t>відповідальності (КСВ). </a:t>
            </a:r>
            <a:endParaRPr lang="uk-UA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uk-UA" dirty="0" smtClean="0">
                <a:solidFill>
                  <a:schemeClr val="tx1"/>
                </a:solidFill>
              </a:rPr>
              <a:t>Ці </a:t>
            </a:r>
            <a:r>
              <a:rPr lang="uk-UA" dirty="0">
                <a:solidFill>
                  <a:schemeClr val="tx1"/>
                </a:solidFill>
              </a:rPr>
              <a:t>інновації спрямовані на покращення</a:t>
            </a:r>
          </a:p>
          <a:p>
            <a:pPr marL="0" indent="0">
              <a:buNone/>
            </a:pPr>
            <a:r>
              <a:rPr lang="uk-UA" dirty="0" smtClean="0">
                <a:solidFill>
                  <a:schemeClr val="tx1"/>
                </a:solidFill>
              </a:rPr>
              <a:t>Соціальних аспектів взаємодії з управління місцевими </a:t>
            </a:r>
          </a:p>
          <a:p>
            <a:r>
              <a:rPr lang="uk-UA" dirty="0" smtClean="0">
                <a:solidFill>
                  <a:schemeClr val="tx1"/>
                </a:solidFill>
              </a:rPr>
              <a:t>проектами</a:t>
            </a:r>
            <a:r>
              <a:rPr lang="uk-UA" dirty="0">
                <a:solidFill>
                  <a:schemeClr val="tx1"/>
                </a:solidFill>
              </a:rPr>
              <a:t>,</a:t>
            </a:r>
          </a:p>
          <a:p>
            <a:r>
              <a:rPr lang="uk-UA" dirty="0">
                <a:solidFill>
                  <a:schemeClr val="tx1"/>
                </a:solidFill>
              </a:rPr>
              <a:t>спільнотами,</a:t>
            </a:r>
          </a:p>
          <a:p>
            <a:r>
              <a:rPr lang="uk-UA" dirty="0" smtClean="0">
                <a:solidFill>
                  <a:schemeClr val="tx1"/>
                </a:solidFill>
              </a:rPr>
              <a:t>екологічними стандартами </a:t>
            </a:r>
          </a:p>
          <a:p>
            <a:r>
              <a:rPr lang="uk-UA" dirty="0" smtClean="0">
                <a:solidFill>
                  <a:schemeClr val="tx1"/>
                </a:solidFill>
              </a:rPr>
              <a:t>захист </a:t>
            </a:r>
            <a:r>
              <a:rPr lang="uk-UA" dirty="0">
                <a:solidFill>
                  <a:schemeClr val="tx1"/>
                </a:solidFill>
              </a:rPr>
              <a:t>прав людини.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11452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979512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2800" b="1" dirty="0" err="1">
                <a:effectLst/>
              </a:rPr>
              <a:t>Вплив</a:t>
            </a:r>
            <a:r>
              <a:rPr lang="ru-RU" sz="2800" b="1" dirty="0">
                <a:effectLst/>
              </a:rPr>
              <a:t> </a:t>
            </a:r>
            <a:r>
              <a:rPr lang="ru-RU" sz="2800" b="1" dirty="0" err="1">
                <a:effectLst/>
              </a:rPr>
              <a:t>цифрових</a:t>
            </a:r>
            <a:r>
              <a:rPr lang="ru-RU" sz="2800" b="1" dirty="0">
                <a:effectLst/>
              </a:rPr>
              <a:t> </a:t>
            </a:r>
            <a:r>
              <a:rPr lang="ru-RU" sz="2800" b="1" dirty="0" err="1">
                <a:effectLst/>
              </a:rPr>
              <a:t>технологій</a:t>
            </a:r>
            <a:r>
              <a:rPr lang="ru-RU" sz="2800" b="1" dirty="0">
                <a:effectLst/>
              </a:rPr>
              <a:t> на </a:t>
            </a:r>
            <a:r>
              <a:rPr lang="ru-RU" sz="2800" b="1" dirty="0" err="1">
                <a:effectLst/>
              </a:rPr>
              <a:t>керування</a:t>
            </a:r>
            <a:r>
              <a:rPr lang="ru-RU" sz="2800" b="1" dirty="0">
                <a:effectLst/>
              </a:rPr>
              <a:t/>
            </a:r>
            <a:br>
              <a:rPr lang="ru-RU" sz="2800" b="1" dirty="0">
                <a:effectLst/>
              </a:rPr>
            </a:br>
            <a:r>
              <a:rPr lang="ru-RU" sz="2800" b="1" dirty="0">
                <a:effectLst/>
              </a:rPr>
              <a:t>проектами</a:t>
            </a:r>
            <a:endParaRPr lang="en-US" sz="2800" b="1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>
                <a:solidFill>
                  <a:schemeClr val="tx1"/>
                </a:solidFill>
              </a:rPr>
              <a:t>Важлива</a:t>
            </a:r>
            <a:r>
              <a:rPr lang="ru-RU" dirty="0" smtClean="0">
                <a:solidFill>
                  <a:schemeClr val="tx1"/>
                </a:solidFill>
              </a:rPr>
              <a:t> роль </a:t>
            </a:r>
            <a:r>
              <a:rPr lang="ru-RU" dirty="0" err="1">
                <a:solidFill>
                  <a:schemeClr val="tx1"/>
                </a:solidFill>
              </a:rPr>
              <a:t>цифрових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технологій</a:t>
            </a:r>
            <a:r>
              <a:rPr lang="ru-RU" dirty="0">
                <a:solidFill>
                  <a:schemeClr val="tx1"/>
                </a:solidFill>
              </a:rPr>
              <a:t> у </a:t>
            </a:r>
            <a:r>
              <a:rPr lang="ru-RU" dirty="0" err="1">
                <a:solidFill>
                  <a:schemeClr val="tx1"/>
                </a:solidFill>
              </a:rPr>
              <a:t>плануванні</a:t>
            </a:r>
            <a:r>
              <a:rPr lang="ru-RU" dirty="0">
                <a:solidFill>
                  <a:schemeClr val="tx1"/>
                </a:solidFill>
              </a:rPr>
              <a:t> та </a:t>
            </a:r>
            <a:r>
              <a:rPr lang="ru-RU" dirty="0" err="1" smtClean="0">
                <a:solidFill>
                  <a:schemeClr val="tx1"/>
                </a:solidFill>
              </a:rPr>
              <a:t>моніторингу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проектів</a:t>
            </a:r>
            <a:endParaRPr lang="ru-RU" dirty="0" smtClean="0">
              <a:solidFill>
                <a:schemeClr val="tx1"/>
              </a:solidFill>
            </a:endParaRPr>
          </a:p>
          <a:p>
            <a:endParaRPr lang="ru-RU" dirty="0" smtClean="0">
              <a:solidFill>
                <a:schemeClr val="tx1"/>
              </a:solidFill>
            </a:endParaRPr>
          </a:p>
          <a:p>
            <a:r>
              <a:rPr lang="ru-RU" dirty="0" err="1">
                <a:solidFill>
                  <a:schemeClr val="tx1"/>
                </a:solidFill>
              </a:rPr>
              <a:t>Поліпшення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комунікацій</a:t>
            </a:r>
            <a:r>
              <a:rPr lang="ru-RU" dirty="0">
                <a:solidFill>
                  <a:schemeClr val="tx1"/>
                </a:solidFill>
              </a:rPr>
              <a:t> за </a:t>
            </a:r>
            <a:r>
              <a:rPr lang="ru-RU" dirty="0" err="1">
                <a:solidFill>
                  <a:schemeClr val="tx1"/>
                </a:solidFill>
              </a:rPr>
              <a:t>допомогою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цифрових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технологій</a:t>
            </a:r>
            <a:endParaRPr lang="ru-RU" dirty="0" smtClean="0">
              <a:solidFill>
                <a:schemeClr val="tx1"/>
              </a:solidFill>
            </a:endParaRPr>
          </a:p>
          <a:p>
            <a:endParaRPr lang="ru-RU" dirty="0" smtClean="0">
              <a:solidFill>
                <a:schemeClr val="tx1"/>
              </a:solidFill>
            </a:endParaRPr>
          </a:p>
          <a:p>
            <a:r>
              <a:rPr lang="ru-RU" dirty="0" err="1">
                <a:solidFill>
                  <a:schemeClr val="tx1"/>
                </a:solidFill>
              </a:rPr>
              <a:t>Управління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ризиками</a:t>
            </a:r>
            <a:r>
              <a:rPr lang="ru-RU" dirty="0">
                <a:solidFill>
                  <a:schemeClr val="tx1"/>
                </a:solidFill>
              </a:rPr>
              <a:t> з </a:t>
            </a:r>
            <a:r>
              <a:rPr lang="ru-RU" dirty="0" err="1">
                <a:solidFill>
                  <a:schemeClr val="tx1"/>
                </a:solidFill>
              </a:rPr>
              <a:t>використанням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цифрових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технологій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05017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979512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2800" b="1" dirty="0" err="1">
                <a:effectLst/>
              </a:rPr>
              <a:t>Використання</a:t>
            </a:r>
            <a:r>
              <a:rPr lang="ru-RU" sz="2800" b="1" dirty="0">
                <a:effectLst/>
              </a:rPr>
              <a:t> штучного </a:t>
            </a:r>
            <a:r>
              <a:rPr lang="ru-RU" sz="2800" b="1" dirty="0" err="1">
                <a:effectLst/>
              </a:rPr>
              <a:t>інтелекту</a:t>
            </a:r>
            <a:r>
              <a:rPr lang="ru-RU" sz="2800" b="1" dirty="0">
                <a:effectLst/>
              </a:rPr>
              <a:t> та машинного</a:t>
            </a:r>
            <a:br>
              <a:rPr lang="ru-RU" sz="2800" b="1" dirty="0">
                <a:effectLst/>
              </a:rPr>
            </a:br>
            <a:r>
              <a:rPr lang="ru-RU" sz="2800" b="1" dirty="0" err="1">
                <a:effectLst/>
              </a:rPr>
              <a:t>навчання</a:t>
            </a:r>
            <a:r>
              <a:rPr lang="ru-RU" sz="2800" b="1" dirty="0">
                <a:effectLst/>
              </a:rPr>
              <a:t> у </a:t>
            </a:r>
            <a:r>
              <a:rPr lang="ru-RU" sz="2800" b="1" dirty="0" err="1">
                <a:effectLst/>
              </a:rPr>
              <a:t>міжнародних</a:t>
            </a:r>
            <a:r>
              <a:rPr lang="ru-RU" sz="2800" b="1" dirty="0">
                <a:effectLst/>
              </a:rPr>
              <a:t> проектах</a:t>
            </a:r>
            <a:endParaRPr lang="en-US" sz="2800" b="1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  <a:p>
            <a:r>
              <a:rPr lang="ru-RU" dirty="0" err="1" smtClean="0">
                <a:solidFill>
                  <a:schemeClr val="tx1"/>
                </a:solidFill>
              </a:rPr>
              <a:t>Застосування</a:t>
            </a:r>
            <a:r>
              <a:rPr lang="ru-RU" dirty="0" smtClean="0">
                <a:solidFill>
                  <a:schemeClr val="tx1"/>
                </a:solidFill>
              </a:rPr>
              <a:t> ШІ </a:t>
            </a:r>
            <a:r>
              <a:rPr lang="ru-RU" dirty="0">
                <a:solidFill>
                  <a:schemeClr val="tx1"/>
                </a:solidFill>
              </a:rPr>
              <a:t>та </a:t>
            </a:r>
            <a:r>
              <a:rPr lang="ru-RU" dirty="0" smtClean="0">
                <a:solidFill>
                  <a:schemeClr val="tx1"/>
                </a:solidFill>
              </a:rPr>
              <a:t>МН </a:t>
            </a:r>
            <a:r>
              <a:rPr lang="ru-RU" dirty="0">
                <a:solidFill>
                  <a:schemeClr val="tx1"/>
                </a:solidFill>
              </a:rPr>
              <a:t>в </a:t>
            </a:r>
            <a:r>
              <a:rPr lang="ru-RU" dirty="0" err="1">
                <a:solidFill>
                  <a:schemeClr val="tx1"/>
                </a:solidFill>
              </a:rPr>
              <a:t>управлінні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ризиками</a:t>
            </a:r>
            <a:endParaRPr lang="ru-RU" dirty="0" smtClean="0">
              <a:solidFill>
                <a:schemeClr val="tx1"/>
              </a:solidFill>
            </a:endParaRPr>
          </a:p>
          <a:p>
            <a:endParaRPr lang="ru-RU" dirty="0" smtClean="0">
              <a:solidFill>
                <a:schemeClr val="tx1"/>
              </a:solidFill>
            </a:endParaRPr>
          </a:p>
          <a:p>
            <a:r>
              <a:rPr lang="ru-RU" dirty="0" err="1">
                <a:solidFill>
                  <a:schemeClr val="tx1"/>
                </a:solidFill>
              </a:rPr>
              <a:t>Оптимізація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ресурсів</a:t>
            </a:r>
            <a:r>
              <a:rPr lang="ru-RU" dirty="0">
                <a:solidFill>
                  <a:schemeClr val="tx1"/>
                </a:solidFill>
              </a:rPr>
              <a:t> за </a:t>
            </a:r>
            <a:r>
              <a:rPr lang="ru-RU" dirty="0" err="1">
                <a:solidFill>
                  <a:schemeClr val="tx1"/>
                </a:solidFill>
              </a:rPr>
              <a:t>допомогою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ШІ</a:t>
            </a:r>
          </a:p>
          <a:p>
            <a:endParaRPr lang="ru-RU" dirty="0" smtClean="0">
              <a:solidFill>
                <a:schemeClr val="tx1"/>
              </a:solidFill>
            </a:endParaRPr>
          </a:p>
          <a:p>
            <a:r>
              <a:rPr lang="uk-UA" dirty="0">
                <a:solidFill>
                  <a:schemeClr val="tx1"/>
                </a:solidFill>
              </a:rPr>
              <a:t>Підвищення ефективності проектного управління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22933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979512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2800" b="1" dirty="0" err="1">
                <a:effectLst/>
              </a:rPr>
              <a:t>Впровадження</a:t>
            </a:r>
            <a:r>
              <a:rPr lang="ru-RU" sz="2800" b="1" dirty="0">
                <a:effectLst/>
              </a:rPr>
              <a:t> </a:t>
            </a:r>
            <a:r>
              <a:rPr lang="ru-RU" sz="2800" b="1" dirty="0" err="1">
                <a:effectLst/>
              </a:rPr>
              <a:t>блокчейну</a:t>
            </a:r>
            <a:r>
              <a:rPr lang="ru-RU" sz="2800" b="1" dirty="0">
                <a:effectLst/>
              </a:rPr>
              <a:t> в </a:t>
            </a:r>
            <a:r>
              <a:rPr lang="ru-RU" sz="2800" b="1" dirty="0" err="1">
                <a:effectLst/>
              </a:rPr>
              <a:t>управління</a:t>
            </a:r>
            <a:r>
              <a:rPr lang="ru-RU" sz="2800" b="1" dirty="0">
                <a:effectLst/>
              </a:rPr>
              <a:t> </a:t>
            </a:r>
            <a:r>
              <a:rPr lang="ru-RU" sz="2800" b="1" dirty="0" err="1">
                <a:effectLst/>
              </a:rPr>
              <a:t>міжнародними</a:t>
            </a:r>
            <a:r>
              <a:rPr lang="ru-RU" sz="2800" b="1" dirty="0">
                <a:effectLst/>
              </a:rPr>
              <a:t/>
            </a:r>
            <a:br>
              <a:rPr lang="ru-RU" sz="2800" b="1" dirty="0">
                <a:effectLst/>
              </a:rPr>
            </a:br>
            <a:r>
              <a:rPr lang="ru-RU" sz="2800" b="1" dirty="0" err="1">
                <a:effectLst/>
              </a:rPr>
              <a:t>ланцюжками</a:t>
            </a:r>
            <a:r>
              <a:rPr lang="ru-RU" sz="2800" b="1" dirty="0">
                <a:effectLst/>
              </a:rPr>
              <a:t> поставок</a:t>
            </a:r>
            <a:endParaRPr lang="en-US" sz="2800" b="1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 smtClean="0"/>
          </a:p>
          <a:p>
            <a:r>
              <a:rPr lang="uk-UA" dirty="0" smtClean="0">
                <a:solidFill>
                  <a:schemeClr val="tx1"/>
                </a:solidFill>
              </a:rPr>
              <a:t>Застосування </a:t>
            </a:r>
            <a:r>
              <a:rPr lang="uk-UA" dirty="0" err="1">
                <a:solidFill>
                  <a:schemeClr val="tx1"/>
                </a:solidFill>
              </a:rPr>
              <a:t>блокчейну</a:t>
            </a:r>
            <a:r>
              <a:rPr lang="uk-UA" dirty="0">
                <a:solidFill>
                  <a:schemeClr val="tx1"/>
                </a:solidFill>
              </a:rPr>
              <a:t> в </a:t>
            </a:r>
            <a:r>
              <a:rPr lang="uk-UA" dirty="0" smtClean="0">
                <a:solidFill>
                  <a:schemeClr val="tx1"/>
                </a:solidFill>
              </a:rPr>
              <a:t>логістиці</a:t>
            </a:r>
          </a:p>
          <a:p>
            <a:endParaRPr lang="uk-UA" dirty="0" smtClean="0">
              <a:solidFill>
                <a:schemeClr val="tx1"/>
              </a:solidFill>
            </a:endParaRPr>
          </a:p>
          <a:p>
            <a:r>
              <a:rPr lang="uk-UA" dirty="0" err="1">
                <a:solidFill>
                  <a:schemeClr val="tx1"/>
                </a:solidFill>
              </a:rPr>
              <a:t>Блокчейн</a:t>
            </a:r>
            <a:r>
              <a:rPr lang="uk-UA" dirty="0">
                <a:solidFill>
                  <a:schemeClr val="tx1"/>
                </a:solidFill>
              </a:rPr>
              <a:t> в управлінні </a:t>
            </a:r>
            <a:r>
              <a:rPr lang="uk-UA" dirty="0" smtClean="0">
                <a:solidFill>
                  <a:schemeClr val="tx1"/>
                </a:solidFill>
              </a:rPr>
              <a:t>контрактами</a:t>
            </a:r>
          </a:p>
          <a:p>
            <a:endParaRPr lang="uk-UA" dirty="0" smtClean="0">
              <a:solidFill>
                <a:schemeClr val="tx1"/>
              </a:solidFill>
            </a:endParaRPr>
          </a:p>
          <a:p>
            <a:r>
              <a:rPr lang="ru-RU" dirty="0" err="1">
                <a:solidFill>
                  <a:schemeClr val="tx1"/>
                </a:solidFill>
              </a:rPr>
              <a:t>Забезпечення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безпеки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даних</a:t>
            </a:r>
            <a:r>
              <a:rPr lang="ru-RU" dirty="0">
                <a:solidFill>
                  <a:schemeClr val="tx1"/>
                </a:solidFill>
              </a:rPr>
              <a:t> за </a:t>
            </a:r>
            <a:r>
              <a:rPr lang="ru-RU" dirty="0" err="1">
                <a:solidFill>
                  <a:schemeClr val="tx1"/>
                </a:solidFill>
              </a:rPr>
              <a:t>допомогою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блокчейну</a:t>
            </a:r>
            <a:endParaRPr lang="ru-RU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57369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182</TotalTime>
  <Words>267</Words>
  <Application>Microsoft Office PowerPoint</Application>
  <PresentationFormat>Экран (4:3)</PresentationFormat>
  <Paragraphs>58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Century Gothic</vt:lpstr>
      <vt:lpstr>Courier New</vt:lpstr>
      <vt:lpstr>Palatino Linotype</vt:lpstr>
      <vt:lpstr>Исполнительная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Вплив цифрових технологій на керування проектами</vt:lpstr>
      <vt:lpstr>Використання штучного інтелекту та машинного навчання у міжнародних проектах</vt:lpstr>
      <vt:lpstr>Впровадження блокчейну в управління міжнародними ланцюжками поставок</vt:lpstr>
      <vt:lpstr>Застосування технологій віртуальної та доповненої реальності в управлінні проектами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userznu</dc:creator>
  <cp:lastModifiedBy>Yana</cp:lastModifiedBy>
  <cp:revision>26</cp:revision>
  <dcterms:created xsi:type="dcterms:W3CDTF">2018-04-24T11:23:26Z</dcterms:created>
  <dcterms:modified xsi:type="dcterms:W3CDTF">2026-01-26T10:10:21Z</dcterms:modified>
</cp:coreProperties>
</file>