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302" r:id="rId4"/>
    <p:sldId id="314" r:id="rId5"/>
    <p:sldId id="315" r:id="rId6"/>
    <p:sldId id="316" r:id="rId7"/>
    <p:sldId id="317" r:id="rId8"/>
    <p:sldId id="318" r:id="rId9"/>
    <p:sldId id="30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136904" cy="5695528"/>
          </a:xfrm>
        </p:spPr>
        <p:txBody>
          <a:bodyPr>
            <a:normAutofit/>
          </a:bodyPr>
          <a:lstStyle/>
          <a:p>
            <a:endParaRPr lang="ru-RU" sz="4000" b="1" dirty="0" smtClean="0"/>
          </a:p>
          <a:p>
            <a:endParaRPr lang="ru-RU" sz="4000" b="1" dirty="0"/>
          </a:p>
          <a:p>
            <a:r>
              <a:rPr lang="ru-RU" sz="4000" b="1" dirty="0" err="1">
                <a:solidFill>
                  <a:schemeClr val="tx1"/>
                </a:solidFill>
              </a:rPr>
              <a:t>Управління</a:t>
            </a: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err="1">
                <a:solidFill>
                  <a:schemeClr val="tx1"/>
                </a:solidFill>
              </a:rPr>
              <a:t>змінами</a:t>
            </a:r>
            <a:r>
              <a:rPr lang="ru-RU" sz="4000" b="1" dirty="0">
                <a:solidFill>
                  <a:schemeClr val="tx1"/>
                </a:solidFill>
              </a:rPr>
              <a:t> у </a:t>
            </a:r>
            <a:r>
              <a:rPr lang="ru-RU" sz="4000" b="1" dirty="0" err="1">
                <a:solidFill>
                  <a:schemeClr val="tx1"/>
                </a:solidFill>
              </a:rPr>
              <a:t>міжнародних</a:t>
            </a:r>
            <a:r>
              <a:rPr lang="ru-RU" sz="4000" b="1" dirty="0">
                <a:solidFill>
                  <a:schemeClr val="tx1"/>
                </a:solidFill>
              </a:rPr>
              <a:t> проектах</a:t>
            </a:r>
          </a:p>
        </p:txBody>
      </p:sp>
    </p:spTree>
    <p:extLst>
      <p:ext uri="{BB962C8B-B14F-4D97-AF65-F5344CB8AC3E}">
        <p14:creationId xmlns:p14="http://schemas.microsoft.com/office/powerpoint/2010/main" val="293644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354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800" b="1" dirty="0">
                <a:effectLst/>
              </a:rPr>
              <a:t>Принципи управління змінами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Принцип </a:t>
            </a:r>
            <a:r>
              <a:rPr lang="uk-UA" dirty="0" smtClean="0">
                <a:solidFill>
                  <a:schemeClr val="tx1"/>
                </a:solidFill>
              </a:rPr>
              <a:t>адаптивності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Принцип </a:t>
            </a:r>
            <a:r>
              <a:rPr lang="uk-UA" dirty="0" smtClean="0">
                <a:solidFill>
                  <a:schemeClr val="tx1"/>
                </a:solidFill>
              </a:rPr>
              <a:t>участі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Принцип </a:t>
            </a:r>
            <a:r>
              <a:rPr lang="uk-UA" dirty="0" smtClean="0">
                <a:solidFill>
                  <a:schemeClr val="tx1"/>
                </a:solidFill>
              </a:rPr>
              <a:t>системності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Принцип </a:t>
            </a:r>
            <a:r>
              <a:rPr lang="uk-UA" dirty="0" smtClean="0">
                <a:solidFill>
                  <a:schemeClr val="tx1"/>
                </a:solidFill>
              </a:rPr>
              <a:t>прозорості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Принцип </a:t>
            </a:r>
            <a:r>
              <a:rPr lang="ru-RU" dirty="0" err="1">
                <a:solidFill>
                  <a:schemeClr val="tx1"/>
                </a:solidFill>
              </a:rPr>
              <a:t>постійного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моніторингу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зворотного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зв'язку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37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800" b="1" dirty="0">
                <a:effectLst/>
              </a:rPr>
              <a:t>Методи управління змінами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Модель </a:t>
            </a:r>
            <a:r>
              <a:rPr lang="en-US" dirty="0" smtClean="0">
                <a:solidFill>
                  <a:schemeClr val="tx1"/>
                </a:solidFill>
              </a:rPr>
              <a:t>ADKAR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Методика </a:t>
            </a:r>
            <a:r>
              <a:rPr lang="en-US" dirty="0">
                <a:solidFill>
                  <a:schemeClr val="tx1"/>
                </a:solidFill>
              </a:rPr>
              <a:t>Lewin’s Change </a:t>
            </a:r>
            <a:r>
              <a:rPr lang="en-US" dirty="0" smtClean="0">
                <a:solidFill>
                  <a:schemeClr val="tx1"/>
                </a:solidFill>
              </a:rPr>
              <a:t>Management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Модель </a:t>
            </a:r>
            <a:r>
              <a:rPr lang="en-US" dirty="0">
                <a:solidFill>
                  <a:schemeClr val="tx1"/>
                </a:solidFill>
              </a:rPr>
              <a:t>Kotter’s 8-Step Change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Методика </a:t>
            </a:r>
            <a:r>
              <a:rPr lang="en-US" dirty="0">
                <a:solidFill>
                  <a:schemeClr val="tx1"/>
                </a:solidFill>
              </a:rPr>
              <a:t>Agile Change </a:t>
            </a:r>
            <a:r>
              <a:rPr lang="en-US" dirty="0" smtClean="0">
                <a:solidFill>
                  <a:schemeClr val="tx1"/>
                </a:solidFill>
              </a:rPr>
              <a:t>Management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Методика </a:t>
            </a:r>
            <a:r>
              <a:rPr lang="en-US" dirty="0" err="1">
                <a:solidFill>
                  <a:schemeClr val="tx1"/>
                </a:solidFill>
              </a:rPr>
              <a:t>Prosci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7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Модель </a:t>
            </a:r>
            <a:r>
              <a:rPr lang="en-US" b="1" dirty="0">
                <a:solidFill>
                  <a:schemeClr val="tx1"/>
                </a:solidFill>
              </a:rPr>
              <a:t>ADKAR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включає </a:t>
            </a:r>
            <a:r>
              <a:rPr lang="uk-UA" dirty="0">
                <a:solidFill>
                  <a:schemeClr val="tx1"/>
                </a:solidFill>
              </a:rPr>
              <a:t>п'ять </a:t>
            </a:r>
            <a:r>
              <a:rPr lang="uk-UA" dirty="0" smtClean="0">
                <a:solidFill>
                  <a:schemeClr val="tx1"/>
                </a:solidFill>
              </a:rPr>
              <a:t>ключових компонентів: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Awareness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uk-UA" dirty="0" smtClean="0">
                <a:solidFill>
                  <a:schemeClr val="tx1"/>
                </a:solidFill>
              </a:rPr>
              <a:t>Поінформованість): Створення поінформованості про необхідності змін серед учасників проекту.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Desire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uk-UA" dirty="0" smtClean="0">
                <a:solidFill>
                  <a:schemeClr val="tx1"/>
                </a:solidFill>
              </a:rPr>
              <a:t>Бажання): Формування бажання підтримувати та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брати </a:t>
            </a:r>
            <a:r>
              <a:rPr lang="uk-UA" dirty="0">
                <a:solidFill>
                  <a:schemeClr val="tx1"/>
                </a:solidFill>
              </a:rPr>
              <a:t>участь у змінах.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b="1" i="1" dirty="0">
                <a:solidFill>
                  <a:schemeClr val="tx1"/>
                </a:solidFill>
              </a:rPr>
              <a:t>Knowledge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uk-UA" dirty="0">
                <a:solidFill>
                  <a:schemeClr val="tx1"/>
                </a:solidFill>
              </a:rPr>
              <a:t>Знання): Забезпечення учасників знаннями та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навичками, необхідні успішного впровадження змін.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b="1" i="1" dirty="0">
                <a:solidFill>
                  <a:schemeClr val="tx1"/>
                </a:solidFill>
              </a:rPr>
              <a:t>Ability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uk-UA" dirty="0">
                <a:solidFill>
                  <a:schemeClr val="tx1"/>
                </a:solidFill>
              </a:rPr>
              <a:t>Здібності): Забезпечення учасників ресурсами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та інструментами, які дозволять їм ефективно впровадити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зміни.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b="1" i="1" dirty="0">
                <a:solidFill>
                  <a:schemeClr val="tx1"/>
                </a:solidFill>
              </a:rPr>
              <a:t>Reinforcement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uk-UA" dirty="0">
                <a:solidFill>
                  <a:schemeClr val="tx1"/>
                </a:solidFill>
              </a:rPr>
              <a:t>Закріплення): Підтримка та зміцнення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змін, щоб вони стали невід'ємною частиною процесів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управління проектом.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2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800" b="1" dirty="0">
                <a:effectLst/>
              </a:rPr>
              <a:t>Методика </a:t>
            </a:r>
            <a:r>
              <a:rPr lang="en-US" sz="2800" b="1" dirty="0">
                <a:effectLst/>
              </a:rPr>
              <a:t>Lewin's Change Management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3 </a:t>
            </a:r>
            <a:r>
              <a:rPr lang="uk-UA" dirty="0">
                <a:solidFill>
                  <a:schemeClr val="tx1"/>
                </a:solidFill>
              </a:rPr>
              <a:t>основні етапи: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chemeClr val="tx1"/>
                </a:solidFill>
              </a:rPr>
              <a:t>Unfreezing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uk-UA" dirty="0">
                <a:solidFill>
                  <a:schemeClr val="tx1"/>
                </a:solidFill>
              </a:rPr>
              <a:t>Розморожування): Підготовка організації до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змін, що включає аналіз поточного стану та створення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усвідомлення необхідності змін.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chemeClr val="tx1"/>
                </a:solidFill>
              </a:rPr>
              <a:t>Changing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uk-UA" dirty="0">
                <a:solidFill>
                  <a:schemeClr val="tx1"/>
                </a:solidFill>
              </a:rPr>
              <a:t>Зміна): Реалізація змін під час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якою відбувається впровадження нових процесів, технологій або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структур.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chemeClr val="tx1"/>
                </a:solidFill>
              </a:rPr>
              <a:t>Refreezing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uk-UA" dirty="0">
                <a:solidFill>
                  <a:schemeClr val="tx1"/>
                </a:solidFill>
              </a:rPr>
              <a:t>Заморожування): Закріплення змін, коли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нові процеси стають частиною повсякденної діяльності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організації.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832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tx1"/>
                </a:solidFill>
                <a:effectLst/>
              </a:rPr>
              <a:t>Kotter’s 8-Step Change Model</a:t>
            </a:r>
            <a:r>
              <a:rPr lang="uk-UA" sz="2800" b="1" dirty="0">
                <a:solidFill>
                  <a:schemeClr val="tx1"/>
                </a:solidFill>
                <a:effectLst/>
              </a:rPr>
              <a:t/>
            </a:r>
            <a:br>
              <a:rPr lang="uk-UA" sz="2800" b="1" dirty="0">
                <a:solidFill>
                  <a:schemeClr val="tx1"/>
                </a:solidFill>
                <a:effectLst/>
              </a:rPr>
            </a:b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вісім кроків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Створення </a:t>
            </a:r>
            <a:r>
              <a:rPr lang="uk-UA" dirty="0">
                <a:solidFill>
                  <a:schemeClr val="tx1"/>
                </a:solidFill>
              </a:rPr>
              <a:t>почуття невідкладності: 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Формування коаліції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Розробка </a:t>
            </a:r>
            <a:r>
              <a:rPr lang="uk-UA" dirty="0">
                <a:solidFill>
                  <a:schemeClr val="tx1"/>
                </a:solidFill>
              </a:rPr>
              <a:t>бачення та </a:t>
            </a:r>
            <a:r>
              <a:rPr lang="uk-UA" dirty="0" smtClean="0">
                <a:solidFill>
                  <a:schemeClr val="tx1"/>
                </a:solidFill>
              </a:rPr>
              <a:t>стратегії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Комунікація бачення 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Усунення перешкод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Створення </a:t>
            </a:r>
            <a:r>
              <a:rPr lang="uk-UA" dirty="0">
                <a:solidFill>
                  <a:schemeClr val="tx1"/>
                </a:solidFill>
              </a:rPr>
              <a:t>короткострокових </a:t>
            </a:r>
            <a:r>
              <a:rPr lang="uk-UA" dirty="0" err="1" smtClean="0">
                <a:solidFill>
                  <a:schemeClr val="tx1"/>
                </a:solidFill>
              </a:rPr>
              <a:t>перемог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Закріплення успіхів</a:t>
            </a:r>
            <a:endParaRPr lang="uk-UA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Інтеграція змін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818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r>
              <a:rPr lang="en-US" sz="2800" b="1" dirty="0">
                <a:effectLst/>
              </a:rPr>
              <a:t>Agile </a:t>
            </a:r>
            <a:r>
              <a:rPr lang="en-US" sz="2800" b="1" dirty="0" smtClean="0">
                <a:effectLst/>
              </a:rPr>
              <a:t>Change</a:t>
            </a:r>
            <a:r>
              <a:rPr lang="uk-UA" sz="2800" b="1" dirty="0" smtClean="0">
                <a:effectLst/>
              </a:rPr>
              <a:t> </a:t>
            </a:r>
            <a:r>
              <a:rPr lang="en-US" sz="2800" b="1" dirty="0" smtClean="0">
                <a:effectLst/>
              </a:rPr>
              <a:t>Management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передбачає </a:t>
            </a:r>
            <a:r>
              <a:rPr lang="uk-UA" b="1" i="1" u="sng" dirty="0">
                <a:solidFill>
                  <a:schemeClr val="tx1"/>
                </a:solidFill>
              </a:rPr>
              <a:t>гнучке та ітеративне</a:t>
            </a:r>
            <a:r>
              <a:rPr lang="uk-UA" dirty="0">
                <a:solidFill>
                  <a:schemeClr val="tx1"/>
                </a:solidFill>
              </a:rPr>
              <a:t> впровадження змін</a:t>
            </a:r>
            <a:r>
              <a:rPr lang="uk-UA" dirty="0" smtClean="0">
                <a:solidFill>
                  <a:schemeClr val="tx1"/>
                </a:solidFill>
              </a:rPr>
              <a:t>, яке </a:t>
            </a:r>
            <a:r>
              <a:rPr lang="uk-UA" dirty="0">
                <a:solidFill>
                  <a:schemeClr val="tx1"/>
                </a:solidFill>
              </a:rPr>
              <a:t>дозволяє командам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адаптуватися </a:t>
            </a:r>
            <a:r>
              <a:rPr lang="uk-UA" dirty="0">
                <a:solidFill>
                  <a:schemeClr val="tx1"/>
                </a:solidFill>
              </a:rPr>
              <a:t>до змін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покращувати процеси </a:t>
            </a:r>
            <a:r>
              <a:rPr lang="uk-UA" dirty="0">
                <a:solidFill>
                  <a:schemeClr val="tx1"/>
                </a:solidFill>
              </a:rPr>
              <a:t>управління проектами кожному етапі.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86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err="1">
                <a:effectLst/>
              </a:rPr>
              <a:t>Prosci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три </a:t>
            </a:r>
            <a:r>
              <a:rPr lang="uk-UA" dirty="0">
                <a:solidFill>
                  <a:schemeClr val="tx1"/>
                </a:solidFill>
              </a:rPr>
              <a:t>ключові етапи: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Підготовка </a:t>
            </a:r>
            <a:r>
              <a:rPr lang="uk-UA" dirty="0">
                <a:solidFill>
                  <a:schemeClr val="tx1"/>
                </a:solidFill>
              </a:rPr>
              <a:t>до </a:t>
            </a:r>
            <a:r>
              <a:rPr lang="uk-UA" dirty="0" smtClean="0">
                <a:solidFill>
                  <a:schemeClr val="tx1"/>
                </a:solidFill>
              </a:rPr>
              <a:t>змін</a:t>
            </a:r>
          </a:p>
          <a:p>
            <a:pPr marL="457200" indent="-457200">
              <a:buFont typeface="+mj-lt"/>
              <a:buAutoNum type="arabicPeriod"/>
            </a:pP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Управління змінами</a:t>
            </a:r>
          </a:p>
          <a:p>
            <a:pPr marL="457200" indent="-457200">
              <a:buFont typeface="+mj-lt"/>
              <a:buAutoNum type="arabicPeriod"/>
            </a:pPr>
            <a:endParaRPr lang="uk-UA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Підтримка </a:t>
            </a:r>
            <a:r>
              <a:rPr lang="uk-UA" dirty="0" smtClean="0">
                <a:solidFill>
                  <a:schemeClr val="tx1"/>
                </a:solidFill>
              </a:rPr>
              <a:t>змін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3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515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Адаптація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проектів</a:t>
            </a:r>
            <a:r>
              <a:rPr lang="ru-RU" sz="2800" b="1" dirty="0">
                <a:effectLst/>
              </a:rPr>
              <a:t> до </a:t>
            </a:r>
            <a:r>
              <a:rPr lang="ru-RU" sz="2800" b="1" dirty="0" err="1">
                <a:effectLst/>
              </a:rPr>
              <a:t>змін</a:t>
            </a:r>
            <a:r>
              <a:rPr lang="ru-RU" sz="2800" b="1" dirty="0">
                <a:effectLst/>
              </a:rPr>
              <a:t> у </a:t>
            </a:r>
            <a:r>
              <a:rPr lang="ru-RU" sz="2800" b="1" dirty="0" err="1">
                <a:effectLst/>
              </a:rPr>
              <a:t>зовнішньому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середовищі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Вплив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політичних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економічних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 smtClean="0">
                <a:solidFill>
                  <a:schemeClr val="tx1"/>
                </a:solidFill>
              </a:rPr>
              <a:t>міжнародні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проекти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Соціальні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культурні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 smtClean="0">
                <a:solidFill>
                  <a:schemeClr val="tx1"/>
                </a:solidFill>
              </a:rPr>
              <a:t>міжнародних</a:t>
            </a:r>
            <a:r>
              <a:rPr lang="ru-RU" dirty="0" smtClean="0">
                <a:solidFill>
                  <a:schemeClr val="tx1"/>
                </a:solidFill>
              </a:rPr>
              <a:t> проектах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Технологічні зміни та </a:t>
            </a:r>
            <a:r>
              <a:rPr lang="uk-UA" dirty="0" smtClean="0">
                <a:solidFill>
                  <a:schemeClr val="tx1"/>
                </a:solidFill>
              </a:rPr>
              <a:t>інновації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Екологічні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сталий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3371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187</TotalTime>
  <Words>280</Words>
  <Application>Microsoft Office PowerPoint</Application>
  <PresentationFormat>Экран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Принципи управління змінами</vt:lpstr>
      <vt:lpstr>Методи управління змінами</vt:lpstr>
      <vt:lpstr>Презентация PowerPoint</vt:lpstr>
      <vt:lpstr>Методика Lewin's Change Management</vt:lpstr>
      <vt:lpstr>Kotter’s 8-Step Change Model </vt:lpstr>
      <vt:lpstr>Agile Change Management</vt:lpstr>
      <vt:lpstr>Prosci</vt:lpstr>
      <vt:lpstr>Адаптація проектів до змін у зовнішньому середовищі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26</cp:revision>
  <dcterms:created xsi:type="dcterms:W3CDTF">2018-04-24T11:23:26Z</dcterms:created>
  <dcterms:modified xsi:type="dcterms:W3CDTF">2026-01-26T10:43:00Z</dcterms:modified>
</cp:coreProperties>
</file>