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27"/>
  </p:handoutMasterIdLst>
  <p:sldIdLst>
    <p:sldId id="256" r:id="rId2"/>
    <p:sldId id="259" r:id="rId3"/>
    <p:sldId id="258" r:id="rId4"/>
    <p:sldId id="260" r:id="rId5"/>
    <p:sldId id="261" r:id="rId6"/>
    <p:sldId id="262" r:id="rId7"/>
    <p:sldId id="263" r:id="rId8"/>
    <p:sldId id="264" r:id="rId9"/>
    <p:sldId id="265" r:id="rId10"/>
    <p:sldId id="266" r:id="rId11"/>
    <p:sldId id="270" r:id="rId12"/>
    <p:sldId id="276" r:id="rId13"/>
    <p:sldId id="277" r:id="rId14"/>
    <p:sldId id="278" r:id="rId15"/>
    <p:sldId id="271" r:id="rId16"/>
    <p:sldId id="272" r:id="rId17"/>
    <p:sldId id="273" r:id="rId18"/>
    <p:sldId id="274" r:id="rId19"/>
    <p:sldId id="275" r:id="rId20"/>
    <p:sldId id="279" r:id="rId21"/>
    <p:sldId id="280" r:id="rId22"/>
    <p:sldId id="281" r:id="rId23"/>
    <p:sldId id="267" r:id="rId24"/>
    <p:sldId id="268" r:id="rId25"/>
    <p:sldId id="269"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без заголовка" id="{24A82CAC-D67D-4103-A30A-60794D8C9DEA}">
          <p14:sldIdLst>
            <p14:sldId id="256"/>
            <p14:sldId id="259"/>
            <p14:sldId id="258"/>
            <p14:sldId id="260"/>
            <p14:sldId id="261"/>
            <p14:sldId id="262"/>
            <p14:sldId id="263"/>
            <p14:sldId id="264"/>
            <p14:sldId id="265"/>
            <p14:sldId id="266"/>
            <p14:sldId id="270"/>
            <p14:sldId id="276"/>
            <p14:sldId id="277"/>
            <p14:sldId id="278"/>
            <p14:sldId id="271"/>
            <p14:sldId id="272"/>
            <p14:sldId id="273"/>
            <p14:sldId id="274"/>
            <p14:sldId id="275"/>
            <p14:sldId id="279"/>
            <p14:sldId id="280"/>
            <p14:sldId id="281"/>
            <p14:sldId id="267"/>
            <p14:sldId id="268"/>
            <p14:sldId id="26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4001"/>
    <a:srgbClr val="CC9900"/>
    <a:srgbClr val="157FFF"/>
    <a:srgbClr val="F7E289"/>
    <a:srgbClr val="FF9E1D"/>
    <a:srgbClr val="D68B1C"/>
    <a:srgbClr val="D096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485" autoAdjust="0"/>
    <p:restoredTop sz="86380" autoAdjust="0"/>
  </p:normalViewPr>
  <p:slideViewPr>
    <p:cSldViewPr>
      <p:cViewPr varScale="1">
        <p:scale>
          <a:sx n="74" d="100"/>
          <a:sy n="74" d="100"/>
        </p:scale>
        <p:origin x="-342" y="-90"/>
      </p:cViewPr>
      <p:guideLst>
        <p:guide orient="horz" pos="2160"/>
        <p:guide pos="2880"/>
      </p:guideLst>
    </p:cSldViewPr>
  </p:slideViewPr>
  <p:outlineViewPr>
    <p:cViewPr>
      <p:scale>
        <a:sx n="33" d="100"/>
        <a:sy n="33" d="100"/>
      </p:scale>
      <p:origin x="384" y="26114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5" d="100"/>
          <a:sy n="55" d="100"/>
        </p:scale>
        <p:origin x="-2904" y="-102"/>
      </p:cViewPr>
      <p:guideLst>
        <p:guide orient="horz" pos="2880"/>
        <p:guide pos="2160"/>
      </p:guideLst>
    </p:cSldViewPr>
  </p:notesViewPr>
  <p:gridSpacing cx="152705" cy="1527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C5C5993-7C21-45A2-81FA-4A9CB5EB5C30}" type="datetimeFigureOut">
              <a:rPr lang="ru-RU" smtClean="0"/>
              <a:pPr/>
              <a:t>27.02.2016</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C14E482-12EB-4ADF-AB7F-46D4F2026F44}" type="slidenum">
              <a:rPr lang="ru-RU" smtClean="0"/>
              <a:pPr/>
              <a:t>‹#›</a:t>
            </a:fld>
            <a:endParaRPr lang="ru-RU"/>
          </a:p>
        </p:txBody>
      </p:sp>
    </p:spTree>
    <p:extLst>
      <p:ext uri="{BB962C8B-B14F-4D97-AF65-F5344CB8AC3E}">
        <p14:creationId xmlns:p14="http://schemas.microsoft.com/office/powerpoint/2010/main" val="217572714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13885" y="4650640"/>
            <a:ext cx="4428445" cy="1527050"/>
          </a:xfrm>
          <a:effectLst>
            <a:outerShdw blurRad="50800" dist="38100" dir="2700000" algn="tl" rotWithShape="0">
              <a:prstClr val="black">
                <a:alpha val="40000"/>
              </a:prstClr>
            </a:outerShdw>
          </a:effectLst>
        </p:spPr>
        <p:txBody>
          <a:bodyPr>
            <a:normAutofit/>
          </a:bodyPr>
          <a:lstStyle>
            <a:lvl1pPr algn="r">
              <a:defRPr sz="3600">
                <a:solidFill>
                  <a:schemeClr val="bg1"/>
                </a:solidFill>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2141530" y="3581705"/>
            <a:ext cx="6400800" cy="1068935"/>
          </a:xfrm>
        </p:spPr>
        <p:txBody>
          <a:bodyPr>
            <a:normAutofit/>
          </a:bodyPr>
          <a:lstStyle>
            <a:lvl1pPr marL="0" indent="0" algn="r">
              <a:buNone/>
              <a:defRPr sz="2600">
                <a:solidFill>
                  <a:schemeClr val="accent6">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a:t>
            </a:r>
          </a:p>
          <a:p>
            <a:r>
              <a:rPr lang="en-US" dirty="0" smtClean="0"/>
              <a:t>Master subtitle style</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2/27/2016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25387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2/27/2016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7760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074F12-AA26-4AC8-9962-C36BB8F32554}" type="datetimeFigureOut">
              <a:rPr lang="en-US" smtClean="0"/>
              <a:pPr/>
              <a:t>2/27/2016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428665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074F12-AA26-4AC8-9962-C36BB8F32554}" type="datetimeFigureOut">
              <a:rPr lang="en-US" smtClean="0"/>
              <a:pPr/>
              <a:t>2/27/2016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893609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8965" y="1138425"/>
            <a:ext cx="6566315" cy="610820"/>
          </a:xfrm>
        </p:spPr>
        <p:txBody>
          <a:bodyPr>
            <a:normAutofit/>
          </a:bodyPr>
          <a:lstStyle>
            <a:lvl1pPr algn="l">
              <a:defRPr sz="3600">
                <a:solidFill>
                  <a:schemeClr val="accent6">
                    <a:lumMod val="60000"/>
                    <a:lumOff val="4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48965" y="1901949"/>
            <a:ext cx="6413610" cy="4123035"/>
          </a:xfrm>
        </p:spPr>
        <p:txBody>
          <a:bodyPr/>
          <a:lstStyle>
            <a:lvl1pPr>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2/27/2016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64471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3310" y="527605"/>
            <a:ext cx="7016195" cy="684885"/>
          </a:xfrm>
        </p:spPr>
        <p:txBody>
          <a:bodyPr>
            <a:normAutofit/>
          </a:bodyPr>
          <a:lstStyle>
            <a:lvl1pPr algn="l">
              <a:defRPr sz="3600">
                <a:solidFill>
                  <a:schemeClr val="accent6">
                    <a:lumMod val="60000"/>
                    <a:lumOff val="4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823310" y="1443835"/>
            <a:ext cx="7016195" cy="4275740"/>
          </a:xfrm>
        </p:spPr>
        <p:txBody>
          <a:bodyPr/>
          <a:lstStyle>
            <a:lvl1pPr>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2/27/2016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29391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2/27/2016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86344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074F12-AA26-4AC8-9962-C36BB8F32554}" type="datetimeFigureOut">
              <a:rPr lang="en-US" smtClean="0"/>
              <a:pPr/>
              <a:t>2/27/2016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55679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1670" y="1291130"/>
            <a:ext cx="6244435" cy="532180"/>
          </a:xfrm>
        </p:spPr>
        <p:txBody>
          <a:bodyPr>
            <a:normAutofit/>
          </a:bodyPr>
          <a:lstStyle>
            <a:lvl1pPr algn="l">
              <a:defRPr sz="3600">
                <a:solidFill>
                  <a:schemeClr val="accent6">
                    <a:lumMod val="60000"/>
                    <a:lumOff val="40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1670" y="1901950"/>
            <a:ext cx="3817625" cy="773424"/>
          </a:xfrm>
        </p:spPr>
        <p:txBody>
          <a:bodyPr anchor="b"/>
          <a:lstStyle>
            <a:lvl1pPr marL="0" indent="0">
              <a:buNone/>
              <a:defRPr sz="2400" b="1"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01670" y="2665475"/>
            <a:ext cx="3817625" cy="303505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877410" y="1901950"/>
            <a:ext cx="3817625" cy="773424"/>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877410" y="2665475"/>
            <a:ext cx="3817625" cy="303505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53074F12-AA26-4AC8-9962-C36BB8F32554}" type="datetimeFigureOut">
              <a:rPr lang="en-US" smtClean="0"/>
              <a:pPr/>
              <a:t>2/27/2016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12291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074F12-AA26-4AC8-9962-C36BB8F32554}" type="datetimeFigureOut">
              <a:rPr lang="en-US" smtClean="0"/>
              <a:pPr/>
              <a:t>2/27/2016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02977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2/27/2016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251864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2/27/2016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174452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74F12-AA26-4AC8-9962-C36BB8F32554}" type="datetimeFigureOut">
              <a:rPr lang="en-US" smtClean="0"/>
              <a:pPr/>
              <a:t>2/27/2016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pPr/>
              <a:t>‹#›</a:t>
            </a:fld>
            <a:endParaRPr lang="en-US"/>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5.gif"/><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prometeu.org.ua/index.php" TargetMode="External"/><Relationship Id="rId2"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hyperlink" Target="https://ergoterapia.wordpress.com/" TargetMode="External"/><Relationship Id="rId5" Type="http://schemas.openxmlformats.org/officeDocument/2006/relationships/hyperlink" Target="http://versii.cv.ua/ozdorovchi/ergoterapevt-dlya-vsih-i-bagatih-i-bidnih-ale-ne-v-nas-v-ukrayini-nemaye-takoyi-profesiyi/30955.html" TargetMode="External"/><Relationship Id="rId4" Type="http://schemas.openxmlformats.org/officeDocument/2006/relationships/hyperlink" Target="http://manuals.sdc-eu.info/index.html"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gif"/><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Прямоугольник 9"/>
          <p:cNvSpPr/>
          <p:nvPr/>
        </p:nvSpPr>
        <p:spPr>
          <a:xfrm>
            <a:off x="5006734" y="1428424"/>
            <a:ext cx="4572000" cy="1815882"/>
          </a:xfrm>
          <a:prstGeom prst="rect">
            <a:avLst/>
          </a:prstGeom>
        </p:spPr>
        <p:txBody>
          <a:bodyPr>
            <a:spAutoFit/>
          </a:bodyPr>
          <a:lstStyle/>
          <a:p>
            <a:pPr algn="ctr"/>
            <a:r>
              <a:rPr lang="uk-UA"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Презентація</a:t>
            </a:r>
            <a:br>
              <a:rPr lang="uk-UA"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br>
            <a:r>
              <a:rPr lang="uk-UA"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на </a:t>
            </a:r>
            <a:r>
              <a:rPr lang="uk-UA"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тему:</a:t>
            </a:r>
            <a:r>
              <a:rPr lang="uk-UA"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r>
            <a:br>
              <a:rPr lang="uk-UA"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br>
            <a:r>
              <a:rPr lang="uk-UA"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a:t>
            </a:r>
            <a:r>
              <a:rPr lang="ru-RU" sz="2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Сутність</a:t>
            </a:r>
            <a:r>
              <a:rPr lang="ru-RU"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та </a:t>
            </a:r>
            <a:r>
              <a:rPr lang="ru-RU" sz="2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основні</a:t>
            </a:r>
            <a:r>
              <a:rPr lang="ru-RU"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r>
              <a:rPr lang="ru-RU" sz="2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принципи</a:t>
            </a:r>
            <a:r>
              <a:rPr lang="ru-RU"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r>
              <a:rPr lang="ru-RU" sz="2800"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ерготерапії</a:t>
            </a:r>
            <a:r>
              <a:rPr lang="ru-RU"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a:t>
            </a:r>
            <a:endParaRPr lang="en-US"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1" name="Прямоугольник 10"/>
          <p:cNvSpPr/>
          <p:nvPr/>
        </p:nvSpPr>
        <p:spPr>
          <a:xfrm>
            <a:off x="3266973" y="4871040"/>
            <a:ext cx="5874568" cy="2031325"/>
          </a:xfrm>
          <a:prstGeom prst="rect">
            <a:avLst/>
          </a:prstGeom>
        </p:spPr>
        <p:txBody>
          <a:bodyPr wrap="square">
            <a:spAutoFit/>
          </a:bodyPr>
          <a:lstStyle/>
          <a:p>
            <a:pPr algn="r"/>
            <a:r>
              <a:rPr lang="uk-UA"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Виконала </a:t>
            </a:r>
            <a:br>
              <a:rPr lang="uk-UA"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br>
            <a:r>
              <a:rPr lang="uk-UA"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студентка 2 курсу</a:t>
            </a:r>
            <a:br>
              <a:rPr lang="uk-UA"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br>
            <a:r>
              <a:rPr lang="uk-UA"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ЕПК ЗНУ </a:t>
            </a:r>
            <a:br>
              <a:rPr lang="uk-UA"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br>
            <a:r>
              <a:rPr lang="uk-UA"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гр. К 11-14</a:t>
            </a:r>
            <a:br>
              <a:rPr lang="uk-UA"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br>
            <a:r>
              <a:rPr lang="uk-UA"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Чорна Ірина </a:t>
            </a:r>
            <a:endParaRPr lang="uk-UA"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lgn="ctr"/>
            <a:r>
              <a:rPr lang="uk-UA"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Науковий керівник: </a:t>
            </a:r>
            <a:r>
              <a:rPr lang="uk-UA"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Багорка</a:t>
            </a:r>
            <a:r>
              <a:rPr lang="uk-UA"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Анна Миколаївна</a:t>
            </a:r>
            <a:endParaRPr lang="en-US"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lgn="ctr"/>
            <a:endParaRPr lang="ru-RU"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extLst>
      <p:ext uri="{BB962C8B-B14F-4D97-AF65-F5344CB8AC3E}">
        <p14:creationId xmlns:p14="http://schemas.microsoft.com/office/powerpoint/2010/main" val="3639203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Основні підходи в </a:t>
            </a:r>
            <a:r>
              <a:rPr lang="uk-UA" b="1" i="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ерготерапії</a:t>
            </a:r>
            <a:endParaRPr lang="ru-RU"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3" name="Объект 2"/>
          <p:cNvSpPr>
            <a:spLocks noGrp="1"/>
          </p:cNvSpPr>
          <p:nvPr>
            <p:ph idx="1"/>
          </p:nvPr>
        </p:nvSpPr>
        <p:spPr>
          <a:xfrm>
            <a:off x="448965" y="1901949"/>
            <a:ext cx="8246070" cy="4727451"/>
          </a:xfrm>
        </p:spPr>
        <p:txBody>
          <a:bodyPr>
            <a:normAutofit fontScale="92500" lnSpcReduction="10000"/>
          </a:bodyPr>
          <a:lstStyle/>
          <a:p>
            <a:pPr>
              <a:buBlip>
                <a:blip r:embed="rId2"/>
              </a:buBlip>
            </a:pPr>
            <a:r>
              <a:rPr lang="uk-UA" dirty="0" smtClean="0"/>
              <a:t> </a:t>
            </a:r>
            <a:r>
              <a:rPr lang="uk-UA" dirty="0"/>
              <a:t>взаємостосунки </a:t>
            </a:r>
            <a:r>
              <a:rPr lang="uk-UA" dirty="0" err="1"/>
              <a:t>ерготерапевта</a:t>
            </a:r>
            <a:r>
              <a:rPr lang="uk-UA" dirty="0"/>
              <a:t>  та пацієнта мають бути засновані на взаємодовірі;</a:t>
            </a:r>
            <a:endParaRPr lang="ru-RU" dirty="0"/>
          </a:p>
          <a:p>
            <a:pPr>
              <a:buBlip>
                <a:blip r:embed="rId2"/>
              </a:buBlip>
            </a:pPr>
            <a:r>
              <a:rPr lang="uk-UA" dirty="0" smtClean="0"/>
              <a:t> </a:t>
            </a:r>
            <a:r>
              <a:rPr lang="uk-UA" dirty="0"/>
              <a:t>пацієнт разом з </a:t>
            </a:r>
            <a:r>
              <a:rPr lang="uk-UA" dirty="0" err="1"/>
              <a:t>ерготерапевтом</a:t>
            </a:r>
            <a:r>
              <a:rPr lang="uk-UA" dirty="0"/>
              <a:t> визначає короткочасні та довготривалі цілі втручання, досягнення яких є загальним завданням;</a:t>
            </a:r>
            <a:endParaRPr lang="ru-RU" dirty="0"/>
          </a:p>
          <a:p>
            <a:pPr>
              <a:buBlip>
                <a:blip r:embed="rId2"/>
              </a:buBlip>
            </a:pPr>
            <a:r>
              <a:rPr lang="uk-UA" dirty="0" smtClean="0"/>
              <a:t> </a:t>
            </a:r>
            <a:r>
              <a:rPr lang="uk-UA" dirty="0" err="1"/>
              <a:t>ерготерапевт</a:t>
            </a:r>
            <a:r>
              <a:rPr lang="uk-UA" dirty="0"/>
              <a:t> повинен співпрацювати із близькими пацієнта, завдяки чому позитивні результати будуть досягнуті швидше;</a:t>
            </a:r>
            <a:endParaRPr lang="ru-RU" dirty="0"/>
          </a:p>
          <a:p>
            <a:pPr>
              <a:buBlip>
                <a:blip r:embed="rId2"/>
              </a:buBlip>
            </a:pPr>
            <a:r>
              <a:rPr lang="uk-UA" dirty="0" smtClean="0"/>
              <a:t>пацієнта </a:t>
            </a:r>
            <a:r>
              <a:rPr lang="uk-UA" dirty="0"/>
              <a:t>слід розглядати в контексті оточуючого середовища у всьому його розмаїтті від фізичних до економічних та кліматичних факторів, з розрахунком їх взаємного впливу та за умови їх постійної взаємодії.</a:t>
            </a:r>
            <a:endParaRPr lang="ru-RU" dirty="0"/>
          </a:p>
          <a:p>
            <a:pPr marL="0" indent="0">
              <a:buNone/>
            </a:pPr>
            <a:endParaRPr lang="ru-RU" dirty="0"/>
          </a:p>
        </p:txBody>
      </p:sp>
    </p:spTree>
    <p:extLst>
      <p:ext uri="{BB962C8B-B14F-4D97-AF65-F5344CB8AC3E}">
        <p14:creationId xmlns:p14="http://schemas.microsoft.com/office/powerpoint/2010/main" val="12173611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55" y="833015"/>
            <a:ext cx="6566315" cy="610820"/>
          </a:xfrm>
        </p:spPr>
        <p:txBody>
          <a:bodyPr>
            <a:noAutofit/>
          </a:bodyPr>
          <a:lstStyle/>
          <a:p>
            <a:r>
              <a:rPr lang="uk-UA"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Тема є актуальною </a:t>
            </a:r>
            <a:br>
              <a:rPr lang="uk-UA"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br>
            <a:r>
              <a:rPr lang="uk-UA"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і для Запоріжжя</a:t>
            </a:r>
            <a:endParaRPr lang="ru-RU"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50360" y="2360065"/>
            <a:ext cx="5196991" cy="3313082"/>
          </a:xfrm>
        </p:spPr>
      </p:pic>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555" y="1901951"/>
            <a:ext cx="2676525" cy="460088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77883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marL="571500" indent="-571500">
              <a:buBlip>
                <a:blip r:embed="rId2"/>
              </a:buBlip>
            </a:pPr>
            <a:r>
              <a:rPr lang="uk-UA"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Екологічний стан міста </a:t>
            </a:r>
            <a:endParaRPr lang="ru-RU"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3" name="Объект 2"/>
          <p:cNvSpPr>
            <a:spLocks noGrp="1"/>
          </p:cNvSpPr>
          <p:nvPr>
            <p:ph idx="1"/>
          </p:nvPr>
        </p:nvSpPr>
        <p:spPr>
          <a:xfrm>
            <a:off x="311630" y="4497935"/>
            <a:ext cx="8383405" cy="2748690"/>
          </a:xfrm>
        </p:spPr>
        <p:txBody>
          <a:bodyPr/>
          <a:lstStyle/>
          <a:p>
            <a:pPr marL="0" indent="0" algn="just">
              <a:buNone/>
            </a:pPr>
            <a:r>
              <a:rPr lang="uk-UA"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Ішемічний інсульт у дітей може бути викликаний нестачею кисню при народженні, патологіями серця, ушкодженнями артерій в мозку, </a:t>
            </a:r>
            <a:r>
              <a:rPr lang="uk-UA"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зневодненням.</a:t>
            </a:r>
            <a:endParaRPr lang="ru-RU"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5" name="TextBox 4"/>
          <p:cNvSpPr txBox="1"/>
          <p:nvPr/>
        </p:nvSpPr>
        <p:spPr>
          <a:xfrm>
            <a:off x="5030115" y="2434550"/>
            <a:ext cx="3970330" cy="830997"/>
          </a:xfrm>
          <a:prstGeom prst="rect">
            <a:avLst/>
          </a:prstGeom>
          <a:noFill/>
        </p:spPr>
        <p:txBody>
          <a:bodyPr wrap="square" rtlCol="0">
            <a:spAutoFit/>
          </a:bodyPr>
          <a:lstStyle/>
          <a:p>
            <a:pPr algn="ctr"/>
            <a:r>
              <a:rPr lang="uk-UA" sz="2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20 млн випадків інсультів в Україні  </a:t>
            </a:r>
            <a:endParaRPr lang="ru-RU" sz="2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6" name="Стрелка углом вверх 5"/>
          <p:cNvSpPr/>
          <p:nvPr/>
        </p:nvSpPr>
        <p:spPr>
          <a:xfrm rot="5400000">
            <a:off x="2028628" y="2043024"/>
            <a:ext cx="1068935" cy="1147155"/>
          </a:xfrm>
          <a:prstGeom prst="bentUp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ru-RU"/>
          </a:p>
        </p:txBody>
      </p:sp>
      <p:sp>
        <p:nvSpPr>
          <p:cNvPr id="7" name="Стрелка вниз 6"/>
          <p:cNvSpPr/>
          <p:nvPr/>
        </p:nvSpPr>
        <p:spPr>
          <a:xfrm>
            <a:off x="7015280" y="3581705"/>
            <a:ext cx="610820" cy="763525"/>
          </a:xfrm>
          <a:prstGeom prst="down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7729898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6260" y="1291130"/>
            <a:ext cx="8704185" cy="610820"/>
          </a:xfrm>
        </p:spPr>
        <p:txBody>
          <a:bodyPr>
            <a:normAutofit fontScale="90000"/>
          </a:bodyPr>
          <a:lstStyle/>
          <a:p>
            <a:r>
              <a:rPr lang="ru-RU"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r>
            <a:br>
              <a:rPr lang="ru-RU"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br>
            <a:r>
              <a:rPr lang="ru-RU"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Центр ударно-</a:t>
            </a:r>
            <a:r>
              <a:rPr lang="ru-RU"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хвильової</a:t>
            </a:r>
            <a:r>
              <a:rPr lang="ru-RU"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r>
              <a:rPr lang="ru-RU"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терапії</a:t>
            </a:r>
            <a:r>
              <a:rPr lang="ru-RU"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 </a:t>
            </a:r>
            <a:r>
              <a:rPr lang="ru-RU"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Аватаж</a:t>
            </a:r>
            <a:r>
              <a:rPr lang="ru-RU"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p>
        </p:txBody>
      </p:sp>
      <p:pic>
        <p:nvPicPr>
          <p:cNvPr id="1024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96260" y="3581401"/>
            <a:ext cx="5328139" cy="299707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783" t="3473" r="22783" b="1428"/>
          <a:stretch/>
        </p:blipFill>
        <p:spPr bwMode="auto">
          <a:xfrm>
            <a:off x="5640935" y="2077629"/>
            <a:ext cx="2741065" cy="478867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79273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59785" y="1749245"/>
            <a:ext cx="6566315" cy="610820"/>
          </a:xfrm>
        </p:spPr>
        <p:txBody>
          <a:bodyPr>
            <a:normAutofit fontScale="90000"/>
          </a:bodyPr>
          <a:lstStyle/>
          <a:p>
            <a:pPr algn="ctr"/>
            <a:r>
              <a:rPr lang="uk-UA"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Центр фізичної та психологічної реабілітації</a:t>
            </a:r>
            <a:endParaRPr lang="ru-RU"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pic>
        <p:nvPicPr>
          <p:cNvPr id="1126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96261" y="3467176"/>
            <a:ext cx="4275740" cy="320680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5480" y="3581705"/>
            <a:ext cx="4128520" cy="276610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00436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8965" y="1596540"/>
            <a:ext cx="8398775" cy="1372971"/>
          </a:xfrm>
        </p:spPr>
        <p:txBody>
          <a:bodyPr>
            <a:normAutofit fontScale="90000"/>
          </a:bodyPr>
          <a:lstStyle/>
          <a:p>
            <a:pPr marL="571500" indent="-571500" algn="ctr">
              <a:buBlip>
                <a:blip r:embed="rId2"/>
              </a:buBlip>
            </a:pPr>
            <a:r>
              <a:rPr lang="uk-UA" dirty="0" smtClean="0">
                <a:solidFill>
                  <a:schemeClr val="bg1"/>
                </a:solidFill>
                <a:cs typeface="Times New Roman" panose="02020603050405020304" pitchFamily="18" charset="0"/>
              </a:rPr>
              <a:t> </a:t>
            </a:r>
            <a:r>
              <a:rPr lang="uk-UA" sz="31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cs typeface="Times New Roman" panose="02020603050405020304" pitchFamily="18" charset="0"/>
              </a:rPr>
              <a:t>31 % вроджених </a:t>
            </a:r>
            <a:r>
              <a:rPr lang="uk-UA" sz="31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cs typeface="Times New Roman" panose="02020603050405020304" pitchFamily="18" charset="0"/>
              </a:rPr>
              <a:t>аномалії </a:t>
            </a:r>
            <a:r>
              <a:rPr lang="uk-UA" sz="31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cs typeface="Times New Roman" panose="02020603050405020304" pitchFamily="18" charset="0"/>
              </a:rPr>
              <a:t>розвитку в людині</a:t>
            </a:r>
            <a:br>
              <a:rPr lang="uk-UA" sz="31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cs typeface="Times New Roman" panose="02020603050405020304" pitchFamily="18" charset="0"/>
              </a:rPr>
            </a:br>
            <a:r>
              <a:rPr lang="uk-UA" sz="31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cs typeface="Times New Roman" panose="02020603050405020304" pitchFamily="18" charset="0"/>
              </a:rPr>
              <a:t>в Запорізькій області  </a:t>
            </a:r>
            <a:r>
              <a:rPr lang="ru-RU" dirty="0">
                <a:solidFill>
                  <a:schemeClr val="bg1"/>
                </a:solidFill>
                <a:cs typeface="Times New Roman" panose="02020603050405020304" pitchFamily="18" charset="0"/>
              </a:rPr>
              <a:t/>
            </a:r>
            <a:br>
              <a:rPr lang="ru-RU" dirty="0">
                <a:solidFill>
                  <a:schemeClr val="bg1"/>
                </a:solidFill>
                <a:cs typeface="Times New Roman" panose="02020603050405020304" pitchFamily="18" charset="0"/>
              </a:rPr>
            </a:br>
            <a:endParaRPr lang="ru-RU" dirty="0"/>
          </a:p>
        </p:txBody>
      </p:sp>
      <p:sp>
        <p:nvSpPr>
          <p:cNvPr id="3" name="Объект 2"/>
          <p:cNvSpPr>
            <a:spLocks noGrp="1"/>
          </p:cNvSpPr>
          <p:nvPr>
            <p:ph idx="1"/>
          </p:nvPr>
        </p:nvSpPr>
        <p:spPr>
          <a:xfrm>
            <a:off x="296260" y="4345230"/>
            <a:ext cx="8551480" cy="3359510"/>
          </a:xfrm>
        </p:spPr>
        <p:txBody>
          <a:bodyPr/>
          <a:lstStyle/>
          <a:p>
            <a:pPr marL="0" indent="0" algn="ctr">
              <a:buNone/>
            </a:pPr>
            <a:r>
              <a:rPr lang="uk-UA"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Велика кількість інтернатів та спеціалізованих закладів в місті та області</a:t>
            </a:r>
            <a:endParaRPr lang="ru-RU"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4" name="Стрелка вниз 3"/>
          <p:cNvSpPr/>
          <p:nvPr/>
        </p:nvSpPr>
        <p:spPr>
          <a:xfrm>
            <a:off x="4266589" y="2970886"/>
            <a:ext cx="458115" cy="917604"/>
          </a:xfrm>
          <a:prstGeom prst="down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6862221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8965" y="1443835"/>
            <a:ext cx="8246070" cy="610820"/>
          </a:xfrm>
        </p:spPr>
        <p:txBody>
          <a:bodyPr>
            <a:normAutofit fontScale="90000"/>
          </a:bodyPr>
          <a:lstStyle/>
          <a:p>
            <a:pPr algn="ctr"/>
            <a:r>
              <a:rPr lang="ru-RU"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Молочанська</a:t>
            </a:r>
            <a:r>
              <a:rPr lang="ru-RU"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r>
              <a:rPr lang="ru-RU"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r>
            <a:br>
              <a:rPr lang="ru-RU"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br>
            <a:r>
              <a:rPr lang="ru-RU"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загальноосвітня</a:t>
            </a:r>
            <a:r>
              <a:rPr lang="ru-RU"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школа-</a:t>
            </a:r>
            <a:r>
              <a:rPr lang="ru-RU"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інтернат</a:t>
            </a:r>
            <a:endParaRPr lang="ru-RU"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pic>
        <p:nvPicPr>
          <p:cNvPr id="717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96260" y="3581705"/>
            <a:ext cx="3970330" cy="297774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descr="http://cs629218.vk.me/v629218177/30c5b/819K1KDk10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7410" y="3581705"/>
            <a:ext cx="3970330" cy="29777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96640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8965" y="1443835"/>
            <a:ext cx="8398775" cy="610820"/>
          </a:xfrm>
        </p:spPr>
        <p:txBody>
          <a:bodyPr>
            <a:normAutofit fontScale="90000"/>
          </a:bodyPr>
          <a:lstStyle/>
          <a:p>
            <a:pPr algn="ctr"/>
            <a:r>
              <a:rPr lang="ru-RU"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r>
            <a:br>
              <a:rPr lang="ru-RU"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br>
            <a:r>
              <a:rPr lang="ru-RU"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Запорізька</a:t>
            </a:r>
            <a:r>
              <a:rPr lang="ru-RU"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r>
              <a:rPr lang="ru-RU"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Спеціальна</a:t>
            </a:r>
            <a:r>
              <a:rPr lang="ru-RU"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r>
              <a:rPr lang="ru-RU"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Загальноосвітня</a:t>
            </a:r>
            <a:r>
              <a:rPr lang="ru-RU"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Школа-</a:t>
            </a:r>
            <a:r>
              <a:rPr lang="ru-RU"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інтернат</a:t>
            </a:r>
            <a:r>
              <a:rPr lang="ru-RU"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r>
              <a:rPr lang="ru-RU"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Орієнтир</a:t>
            </a:r>
            <a:r>
              <a:rPr lang="ru-RU"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a:t>
            </a:r>
          </a:p>
        </p:txBody>
      </p:sp>
      <p:pic>
        <p:nvPicPr>
          <p:cNvPr id="819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6083" y="3887115"/>
            <a:ext cx="4369593" cy="289377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295" y="3819721"/>
            <a:ext cx="4428445" cy="295474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8916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37" y="1596540"/>
            <a:ext cx="8524393" cy="610820"/>
          </a:xfrm>
        </p:spPr>
        <p:txBody>
          <a:bodyPr>
            <a:normAutofit fontScale="90000"/>
          </a:bodyPr>
          <a:lstStyle/>
          <a:p>
            <a:pPr algn="ctr"/>
            <a:r>
              <a:rPr lang="ru-RU"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Гуляйпільська</a:t>
            </a:r>
            <a:r>
              <a:rPr lang="ru-RU"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r>
              <a:rPr lang="ru-RU"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спеціальна</a:t>
            </a:r>
            <a:r>
              <a:rPr lang="ru-RU"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r>
              <a:rPr lang="ru-RU"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загальноосвітня</a:t>
            </a:r>
            <a:r>
              <a:rPr lang="ru-RU"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школа-</a:t>
            </a:r>
            <a:r>
              <a:rPr lang="ru-RU"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інтернат</a:t>
            </a:r>
            <a:endParaRPr lang="ru-RU"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pic>
        <p:nvPicPr>
          <p:cNvPr id="921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3555" y="2512770"/>
            <a:ext cx="4122738" cy="4122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0958" y="3204126"/>
            <a:ext cx="4424078" cy="331805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43639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6260" y="1443835"/>
            <a:ext cx="8551480" cy="1068935"/>
          </a:xfrm>
        </p:spPr>
        <p:txBody>
          <a:bodyPr>
            <a:normAutofit fontScale="90000"/>
          </a:bodyPr>
          <a:lstStyle/>
          <a:p>
            <a:pPr algn="ctr"/>
            <a:r>
              <a:rPr lang="uk-UA"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r>
              <a:rPr lang="uk-UA"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Соціально-реабілітаційний центр </a:t>
            </a:r>
            <a:r>
              <a:rPr lang="uk-UA"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r>
            <a:br>
              <a:rPr lang="uk-UA"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br>
            <a:r>
              <a:rPr lang="uk-UA"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для </a:t>
            </a:r>
            <a:r>
              <a:rPr lang="uk-UA"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неповнолітніх « Прометей »</a:t>
            </a:r>
            <a:endParaRPr lang="ru-RU"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pic>
        <p:nvPicPr>
          <p:cNvPr id="4" name="Содержимое 3" descr="137478831616052013189.jpg"/>
          <p:cNvPicPr>
            <a:picLocks noGrp="1" noChangeAspect="1"/>
          </p:cNvPicPr>
          <p:nvPr>
            <p:ph idx="1"/>
          </p:nvPr>
        </p:nvPicPr>
        <p:blipFill>
          <a:blip r:embed="rId2"/>
          <a:stretch>
            <a:fillRect/>
          </a:stretch>
        </p:blipFill>
        <p:spPr>
          <a:xfrm>
            <a:off x="304800" y="3429000"/>
            <a:ext cx="3657600" cy="3181350"/>
          </a:xfrm>
          <a:prstGeom prst="rect">
            <a:avLst/>
          </a:prstGeom>
          <a:ln>
            <a:noFill/>
          </a:ln>
          <a:effectLst>
            <a:softEdge rad="112500"/>
          </a:effectLst>
        </p:spPr>
      </p:pic>
      <p:pic>
        <p:nvPicPr>
          <p:cNvPr id="5" name="Рисунок 4" descr="137478821815052013184.jpg"/>
          <p:cNvPicPr>
            <a:picLocks noChangeAspect="1"/>
          </p:cNvPicPr>
          <p:nvPr/>
        </p:nvPicPr>
        <p:blipFill>
          <a:blip r:embed="rId3"/>
          <a:stretch>
            <a:fillRect/>
          </a:stretch>
        </p:blipFill>
        <p:spPr>
          <a:xfrm>
            <a:off x="4419600" y="3391064"/>
            <a:ext cx="4286250" cy="3219286"/>
          </a:xfrm>
          <a:prstGeom prst="rect">
            <a:avLst/>
          </a:prstGeom>
          <a:ln>
            <a:noFill/>
          </a:ln>
          <a:effectLst>
            <a:softEdge rad="112500"/>
          </a:effectLst>
        </p:spPr>
      </p:pic>
    </p:spTree>
    <p:extLst>
      <p:ext uri="{BB962C8B-B14F-4D97-AF65-F5344CB8AC3E}">
        <p14:creationId xmlns:p14="http://schemas.microsoft.com/office/powerpoint/2010/main" val="26267565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517900" y="222195"/>
            <a:ext cx="7321605" cy="684885"/>
          </a:xfrm>
        </p:spPr>
        <p:txBody>
          <a:bodyPr>
            <a:noAutofit/>
          </a:bodyPr>
          <a:lstStyle/>
          <a:p>
            <a:pPr algn="ctr"/>
            <a:r>
              <a:rPr lang="uk-UA" sz="32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Популярність реабілітаційних заходів </a:t>
            </a:r>
            <a:endParaRPr lang="en-US" sz="32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5" name="Content Placeholder 4"/>
          <p:cNvSpPr>
            <a:spLocks noGrp="1"/>
          </p:cNvSpPr>
          <p:nvPr>
            <p:ph idx="1"/>
          </p:nvPr>
        </p:nvSpPr>
        <p:spPr>
          <a:xfrm>
            <a:off x="1670605" y="1291130"/>
            <a:ext cx="7016195" cy="4275740"/>
          </a:xfrm>
        </p:spPr>
        <p:txBody>
          <a:bodyPr/>
          <a:lstStyle/>
          <a:p>
            <a:pPr marL="0" indent="0" algn="just">
              <a:buNone/>
            </a:pPr>
            <a:r>
              <a:rPr lang="uk-UA" dirty="0" smtClean="0">
                <a:cs typeface="Times New Roman" panose="02020603050405020304" pitchFamily="18" charset="0"/>
              </a:rPr>
              <a:t>На сьогоднішній день різноманітні реабілітаційні заходи набувають неабиякої популярності. </a:t>
            </a:r>
            <a:endParaRPr lang="en-US" dirty="0" smtClean="0">
              <a:cs typeface="Times New Roman" panose="02020603050405020304" pitchFamily="18" charset="0"/>
            </a:endParaRPr>
          </a:p>
        </p:txBody>
      </p:sp>
      <p:sp>
        <p:nvSpPr>
          <p:cNvPr id="2" name="Прямоугольник 1"/>
          <p:cNvSpPr/>
          <p:nvPr/>
        </p:nvSpPr>
        <p:spPr>
          <a:xfrm>
            <a:off x="3044950" y="2841564"/>
            <a:ext cx="4581150" cy="523220"/>
          </a:xfrm>
          <a:prstGeom prst="rect">
            <a:avLst/>
          </a:prstGeom>
        </p:spPr>
        <p:txBody>
          <a:bodyPr wrap="square">
            <a:spAutoFit/>
          </a:bodyPr>
          <a:lstStyle/>
          <a:p>
            <a:r>
              <a:rPr lang="uk-UA"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cs typeface="Times New Roman" panose="02020603050405020304" pitchFamily="18" charset="0"/>
              </a:rPr>
              <a:t>Причини такої </a:t>
            </a:r>
            <a:r>
              <a:rPr lang="uk-UA" sz="28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cs typeface="Times New Roman" panose="02020603050405020304" pitchFamily="18" charset="0"/>
              </a:rPr>
              <a:t>тенденції</a:t>
            </a:r>
            <a:endParaRPr lang="uk-UA" sz="28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cs typeface="Times New Roman" panose="02020603050405020304" pitchFamily="18" charset="0"/>
            </a:endParaRPr>
          </a:p>
        </p:txBody>
      </p:sp>
      <p:sp>
        <p:nvSpPr>
          <p:cNvPr id="3" name="Прямоугольник 2"/>
          <p:cNvSpPr/>
          <p:nvPr/>
        </p:nvSpPr>
        <p:spPr>
          <a:xfrm>
            <a:off x="2128719" y="3734410"/>
            <a:ext cx="5020413" cy="2308324"/>
          </a:xfrm>
          <a:prstGeom prst="rect">
            <a:avLst/>
          </a:prstGeom>
        </p:spPr>
        <p:txBody>
          <a:bodyPr wrap="square">
            <a:spAutoFit/>
          </a:bodyPr>
          <a:lstStyle/>
          <a:p>
            <a:pPr marL="285750" indent="-285750">
              <a:buBlip>
                <a:blip r:embed="rId3"/>
              </a:buBlip>
            </a:pPr>
            <a:r>
              <a:rPr lang="uk-UA" sz="2400" dirty="0">
                <a:solidFill>
                  <a:schemeClr val="bg1"/>
                </a:solidFill>
                <a:cs typeface="Times New Roman" panose="02020603050405020304" pitchFamily="18" charset="0"/>
              </a:rPr>
              <a:t>вроджені аномалії розвитку</a:t>
            </a:r>
            <a:endParaRPr lang="ru-RU" sz="2400" dirty="0">
              <a:solidFill>
                <a:schemeClr val="bg1"/>
              </a:solidFill>
              <a:cs typeface="Times New Roman" panose="02020603050405020304" pitchFamily="18" charset="0"/>
            </a:endParaRPr>
          </a:p>
          <a:p>
            <a:pPr marL="285750" indent="-285750">
              <a:buBlip>
                <a:blip r:embed="rId3"/>
              </a:buBlip>
            </a:pPr>
            <a:r>
              <a:rPr lang="uk-UA" sz="2400" dirty="0">
                <a:solidFill>
                  <a:schemeClr val="bg1"/>
                </a:solidFill>
                <a:cs typeface="Times New Roman" panose="02020603050405020304" pitchFamily="18" charset="0"/>
              </a:rPr>
              <a:t>серцево-судинна патологія</a:t>
            </a:r>
            <a:endParaRPr lang="ru-RU" sz="2400" dirty="0">
              <a:solidFill>
                <a:schemeClr val="bg1"/>
              </a:solidFill>
              <a:cs typeface="Times New Roman" panose="02020603050405020304" pitchFamily="18" charset="0"/>
            </a:endParaRPr>
          </a:p>
          <a:p>
            <a:pPr marL="285750" indent="-285750">
              <a:buBlip>
                <a:blip r:embed="rId3"/>
              </a:buBlip>
            </a:pPr>
            <a:r>
              <a:rPr lang="uk-UA" sz="2400" dirty="0">
                <a:solidFill>
                  <a:schemeClr val="bg1"/>
                </a:solidFill>
                <a:cs typeface="Times New Roman" panose="02020603050405020304" pitchFamily="18" charset="0"/>
              </a:rPr>
              <a:t>онкологія</a:t>
            </a:r>
            <a:endParaRPr lang="ru-RU" sz="2400" dirty="0">
              <a:solidFill>
                <a:schemeClr val="bg1"/>
              </a:solidFill>
              <a:cs typeface="Times New Roman" panose="02020603050405020304" pitchFamily="18" charset="0"/>
            </a:endParaRPr>
          </a:p>
          <a:p>
            <a:pPr marL="285750" indent="-285750">
              <a:buBlip>
                <a:blip r:embed="rId3"/>
              </a:buBlip>
            </a:pPr>
            <a:r>
              <a:rPr lang="uk-UA" sz="2400" dirty="0">
                <a:solidFill>
                  <a:schemeClr val="bg1"/>
                </a:solidFill>
                <a:cs typeface="Times New Roman" panose="02020603050405020304" pitchFamily="18" charset="0"/>
              </a:rPr>
              <a:t> психічні порушення</a:t>
            </a:r>
            <a:endParaRPr lang="ru-RU" sz="2400" dirty="0">
              <a:solidFill>
                <a:schemeClr val="bg1"/>
              </a:solidFill>
              <a:cs typeface="Times New Roman" panose="02020603050405020304" pitchFamily="18" charset="0"/>
            </a:endParaRPr>
          </a:p>
          <a:p>
            <a:pPr marL="285750" indent="-285750">
              <a:buBlip>
                <a:blip r:embed="rId3"/>
              </a:buBlip>
            </a:pPr>
            <a:r>
              <a:rPr lang="uk-UA" sz="2400" dirty="0">
                <a:solidFill>
                  <a:schemeClr val="bg1"/>
                </a:solidFill>
                <a:cs typeface="Times New Roman" panose="02020603050405020304" pitchFamily="18" charset="0"/>
              </a:rPr>
              <a:t> травми</a:t>
            </a:r>
            <a:endParaRPr lang="ru-RU" sz="2400" dirty="0">
              <a:solidFill>
                <a:schemeClr val="bg1"/>
              </a:solidFill>
              <a:cs typeface="Times New Roman" panose="02020603050405020304" pitchFamily="18" charset="0"/>
            </a:endParaRPr>
          </a:p>
          <a:p>
            <a:endParaRPr lang="ru-RU" sz="2400" dirty="0">
              <a:solidFill>
                <a:schemeClr val="bg1"/>
              </a:solidFill>
              <a:cs typeface="Times New Roman" panose="02020603050405020304" pitchFamily="18" charset="0"/>
            </a:endParaRPr>
          </a:p>
        </p:txBody>
      </p:sp>
    </p:spTree>
    <p:extLst>
      <p:ext uri="{BB962C8B-B14F-4D97-AF65-F5344CB8AC3E}">
        <p14:creationId xmlns:p14="http://schemas.microsoft.com/office/powerpoint/2010/main" val="11016338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8965" y="1291130"/>
            <a:ext cx="6566315" cy="610820"/>
          </a:xfrm>
        </p:spPr>
        <p:txBody>
          <a:bodyPr>
            <a:normAutofit fontScale="90000"/>
          </a:bodyPr>
          <a:lstStyle/>
          <a:p>
            <a:pPr marL="571500" indent="-571500">
              <a:buBlip>
                <a:blip r:embed="rId2"/>
              </a:buBlip>
            </a:pPr>
            <a:r>
              <a:rPr lang="uk-UA"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«Ризиковий спосіб життя»</a:t>
            </a:r>
            <a:endParaRPr lang="ru-RU"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pic>
        <p:nvPicPr>
          <p:cNvPr id="4" name="Объект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96260" y="2360065"/>
            <a:ext cx="2595985" cy="1946989"/>
          </a:xfrm>
          <a:prstGeom prst="rect">
            <a:avLst/>
          </a:prstGeom>
          <a:ln>
            <a:noFill/>
          </a:ln>
          <a:effectLst>
            <a:softEdge rad="112500"/>
          </a:effectLst>
        </p:spPr>
      </p:pic>
      <p:pic>
        <p:nvPicPr>
          <p:cNvPr id="1229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97655" y="2360065"/>
            <a:ext cx="2595985" cy="194698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9050" y="2047508"/>
            <a:ext cx="2428265" cy="281343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Стрелка вниз 4"/>
          <p:cNvSpPr/>
          <p:nvPr/>
        </p:nvSpPr>
        <p:spPr>
          <a:xfrm>
            <a:off x="4037532" y="4555532"/>
            <a:ext cx="458115" cy="610820"/>
          </a:xfrm>
          <a:prstGeom prst="down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ru-RU"/>
          </a:p>
        </p:txBody>
      </p:sp>
      <p:sp>
        <p:nvSpPr>
          <p:cNvPr id="6" name="TextBox 5"/>
          <p:cNvSpPr txBox="1"/>
          <p:nvPr/>
        </p:nvSpPr>
        <p:spPr>
          <a:xfrm>
            <a:off x="3197655" y="5838466"/>
            <a:ext cx="4733855" cy="523220"/>
          </a:xfrm>
          <a:prstGeom prst="rect">
            <a:avLst/>
          </a:prstGeom>
          <a:noFill/>
        </p:spPr>
        <p:txBody>
          <a:bodyPr wrap="square" rtlCol="0">
            <a:spAutoFit/>
          </a:bodyPr>
          <a:lstStyle/>
          <a:p>
            <a:r>
              <a:rPr lang="uk-UA"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Інвалідність </a:t>
            </a:r>
            <a:endParaRPr lang="ru-RU"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extLst>
      <p:ext uri="{BB962C8B-B14F-4D97-AF65-F5344CB8AC3E}">
        <p14:creationId xmlns:p14="http://schemas.microsoft.com/office/powerpoint/2010/main" val="41784820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8965" y="1414642"/>
            <a:ext cx="6566315" cy="610820"/>
          </a:xfrm>
        </p:spPr>
        <p:txBody>
          <a:bodyPr>
            <a:noAutofit/>
          </a:bodyPr>
          <a:lstStyle/>
          <a:p>
            <a:pPr marL="571500" indent="-571500">
              <a:buBlip>
                <a:blip r:embed="rId2"/>
              </a:buBlip>
            </a:pPr>
            <a:r>
              <a:rPr lang="uk-UA" dirty="0" smtClean="0"/>
              <a:t>Антитерористична </a:t>
            </a:r>
            <a:r>
              <a:rPr lang="uk-UA" dirty="0"/>
              <a:t>операція</a:t>
            </a:r>
            <a:endParaRPr lang="ru-RU" dirty="0"/>
          </a:p>
        </p:txBody>
      </p:sp>
      <p:sp>
        <p:nvSpPr>
          <p:cNvPr id="3" name="Объект 2"/>
          <p:cNvSpPr>
            <a:spLocks noGrp="1"/>
          </p:cNvSpPr>
          <p:nvPr>
            <p:ph idx="1"/>
          </p:nvPr>
        </p:nvSpPr>
        <p:spPr>
          <a:xfrm>
            <a:off x="1059785" y="3429000"/>
            <a:ext cx="2137870" cy="763526"/>
          </a:xfrm>
        </p:spPr>
        <p:txBody>
          <a:bodyPr>
            <a:noAutofit/>
          </a:bodyPr>
          <a:lstStyle/>
          <a:p>
            <a:pPr marL="0" indent="0">
              <a:buNone/>
            </a:pPr>
            <a:r>
              <a:rPr lang="uk-UA"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Травми </a:t>
            </a:r>
            <a:endParaRPr lang="ru-RU"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4" name="Стрелка вниз 3"/>
          <p:cNvSpPr/>
          <p:nvPr/>
        </p:nvSpPr>
        <p:spPr>
          <a:xfrm>
            <a:off x="1670605" y="2398961"/>
            <a:ext cx="610820" cy="610820"/>
          </a:xfrm>
          <a:prstGeom prst="down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ru-RU" b="1"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cxnSp>
        <p:nvCxnSpPr>
          <p:cNvPr id="6" name="Соединительная линия уступом 5"/>
          <p:cNvCxnSpPr/>
          <p:nvPr/>
        </p:nvCxnSpPr>
        <p:spPr>
          <a:xfrm>
            <a:off x="3503065" y="3734410"/>
            <a:ext cx="1985165" cy="916230"/>
          </a:xfrm>
          <a:prstGeom prst="bentConnector3">
            <a:avLst/>
          </a:prstGeom>
          <a:ln>
            <a:tailEnd type="arrow"/>
          </a:ln>
        </p:spPr>
        <p:style>
          <a:lnRef idx="3">
            <a:schemeClr val="accent6"/>
          </a:lnRef>
          <a:fillRef idx="0">
            <a:schemeClr val="accent6"/>
          </a:fillRef>
          <a:effectRef idx="2">
            <a:schemeClr val="accent6"/>
          </a:effectRef>
          <a:fontRef idx="minor">
            <a:schemeClr val="tx1"/>
          </a:fontRef>
        </p:style>
      </p:cxnSp>
      <p:sp>
        <p:nvSpPr>
          <p:cNvPr id="7" name="TextBox 6"/>
          <p:cNvSpPr txBox="1"/>
          <p:nvPr/>
        </p:nvSpPr>
        <p:spPr>
          <a:xfrm>
            <a:off x="6037080" y="4795539"/>
            <a:ext cx="3054100" cy="707886"/>
          </a:xfrm>
          <a:prstGeom prst="rect">
            <a:avLst/>
          </a:prstGeom>
          <a:noFill/>
        </p:spPr>
        <p:txBody>
          <a:bodyPr wrap="square" rtlCol="0">
            <a:spAutoFit/>
          </a:bodyPr>
          <a:lstStyle/>
          <a:p>
            <a:r>
              <a:rPr lang="uk-UA"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Інвалідність</a:t>
            </a:r>
            <a:endParaRPr lang="ru-RU"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366" y="4421327"/>
            <a:ext cx="3657295" cy="243667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66368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Медичний</a:t>
            </a:r>
            <a:r>
              <a:rPr lang="ru-RU"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центр </a:t>
            </a:r>
            <a:r>
              <a:rPr lang="en-US"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Nodus</a:t>
            </a:r>
            <a:endParaRPr lang="ru-RU"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3555" y="4039820"/>
            <a:ext cx="4428445" cy="2565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00" t="35981"/>
          <a:stretch/>
        </p:blipFill>
        <p:spPr bwMode="auto">
          <a:xfrm>
            <a:off x="0" y="0"/>
            <a:ext cx="1833563" cy="1085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1371600" y="2362200"/>
            <a:ext cx="7162800" cy="1077218"/>
          </a:xfrm>
          <a:prstGeom prst="rect">
            <a:avLst/>
          </a:prstGeom>
        </p:spPr>
        <p:txBody>
          <a:bodyPr wrap="square">
            <a:spAutoFit/>
          </a:bodyPr>
          <a:lstStyle/>
          <a:p>
            <a:pPr algn="ctr"/>
            <a:r>
              <a:rPr lang="ru-RU" sz="3200" dirty="0">
                <a:solidFill>
                  <a:schemeClr val="bg1"/>
                </a:solidFill>
              </a:rPr>
              <a:t> </a:t>
            </a:r>
            <a:r>
              <a:rPr lang="uk-UA" sz="3200" dirty="0">
                <a:solidFill>
                  <a:schemeClr val="bg1"/>
                </a:solidFill>
              </a:rPr>
              <a:t>П</a:t>
            </a:r>
            <a:r>
              <a:rPr lang="ru-RU" sz="3200" dirty="0" err="1" smtClean="0">
                <a:solidFill>
                  <a:schemeClr val="bg1"/>
                </a:solidFill>
              </a:rPr>
              <a:t>роект</a:t>
            </a:r>
            <a:r>
              <a:rPr lang="ru-RU" sz="3200" dirty="0" smtClean="0">
                <a:solidFill>
                  <a:schemeClr val="bg1"/>
                </a:solidFill>
              </a:rPr>
              <a:t> </a:t>
            </a:r>
            <a:r>
              <a:rPr lang="ru-RU" sz="3200" dirty="0">
                <a:solidFill>
                  <a:schemeClr val="bg1"/>
                </a:solidFill>
              </a:rPr>
              <a:t>“</a:t>
            </a:r>
            <a:r>
              <a:rPr lang="ru-RU" sz="3200" dirty="0" err="1">
                <a:solidFill>
                  <a:schemeClr val="bg1"/>
                </a:solidFill>
              </a:rPr>
              <a:t>Реабілітація</a:t>
            </a:r>
            <a:r>
              <a:rPr lang="ru-RU" sz="3200" dirty="0">
                <a:solidFill>
                  <a:schemeClr val="bg1"/>
                </a:solidFill>
              </a:rPr>
              <a:t> та </a:t>
            </a:r>
            <a:r>
              <a:rPr lang="ru-RU" sz="3200" dirty="0" err="1">
                <a:solidFill>
                  <a:schemeClr val="bg1"/>
                </a:solidFill>
              </a:rPr>
              <a:t>відновлення</a:t>
            </a:r>
            <a:r>
              <a:rPr lang="ru-RU" sz="3200" dirty="0">
                <a:solidFill>
                  <a:schemeClr val="bg1"/>
                </a:solidFill>
              </a:rPr>
              <a:t> </a:t>
            </a:r>
            <a:r>
              <a:rPr lang="ru-RU" sz="3200" dirty="0" err="1">
                <a:solidFill>
                  <a:schemeClr val="bg1"/>
                </a:solidFill>
              </a:rPr>
              <a:t>руху</a:t>
            </a:r>
            <a:r>
              <a:rPr lang="ru-RU" sz="3200" dirty="0">
                <a:solidFill>
                  <a:schemeClr val="bg1"/>
                </a:solidFill>
              </a:rPr>
              <a:t> </a:t>
            </a:r>
            <a:r>
              <a:rPr lang="ru-RU" sz="3200" dirty="0" err="1">
                <a:solidFill>
                  <a:schemeClr val="bg1"/>
                </a:solidFill>
              </a:rPr>
              <a:t>поранених</a:t>
            </a:r>
            <a:r>
              <a:rPr lang="ru-RU" sz="3200" dirty="0">
                <a:solidFill>
                  <a:schemeClr val="bg1"/>
                </a:solidFill>
              </a:rPr>
              <a:t>”</a:t>
            </a:r>
          </a:p>
        </p:txBody>
      </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705" y="3887115"/>
            <a:ext cx="4137404" cy="263575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1243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8963" y="4223838"/>
            <a:ext cx="3512215" cy="263416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448965" y="527605"/>
            <a:ext cx="4581150" cy="610820"/>
          </a:xfrm>
        </p:spPr>
        <p:txBody>
          <a:bodyPr>
            <a:normAutofit fontScale="90000"/>
          </a:bodyPr>
          <a:lstStyle/>
          <a:p>
            <a:r>
              <a:rPr lang="uk-UA"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Висновок </a:t>
            </a:r>
            <a:endParaRPr lang="ru-RU"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3" name="Объект 2"/>
          <p:cNvSpPr>
            <a:spLocks noGrp="1"/>
          </p:cNvSpPr>
          <p:nvPr>
            <p:ph idx="1"/>
          </p:nvPr>
        </p:nvSpPr>
        <p:spPr>
          <a:xfrm>
            <a:off x="296260" y="1596541"/>
            <a:ext cx="8398775" cy="2901394"/>
          </a:xfrm>
        </p:spPr>
        <p:txBody>
          <a:bodyPr>
            <a:normAutofit fontScale="70000" lnSpcReduction="20000"/>
          </a:bodyPr>
          <a:lstStyle/>
          <a:p>
            <a:pPr marL="0" indent="0" algn="just">
              <a:buNone/>
            </a:pPr>
            <a:r>
              <a:rPr lang="uk-UA" dirty="0"/>
              <a:t>Е</a:t>
            </a:r>
            <a:r>
              <a:rPr lang="uk-UA" dirty="0" smtClean="0"/>
              <a:t>рготерапія</a:t>
            </a:r>
            <a:r>
              <a:rPr lang="uk-UA" dirty="0"/>
              <a:t>– це міждисциплінарний реабілітаційний фах, спрямований на покращення якості життя людей із набутими або вродженими </a:t>
            </a:r>
            <a:r>
              <a:rPr lang="uk-UA" dirty="0" err="1"/>
              <a:t>інвалідностями</a:t>
            </a:r>
            <a:r>
              <a:rPr lang="uk-UA" dirty="0"/>
              <a:t>. Метою </a:t>
            </a:r>
            <a:r>
              <a:rPr lang="uk-UA" dirty="0" err="1"/>
              <a:t>ерготепарії</a:t>
            </a:r>
            <a:r>
              <a:rPr lang="uk-UA" dirty="0"/>
              <a:t> є дати людям можливість брати участь та бути максимально незалежними в усіх сферах життя. </a:t>
            </a:r>
            <a:r>
              <a:rPr lang="uk-UA" dirty="0" err="1"/>
              <a:t>Ерготерапевти</a:t>
            </a:r>
            <a:r>
              <a:rPr lang="uk-UA" dirty="0"/>
              <a:t> використовують цілеспрямовану діяльність для зміцнення здоров’я та покращення функцій організму, адаптують середовище життєдіяльності та спосіб виконання заходів повсякденного життя. </a:t>
            </a:r>
            <a:r>
              <a:rPr lang="uk-UA" dirty="0" err="1"/>
              <a:t>Ерготерапевти</a:t>
            </a:r>
            <a:r>
              <a:rPr lang="uk-UA" dirty="0"/>
              <a:t> здійснюють терапевтичний вплив на опорно-руховий апарат, нервову систему, когнітивні, комунікативні, психічні та емоційні функції пацієнтів різного віку та різних патологій.</a:t>
            </a:r>
            <a:endParaRPr lang="ru-RU" dirty="0"/>
          </a:p>
          <a:p>
            <a:pPr marL="0" indent="0">
              <a:buNone/>
            </a:pPr>
            <a:endParaRPr lang="ru-RU" dirty="0"/>
          </a:p>
        </p:txBody>
      </p:sp>
      <p:pic>
        <p:nvPicPr>
          <p:cNvPr id="4" name="Picture 2" descr="http://cchuz.kharkov.com/assets/images/lfk/reabi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2820" y="4203902"/>
            <a:ext cx="3206805" cy="26540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6572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8965" y="680310"/>
            <a:ext cx="6566315" cy="610820"/>
          </a:xfrm>
        </p:spPr>
        <p:txBody>
          <a:bodyPr>
            <a:normAutofit fontScale="90000"/>
          </a:bodyPr>
          <a:lstStyle/>
          <a:p>
            <a:r>
              <a:rPr lang="uk-UA"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Джерела </a:t>
            </a:r>
            <a:endParaRPr lang="ru-RU"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3" name="Объект 2"/>
          <p:cNvSpPr>
            <a:spLocks noGrp="1"/>
          </p:cNvSpPr>
          <p:nvPr>
            <p:ph idx="1"/>
          </p:nvPr>
        </p:nvSpPr>
        <p:spPr>
          <a:xfrm>
            <a:off x="448965" y="1901949"/>
            <a:ext cx="8246070" cy="4733856"/>
          </a:xfrm>
        </p:spPr>
        <p:txBody>
          <a:bodyPr>
            <a:normAutofit fontScale="92500" lnSpcReduction="10000"/>
          </a:bodyPr>
          <a:lstStyle/>
          <a:p>
            <a:pPr>
              <a:buBlip>
                <a:blip r:embed="rId2"/>
              </a:buBlip>
            </a:pPr>
            <a:r>
              <a:rPr lang="ru-RU" sz="1900" dirty="0" smtClean="0"/>
              <a:t>С.Б. Мальцев Руководство по внедрению </a:t>
            </a:r>
            <a:r>
              <a:rPr lang="ru-RU" sz="1900" dirty="0" err="1" smtClean="0"/>
              <a:t>эрготерапии</a:t>
            </a:r>
            <a:r>
              <a:rPr lang="ru-RU" sz="1900" dirty="0" smtClean="0"/>
              <a:t> как нового вида деятельности в учреждениях, оказывающих социальные услугу 2011г.</a:t>
            </a:r>
          </a:p>
          <a:p>
            <a:pPr>
              <a:buBlip>
                <a:blip r:embed="rId2"/>
              </a:buBlip>
            </a:pPr>
            <a:r>
              <a:rPr lang="ru-RU" sz="1900" dirty="0" smtClean="0"/>
              <a:t>Е.В</a:t>
            </a:r>
            <a:r>
              <a:rPr lang="ru-RU" sz="1900" dirty="0"/>
              <a:t>. </a:t>
            </a:r>
            <a:r>
              <a:rPr lang="ru-RU" sz="1900" dirty="0" err="1"/>
              <a:t>Клочкова</a:t>
            </a:r>
            <a:r>
              <a:rPr lang="ru-RU" sz="1900" dirty="0"/>
              <a:t>, С.Б. Мальцев. Физическая терапия и </a:t>
            </a:r>
            <a:r>
              <a:rPr lang="ru-RU" sz="1900" dirty="0" err="1"/>
              <a:t>эрготерапия</a:t>
            </a:r>
            <a:r>
              <a:rPr lang="ru-RU" sz="1900" dirty="0"/>
              <a:t> как новые специальности для Республики Таджикистан. Методическое пособие. Душанбе, 2010 - 46 с. </a:t>
            </a:r>
            <a:endParaRPr lang="ru-RU" sz="1900" dirty="0" smtClean="0"/>
          </a:p>
          <a:p>
            <a:pPr>
              <a:buBlip>
                <a:blip r:embed="rId2"/>
              </a:buBlip>
            </a:pPr>
            <a:r>
              <a:rPr lang="uk-UA" sz="1900" dirty="0" smtClean="0"/>
              <a:t> </a:t>
            </a:r>
            <a:r>
              <a:rPr lang="ru-RU" sz="1900" dirty="0"/>
              <a:t>Епифанов В.А. </a:t>
            </a:r>
            <a:r>
              <a:rPr lang="ru-RU" sz="1900" dirty="0" err="1"/>
              <a:t>Эрготерапия</a:t>
            </a:r>
            <a:r>
              <a:rPr lang="ru-RU" sz="1900" dirty="0"/>
              <a:t> в комплексном лечении больных с повреждением нервной системы //Медицинская газета </a:t>
            </a:r>
            <a:r>
              <a:rPr lang="ru-RU" sz="1900" dirty="0" smtClean="0"/>
              <a:t>2009</a:t>
            </a:r>
            <a:endParaRPr lang="ru-RU" sz="1900" dirty="0"/>
          </a:p>
          <a:p>
            <a:pPr>
              <a:buBlip>
                <a:blip r:embed="rId2"/>
              </a:buBlip>
            </a:pPr>
            <a:r>
              <a:rPr lang="ru-RU" sz="1900" dirty="0" smtClean="0"/>
              <a:t> </a:t>
            </a:r>
            <a:r>
              <a:rPr lang="ru-RU" sz="1900" dirty="0" err="1"/>
              <a:t>Козявкін</a:t>
            </a:r>
            <a:r>
              <a:rPr lang="ru-RU" sz="1900" dirty="0"/>
              <a:t> В. І. </a:t>
            </a:r>
            <a:r>
              <a:rPr lang="ru-RU" sz="1900" dirty="0" err="1"/>
              <a:t>Методи</a:t>
            </a:r>
            <a:r>
              <a:rPr lang="ru-RU" sz="1900" dirty="0"/>
              <a:t> </a:t>
            </a:r>
            <a:r>
              <a:rPr lang="ru-RU" sz="1900" dirty="0" err="1"/>
              <a:t>оцінки</a:t>
            </a:r>
            <a:r>
              <a:rPr lang="ru-RU" sz="1900" dirty="0"/>
              <a:t> </a:t>
            </a:r>
            <a:r>
              <a:rPr lang="ru-RU" sz="1900" dirty="0" err="1"/>
              <a:t>ефективності</a:t>
            </a:r>
            <a:r>
              <a:rPr lang="ru-RU" sz="1900" dirty="0"/>
              <a:t> </a:t>
            </a:r>
            <a:r>
              <a:rPr lang="ru-RU" sz="1900" dirty="0" err="1"/>
              <a:t>оцінки</a:t>
            </a:r>
            <a:r>
              <a:rPr lang="ru-RU" sz="1900" dirty="0"/>
              <a:t> </a:t>
            </a:r>
            <a:r>
              <a:rPr lang="ru-RU" sz="1900" dirty="0" err="1"/>
              <a:t>медичної</a:t>
            </a:r>
            <a:r>
              <a:rPr lang="ru-RU" sz="1900" dirty="0"/>
              <a:t> </a:t>
            </a:r>
            <a:r>
              <a:rPr lang="ru-RU" sz="1900" dirty="0" err="1"/>
              <a:t>реабілітації</a:t>
            </a:r>
            <a:r>
              <a:rPr lang="ru-RU" sz="1900" dirty="0"/>
              <a:t> в </a:t>
            </a:r>
            <a:r>
              <a:rPr lang="ru-RU" sz="1900" dirty="0" err="1"/>
              <a:t>системі</a:t>
            </a:r>
            <a:r>
              <a:rPr lang="ru-RU" sz="1900" dirty="0"/>
              <a:t> </a:t>
            </a:r>
            <a:r>
              <a:rPr lang="ru-RU" sz="1900" dirty="0" err="1"/>
              <a:t>інтенсивної</a:t>
            </a:r>
            <a:r>
              <a:rPr lang="ru-RU" sz="1900" dirty="0"/>
              <a:t> </a:t>
            </a:r>
            <a:r>
              <a:rPr lang="ru-RU" sz="1900" dirty="0" err="1"/>
              <a:t>нейрофізичної</a:t>
            </a:r>
            <a:r>
              <a:rPr lang="ru-RU" sz="1900" dirty="0"/>
              <a:t> </a:t>
            </a:r>
            <a:r>
              <a:rPr lang="ru-RU" sz="1900" dirty="0" err="1"/>
              <a:t>реабілітації</a:t>
            </a:r>
            <a:r>
              <a:rPr lang="ru-RU" sz="1900" dirty="0"/>
              <a:t> / В. І. </a:t>
            </a:r>
            <a:r>
              <a:rPr lang="ru-RU" sz="1900" dirty="0" err="1"/>
              <a:t>Козявкін</a:t>
            </a:r>
            <a:r>
              <a:rPr lang="ru-RU" sz="1900" dirty="0"/>
              <a:t>, О. О. </a:t>
            </a:r>
            <a:r>
              <a:rPr lang="ru-RU" sz="1900" dirty="0" err="1"/>
              <a:t>Качмар</a:t>
            </a:r>
            <a:r>
              <a:rPr lang="ru-RU" sz="1900" dirty="0"/>
              <a:t> // </a:t>
            </a:r>
            <a:r>
              <a:rPr lang="ru-RU" sz="1900" dirty="0" err="1"/>
              <a:t>Український</a:t>
            </a:r>
            <a:r>
              <a:rPr lang="ru-RU" sz="1900" dirty="0"/>
              <a:t> </a:t>
            </a:r>
            <a:r>
              <a:rPr lang="ru-RU" sz="1900" dirty="0" err="1"/>
              <a:t>медичний</a:t>
            </a:r>
            <a:r>
              <a:rPr lang="ru-RU" sz="1900" dirty="0"/>
              <a:t> </a:t>
            </a:r>
            <a:r>
              <a:rPr lang="ru-RU" sz="1900" dirty="0" err="1"/>
              <a:t>часопис</a:t>
            </a:r>
            <a:r>
              <a:rPr lang="ru-RU" sz="1900" dirty="0"/>
              <a:t>. - 2003. - №3. - С. 61-66.</a:t>
            </a:r>
            <a:r>
              <a:rPr lang="uk-UA" sz="1900" dirty="0" smtClean="0"/>
              <a:t>1.</a:t>
            </a:r>
          </a:p>
          <a:p>
            <a:pPr>
              <a:buBlip>
                <a:blip r:embed="rId2"/>
              </a:buBlip>
            </a:pPr>
            <a:r>
              <a:rPr lang="en-US" sz="2400" dirty="0" smtClean="0">
                <a:hlinkClick r:id="rId3"/>
              </a:rPr>
              <a:t>http</a:t>
            </a:r>
            <a:r>
              <a:rPr lang="en-US" sz="2400" dirty="0">
                <a:hlinkClick r:id="rId3"/>
              </a:rPr>
              <a:t>://</a:t>
            </a:r>
            <a:r>
              <a:rPr lang="en-US" sz="2400" dirty="0" smtClean="0">
                <a:hlinkClick r:id="rId3"/>
              </a:rPr>
              <a:t>www.prometeu.org.ua/index.php</a:t>
            </a:r>
            <a:endParaRPr lang="ru-RU" sz="2400" dirty="0" smtClean="0"/>
          </a:p>
          <a:p>
            <a:pPr>
              <a:buBlip>
                <a:blip r:embed="rId2"/>
              </a:buBlip>
            </a:pPr>
            <a:r>
              <a:rPr lang="en-US" sz="2400" dirty="0">
                <a:hlinkClick r:id="rId4"/>
              </a:rPr>
              <a:t>http://</a:t>
            </a:r>
            <a:r>
              <a:rPr lang="en-US" sz="2400" dirty="0" smtClean="0">
                <a:hlinkClick r:id="rId4"/>
              </a:rPr>
              <a:t>manuals.sdc-eu.info/index.html</a:t>
            </a:r>
            <a:endParaRPr lang="ru-RU" sz="2400" dirty="0" smtClean="0"/>
          </a:p>
          <a:p>
            <a:pPr>
              <a:buBlip>
                <a:blip r:embed="rId2"/>
              </a:buBlip>
            </a:pPr>
            <a:r>
              <a:rPr lang="en-US" sz="2400" dirty="0">
                <a:hlinkClick r:id="rId5"/>
              </a:rPr>
              <a:t>http://</a:t>
            </a:r>
            <a:r>
              <a:rPr lang="en-US" sz="2400" dirty="0" smtClean="0">
                <a:hlinkClick r:id="rId5"/>
              </a:rPr>
              <a:t>versii.cv.ua/ozdorovchi/ergoterapevt-dlya-vsih-i-bagatih-i-bidnih-ale-ne-v-nas-v-ukrayini-nemaye-takoyi-profesiyi/30955.html</a:t>
            </a:r>
            <a:endParaRPr lang="ru-RU" sz="2400" dirty="0" smtClean="0"/>
          </a:p>
          <a:p>
            <a:pPr>
              <a:buBlip>
                <a:blip r:embed="rId2"/>
              </a:buBlip>
            </a:pPr>
            <a:r>
              <a:rPr lang="en-US" sz="2400" dirty="0">
                <a:hlinkClick r:id="rId6"/>
              </a:rPr>
              <a:t>https://ergoterapia.wordpress.com</a:t>
            </a:r>
            <a:r>
              <a:rPr lang="en-US" sz="2400" dirty="0" smtClean="0">
                <a:hlinkClick r:id="rId6"/>
              </a:rPr>
              <a:t>/</a:t>
            </a:r>
            <a:endParaRPr lang="ru-RU" sz="2400" dirty="0" smtClean="0"/>
          </a:p>
          <a:p>
            <a:pPr marL="0" indent="0">
              <a:buNone/>
            </a:pPr>
            <a:endParaRPr lang="ru-RU" sz="2400" dirty="0"/>
          </a:p>
        </p:txBody>
      </p:sp>
    </p:spTree>
    <p:extLst>
      <p:ext uri="{BB962C8B-B14F-4D97-AF65-F5344CB8AC3E}">
        <p14:creationId xmlns:p14="http://schemas.microsoft.com/office/powerpoint/2010/main" val="39759130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54375" y="2665475"/>
            <a:ext cx="7606163" cy="916230"/>
          </a:xfrm>
        </p:spPr>
      </p:pic>
    </p:spTree>
    <p:extLst>
      <p:ext uri="{BB962C8B-B14F-4D97-AF65-F5344CB8AC3E}">
        <p14:creationId xmlns:p14="http://schemas.microsoft.com/office/powerpoint/2010/main" val="30594355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3193080"/>
            <a:ext cx="2748690" cy="366492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a:xfrm>
            <a:off x="143555" y="527605"/>
            <a:ext cx="6244435" cy="532180"/>
          </a:xfrm>
        </p:spPr>
        <p:txBody>
          <a:bodyPr>
            <a:normAutofit fontScale="90000"/>
          </a:bodyPr>
          <a:lstStyle/>
          <a:p>
            <a:r>
              <a:rPr lang="uk-UA"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Термін «</a:t>
            </a:r>
            <a:r>
              <a:rPr lang="uk-UA" b="1" i="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ерготерапія</a:t>
            </a:r>
            <a:r>
              <a:rPr lang="uk-UA"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endParaRPr lang="en-US"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5" name="Text Placeholder 4"/>
          <p:cNvSpPr>
            <a:spLocks noGrp="1"/>
          </p:cNvSpPr>
          <p:nvPr>
            <p:ph type="body" idx="1"/>
          </p:nvPr>
        </p:nvSpPr>
        <p:spPr>
          <a:xfrm>
            <a:off x="296260" y="1443835"/>
            <a:ext cx="8398775" cy="2290575"/>
          </a:xfrm>
        </p:spPr>
        <p:txBody>
          <a:bodyPr>
            <a:normAutofit/>
          </a:bodyPr>
          <a:lstStyle/>
          <a:p>
            <a:pPr algn="just"/>
            <a:r>
              <a:rPr lang="uk-UA" b="0" dirty="0" smtClean="0">
                <a:cs typeface="Times New Roman" panose="02020603050405020304" pitchFamily="18" charset="0"/>
              </a:rPr>
              <a:t>Термін </a:t>
            </a:r>
            <a:r>
              <a:rPr lang="uk-UA" b="0" dirty="0">
                <a:cs typeface="Times New Roman" panose="02020603050405020304" pitchFamily="18" charset="0"/>
              </a:rPr>
              <a:t>«</a:t>
            </a:r>
            <a:r>
              <a:rPr lang="uk-UA" b="0" dirty="0" err="1">
                <a:cs typeface="Times New Roman" panose="02020603050405020304" pitchFamily="18" charset="0"/>
              </a:rPr>
              <a:t>ерготерапія</a:t>
            </a:r>
            <a:r>
              <a:rPr lang="uk-UA" b="0" dirty="0">
                <a:cs typeface="Times New Roman" panose="02020603050405020304" pitchFamily="18" charset="0"/>
              </a:rPr>
              <a:t>» походить від латинського </a:t>
            </a:r>
            <a:r>
              <a:rPr lang="uk-UA" b="0" dirty="0" err="1">
                <a:cs typeface="Times New Roman" panose="02020603050405020304" pitchFamily="18" charset="0"/>
              </a:rPr>
              <a:t>ergon</a:t>
            </a:r>
            <a:r>
              <a:rPr lang="uk-UA" b="0" dirty="0">
                <a:cs typeface="Times New Roman" panose="02020603050405020304" pitchFamily="18" charset="0"/>
              </a:rPr>
              <a:t> - праця, заняття, і грецького </a:t>
            </a:r>
            <a:r>
              <a:rPr lang="uk-UA" b="0" dirty="0" err="1">
                <a:cs typeface="Times New Roman" panose="02020603050405020304" pitchFamily="18" charset="0"/>
              </a:rPr>
              <a:t>therapia</a:t>
            </a:r>
            <a:r>
              <a:rPr lang="uk-UA" b="0" dirty="0">
                <a:cs typeface="Times New Roman" panose="02020603050405020304" pitchFamily="18" charset="0"/>
              </a:rPr>
              <a:t>- лікування. Таким чином, </a:t>
            </a:r>
            <a:r>
              <a:rPr lang="uk-UA" b="0" dirty="0" err="1">
                <a:cs typeface="Times New Roman" panose="02020603050405020304" pitchFamily="18" charset="0"/>
              </a:rPr>
              <a:t>ерготерапія</a:t>
            </a:r>
            <a:r>
              <a:rPr lang="uk-UA" b="0" dirty="0">
                <a:cs typeface="Times New Roman" panose="02020603050405020304" pitchFamily="18" charset="0"/>
              </a:rPr>
              <a:t> - це зцілення через діяльність. Ще Сократ вважав, що «людина обов’язково повинна займатись якоюсь працею, а не лише віддаватися розвагам, в інакшому випадку вона не може мати гарний стан тіла та духу».</a:t>
            </a:r>
            <a:endParaRPr lang="en-US" b="0" dirty="0">
              <a:cs typeface="Times New Roman" panose="02020603050405020304" pitchFamily="18" charset="0"/>
            </a:endParaRPr>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07547"/>
            <a:ext cx="2133600" cy="28448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Рисунок 6" descr="Эрготерапия-в-Минске.jpg"/>
          <p:cNvPicPr>
            <a:picLocks noChangeAspect="1"/>
          </p:cNvPicPr>
          <p:nvPr/>
        </p:nvPicPr>
        <p:blipFill>
          <a:blip r:embed="rId4" cstate="print"/>
          <a:stretch>
            <a:fillRect/>
          </a:stretch>
        </p:blipFill>
        <p:spPr>
          <a:xfrm>
            <a:off x="2286000" y="3886200"/>
            <a:ext cx="3886558" cy="2586990"/>
          </a:xfrm>
          <a:prstGeom prst="rect">
            <a:avLst/>
          </a:prstGeom>
        </p:spPr>
      </p:pic>
    </p:spTree>
    <p:extLst>
      <p:ext uri="{BB962C8B-B14F-4D97-AF65-F5344CB8AC3E}">
        <p14:creationId xmlns:p14="http://schemas.microsoft.com/office/powerpoint/2010/main" val="41707837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8966" y="4007505"/>
            <a:ext cx="2137870" cy="285049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467265" y="833015"/>
            <a:ext cx="4867000" cy="532180"/>
          </a:xfrm>
        </p:spPr>
        <p:txBody>
          <a:bodyPr>
            <a:normAutofit fontScale="90000"/>
          </a:bodyPr>
          <a:lstStyle/>
          <a:p>
            <a:pPr algn="ctr"/>
            <a:r>
              <a:rPr lang="uk-UA"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Історія</a:t>
            </a:r>
            <a:br>
              <a:rPr lang="uk-UA"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br>
            <a:r>
              <a:rPr lang="uk-UA"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r>
              <a:rPr lang="uk-UA"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формування </a:t>
            </a:r>
            <a:r>
              <a:rPr lang="uk-UA" b="1" i="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ерготерапії</a:t>
            </a:r>
            <a:r>
              <a:rPr lang="uk-UA"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r>
              <a:rPr lang="ru-RU"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r>
            <a:br>
              <a:rPr lang="ru-RU"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br>
            <a:endParaRPr lang="ru-RU"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5" name="Текст 4"/>
          <p:cNvSpPr>
            <a:spLocks noGrp="1"/>
          </p:cNvSpPr>
          <p:nvPr>
            <p:ph type="body" sz="quarter" idx="3"/>
          </p:nvPr>
        </p:nvSpPr>
        <p:spPr>
          <a:xfrm>
            <a:off x="296259" y="1901949"/>
            <a:ext cx="8704185" cy="2595985"/>
          </a:xfrm>
        </p:spPr>
        <p:txBody>
          <a:bodyPr>
            <a:normAutofit fontScale="92500"/>
          </a:bodyPr>
          <a:lstStyle/>
          <a:p>
            <a:pPr algn="just"/>
            <a:r>
              <a:rPr lang="uk-UA" b="0" dirty="0"/>
              <a:t>Ерготерапія почала формуватися після другої світової війни. Війна призвела до каліцтва та інвалідності значну кількість громадян. Вона була розроблена для того, щоб люди мали можливість повернутися до своїх звичайних буднів, знов спілкуватися та навчатися чомусь новому. Ерготерапія являє собою сукупність </a:t>
            </a:r>
            <a:r>
              <a:rPr lang="uk-UA" b="0" dirty="0" err="1"/>
              <a:t>методик</a:t>
            </a:r>
            <a:r>
              <a:rPr lang="uk-UA" b="0" dirty="0"/>
              <a:t>, що включають в себе знання з лікувальної гімнастики, психології, соціології, педагогіки, біомеханіки. </a:t>
            </a:r>
            <a:endParaRPr lang="ru-RU" b="0" dirty="0"/>
          </a:p>
          <a:p>
            <a:endParaRPr lang="ru-RU"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5524" y="4192526"/>
            <a:ext cx="3553966" cy="266547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54143" y="4192526"/>
            <a:ext cx="2881381" cy="232074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68650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72110" y="2360065"/>
            <a:ext cx="4399890" cy="3970329"/>
          </a:xfrm>
        </p:spPr>
        <p:txBody>
          <a:bodyPr>
            <a:noAutofit/>
          </a:bodyPr>
          <a:lstStyle/>
          <a:p>
            <a:pPr algn="just"/>
            <a:r>
              <a:rPr lang="uk-UA" sz="2400" dirty="0">
                <a:latin typeface="Times New Roman" panose="02020603050405020304" pitchFamily="18" charset="0"/>
                <a:cs typeface="Times New Roman" panose="02020603050405020304" pitchFamily="18" charset="0"/>
              </a:rPr>
              <a:t>П</a:t>
            </a:r>
            <a:r>
              <a:rPr lang="uk-UA" sz="2400" dirty="0" smtClean="0">
                <a:latin typeface="Times New Roman" panose="02020603050405020304" pitchFamily="18" charset="0"/>
                <a:cs typeface="Times New Roman" panose="02020603050405020304" pitchFamily="18" charset="0"/>
              </a:rPr>
              <a:t>окращення </a:t>
            </a:r>
            <a:r>
              <a:rPr lang="uk-UA" sz="2400" dirty="0">
                <a:latin typeface="Times New Roman" panose="02020603050405020304" pitchFamily="18" charset="0"/>
                <a:cs typeface="Times New Roman" panose="02020603050405020304" pitchFamily="18" charset="0"/>
              </a:rPr>
              <a:t>якісної складової життя людей, які внаслідок певної хвороби або травми втратили рухові здібності, не можуть координувати свої рухи і робити звичні справи, а також соціальна адаптація людини до повсякденного </a:t>
            </a:r>
            <a:r>
              <a:rPr lang="uk-UA" sz="2400" dirty="0" smtClean="0">
                <a:latin typeface="Times New Roman" panose="02020603050405020304" pitchFamily="18" charset="0"/>
                <a:cs typeface="Times New Roman" panose="02020603050405020304" pitchFamily="18" charset="0"/>
              </a:rPr>
              <a:t>життя,</a:t>
            </a:r>
            <a:br>
              <a:rPr lang="uk-UA" sz="2400" dirty="0" smtClean="0">
                <a:latin typeface="Times New Roman" panose="02020603050405020304" pitchFamily="18" charset="0"/>
                <a:cs typeface="Times New Roman" panose="02020603050405020304" pitchFamily="18" charset="0"/>
              </a:rPr>
            </a:br>
            <a:r>
              <a:rPr lang="uk-UA" sz="2400" dirty="0" smtClean="0">
                <a:latin typeface="Times New Roman" panose="02020603050405020304" pitchFamily="18" charset="0"/>
                <a:cs typeface="Times New Roman" panose="02020603050405020304" pitchFamily="18" charset="0"/>
              </a:rPr>
              <a:t>звичайного </a:t>
            </a:r>
            <a:r>
              <a:rPr lang="uk-UA" sz="2400" dirty="0">
                <a:latin typeface="Times New Roman" panose="02020603050405020304" pitchFamily="18" charset="0"/>
                <a:cs typeface="Times New Roman" panose="02020603050405020304" pitchFamily="18" charset="0"/>
              </a:rPr>
              <a:t>режиму дня.</a:t>
            </a:r>
            <a:endParaRPr lang="ru-RU" sz="2400" dirty="0">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143555" y="374900"/>
            <a:ext cx="3664920" cy="1068935"/>
          </a:xfrm>
        </p:spPr>
        <p:txBody>
          <a:bodyPr>
            <a:normAutofit/>
          </a:bodyPr>
          <a:lstStyle/>
          <a:p>
            <a:r>
              <a:rPr lang="uk-UA" sz="32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Мета </a:t>
            </a:r>
            <a:r>
              <a:rPr lang="uk-UA" sz="3200" b="1" i="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ерготерапії</a:t>
            </a:r>
            <a:endParaRPr lang="ru-RU" sz="32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6" name="Стрелка вниз 5"/>
          <p:cNvSpPr/>
          <p:nvPr/>
        </p:nvSpPr>
        <p:spPr>
          <a:xfrm>
            <a:off x="1926280" y="985720"/>
            <a:ext cx="458115" cy="1221640"/>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p>
        </p:txBody>
      </p:sp>
      <p:pic>
        <p:nvPicPr>
          <p:cNvPr id="8" name="Рисунок 7" descr="i.jpg"/>
          <p:cNvPicPr>
            <a:picLocks noChangeAspect="1"/>
          </p:cNvPicPr>
          <p:nvPr/>
        </p:nvPicPr>
        <p:blipFill>
          <a:blip r:embed="rId2" cstate="print"/>
          <a:stretch>
            <a:fillRect/>
          </a:stretch>
        </p:blipFill>
        <p:spPr>
          <a:xfrm>
            <a:off x="4629150" y="1752600"/>
            <a:ext cx="4514850" cy="1809750"/>
          </a:xfrm>
          <a:prstGeom prst="rect">
            <a:avLst/>
          </a:prstGeom>
        </p:spPr>
      </p:pic>
      <p:pic>
        <p:nvPicPr>
          <p:cNvPr id="9" name="Рисунок 8" descr="1387444936_e6b79d8b00924ec795f48a0a9c9f1319.jpg"/>
          <p:cNvPicPr>
            <a:picLocks noChangeAspect="1"/>
          </p:cNvPicPr>
          <p:nvPr/>
        </p:nvPicPr>
        <p:blipFill>
          <a:blip r:embed="rId3" cstate="print"/>
          <a:stretch>
            <a:fillRect/>
          </a:stretch>
        </p:blipFill>
        <p:spPr>
          <a:xfrm>
            <a:off x="4724400" y="4038600"/>
            <a:ext cx="4419600" cy="2545690"/>
          </a:xfrm>
          <a:prstGeom prst="rect">
            <a:avLst/>
          </a:prstGeom>
        </p:spPr>
      </p:pic>
    </p:spTree>
    <p:extLst>
      <p:ext uri="{BB962C8B-B14F-4D97-AF65-F5344CB8AC3E}">
        <p14:creationId xmlns:p14="http://schemas.microsoft.com/office/powerpoint/2010/main" val="10119246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6260" y="374900"/>
            <a:ext cx="6566315" cy="610820"/>
          </a:xfrm>
        </p:spPr>
        <p:txBody>
          <a:bodyPr>
            <a:normAutofit fontScale="90000"/>
          </a:bodyPr>
          <a:lstStyle/>
          <a:p>
            <a:r>
              <a:rPr lang="uk-UA"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Використання</a:t>
            </a:r>
            <a:br>
              <a:rPr lang="uk-UA"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br>
            <a:r>
              <a:rPr lang="uk-UA"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r>
              <a:rPr lang="uk-UA" b="1" i="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ерготерапії</a:t>
            </a:r>
            <a:r>
              <a:rPr lang="uk-UA"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endParaRPr lang="ru-RU"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3" name="Объект 2"/>
          <p:cNvSpPr>
            <a:spLocks noGrp="1"/>
          </p:cNvSpPr>
          <p:nvPr>
            <p:ph idx="1"/>
          </p:nvPr>
        </p:nvSpPr>
        <p:spPr>
          <a:xfrm>
            <a:off x="143556" y="1443835"/>
            <a:ext cx="5039264" cy="5191969"/>
          </a:xfrm>
        </p:spPr>
        <p:txBody>
          <a:bodyPr>
            <a:normAutofit fontScale="70000" lnSpcReduction="20000"/>
          </a:bodyPr>
          <a:lstStyle/>
          <a:p>
            <a:pPr marL="0" indent="0">
              <a:buNone/>
            </a:pPr>
            <a:r>
              <a:rPr lang="uk-UA" dirty="0"/>
              <a:t>Ерготерапія </a:t>
            </a:r>
            <a:r>
              <a:rPr lang="uk-UA" dirty="0" smtClean="0"/>
              <a:t>важлива </a:t>
            </a:r>
            <a:r>
              <a:rPr lang="uk-UA" dirty="0"/>
              <a:t>частина всіх сучасних реабілітаційних програм. Основна група для занять </a:t>
            </a:r>
            <a:r>
              <a:rPr lang="uk-UA" dirty="0" err="1"/>
              <a:t>ерготерапією</a:t>
            </a:r>
            <a:r>
              <a:rPr lang="uk-UA" dirty="0"/>
              <a:t> - це </a:t>
            </a:r>
            <a:r>
              <a:rPr lang="uk-UA" dirty="0" smtClean="0"/>
              <a:t>:</a:t>
            </a:r>
            <a:endParaRPr lang="ru-RU" dirty="0"/>
          </a:p>
          <a:p>
            <a:pPr>
              <a:buBlip>
                <a:blip r:embed="rId2"/>
              </a:buBlip>
            </a:pPr>
            <a:r>
              <a:rPr lang="uk-UA" dirty="0"/>
              <a:t>діти, що страждають на дитячий церебральний параліч</a:t>
            </a:r>
            <a:endParaRPr lang="ru-RU" dirty="0"/>
          </a:p>
          <a:p>
            <a:pPr>
              <a:buBlip>
                <a:blip r:embed="rId2"/>
              </a:buBlip>
            </a:pPr>
            <a:r>
              <a:rPr lang="uk-UA" dirty="0"/>
              <a:t>люди з захворюваннями та травматичними ушкодженнями опорно-рухового апарату або хребта </a:t>
            </a:r>
            <a:endParaRPr lang="ru-RU" dirty="0"/>
          </a:p>
          <a:p>
            <a:pPr>
              <a:buBlip>
                <a:blip r:embed="rId2"/>
              </a:buBlip>
            </a:pPr>
            <a:r>
              <a:rPr lang="uk-UA" dirty="0"/>
              <a:t> людям з атрофованими м'язами</a:t>
            </a:r>
            <a:endParaRPr lang="ru-RU" dirty="0"/>
          </a:p>
          <a:p>
            <a:pPr>
              <a:buBlip>
                <a:blip r:embed="rId2"/>
              </a:buBlip>
            </a:pPr>
            <a:r>
              <a:rPr lang="uk-UA" dirty="0"/>
              <a:t>люди , які мали інсульти та черепно-мозкові травми важкого ступеня</a:t>
            </a:r>
            <a:endParaRPr lang="ru-RU" dirty="0"/>
          </a:p>
          <a:p>
            <a:pPr>
              <a:buBlip>
                <a:blip r:embed="rId2"/>
              </a:buBlip>
            </a:pPr>
            <a:r>
              <a:rPr lang="uk-UA" dirty="0"/>
              <a:t>людям з психічними захворюваннями</a:t>
            </a:r>
            <a:endParaRPr lang="ru-RU" dirty="0"/>
          </a:p>
          <a:p>
            <a:pPr marL="0" indent="0">
              <a:buNone/>
            </a:pPr>
            <a:r>
              <a:rPr lang="uk-UA" dirty="0"/>
              <a:t> Для будь - якого методу характерний індивідуальний підхід. Спеціалісту з </a:t>
            </a:r>
            <a:r>
              <a:rPr lang="uk-UA" dirty="0" err="1"/>
              <a:t>ерготерапії</a:t>
            </a:r>
            <a:r>
              <a:rPr lang="uk-UA" dirty="0"/>
              <a:t> слід зазначити усі особливості життя людини, її стан здоров'я та  рівень інтелекту.</a:t>
            </a:r>
            <a:endParaRPr lang="ru-RU" dirty="0"/>
          </a:p>
          <a:p>
            <a:pPr marL="0" indent="0">
              <a:buNone/>
            </a:pPr>
            <a:endParaRPr lang="ru-RU"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9980" y="1749245"/>
            <a:ext cx="3425691" cy="213787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descr="http://crcvoc.ru/images/IMG_298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49980" y="4179710"/>
            <a:ext cx="3359510" cy="23726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7190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611" y="680310"/>
            <a:ext cx="6566315" cy="610820"/>
          </a:xfrm>
        </p:spPr>
        <p:txBody>
          <a:bodyPr>
            <a:normAutofit fontScale="90000"/>
          </a:bodyPr>
          <a:lstStyle/>
          <a:p>
            <a:r>
              <a:rPr lang="uk-UA"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Завдання </a:t>
            </a:r>
            <a:r>
              <a:rPr lang="uk-UA" b="1" i="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ерготерапії</a:t>
            </a:r>
            <a:r>
              <a:rPr lang="uk-UA"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endParaRPr lang="ru-RU"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3" name="Объект 2"/>
          <p:cNvSpPr>
            <a:spLocks noGrp="1"/>
          </p:cNvSpPr>
          <p:nvPr>
            <p:ph idx="1"/>
          </p:nvPr>
        </p:nvSpPr>
        <p:spPr>
          <a:xfrm>
            <a:off x="296260" y="1596540"/>
            <a:ext cx="4428445" cy="1985165"/>
          </a:xfrm>
        </p:spPr>
        <p:txBody>
          <a:bodyPr/>
          <a:lstStyle/>
          <a:p>
            <a:pPr>
              <a:buBlip>
                <a:blip r:embed="rId2"/>
              </a:buBlip>
            </a:pPr>
            <a:r>
              <a:rPr lang="uk-UA" sz="2000" dirty="0" smtClean="0"/>
              <a:t>навчання </a:t>
            </a:r>
            <a:r>
              <a:rPr lang="uk-UA" sz="2000" dirty="0"/>
              <a:t>незалежності у побуті;</a:t>
            </a:r>
            <a:endParaRPr lang="ru-RU" sz="2000" dirty="0"/>
          </a:p>
          <a:p>
            <a:pPr>
              <a:buBlip>
                <a:blip r:embed="rId2"/>
              </a:buBlip>
            </a:pPr>
            <a:r>
              <a:rPr lang="uk-UA" sz="2000" dirty="0" smtClean="0"/>
              <a:t>тренування </a:t>
            </a:r>
            <a:r>
              <a:rPr lang="uk-UA" sz="2000" dirty="0"/>
              <a:t>рухів та пересувань;</a:t>
            </a:r>
            <a:endParaRPr lang="ru-RU" sz="2000" dirty="0"/>
          </a:p>
          <a:p>
            <a:pPr>
              <a:buBlip>
                <a:blip r:embed="rId2"/>
              </a:buBlip>
            </a:pPr>
            <a:r>
              <a:rPr lang="uk-UA" sz="2000" dirty="0" smtClean="0"/>
              <a:t>емоційна </a:t>
            </a:r>
            <a:r>
              <a:rPr lang="uk-UA" sz="2000" dirty="0"/>
              <a:t>регуляція;</a:t>
            </a:r>
            <a:endParaRPr lang="ru-RU" sz="2000" dirty="0"/>
          </a:p>
          <a:p>
            <a:pPr>
              <a:buBlip>
                <a:blip r:embed="rId2"/>
              </a:buBlip>
            </a:pPr>
            <a:r>
              <a:rPr lang="uk-UA" sz="2000" dirty="0" err="1" smtClean="0"/>
              <a:t>сенсомоторні</a:t>
            </a:r>
            <a:r>
              <a:rPr lang="uk-UA" sz="2000" dirty="0" smtClean="0"/>
              <a:t> </a:t>
            </a:r>
            <a:r>
              <a:rPr lang="uk-UA" sz="2000" dirty="0"/>
              <a:t>тренування.</a:t>
            </a:r>
            <a:endParaRPr lang="ru-RU" sz="2000" dirty="0"/>
          </a:p>
          <a:p>
            <a:pPr marL="0" indent="0">
              <a:buNone/>
            </a:pPr>
            <a:endParaRPr lang="ru-RU" dirty="0"/>
          </a:p>
        </p:txBody>
      </p:sp>
      <p:sp>
        <p:nvSpPr>
          <p:cNvPr id="4" name="Стрелка вправо 3"/>
          <p:cNvSpPr/>
          <p:nvPr/>
        </p:nvSpPr>
        <p:spPr>
          <a:xfrm>
            <a:off x="4419295" y="2254204"/>
            <a:ext cx="1221640" cy="458115"/>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ru-RU"/>
          </a:p>
        </p:txBody>
      </p:sp>
      <p:sp>
        <p:nvSpPr>
          <p:cNvPr id="5" name="Прямоугольник 4"/>
          <p:cNvSpPr/>
          <p:nvPr/>
        </p:nvSpPr>
        <p:spPr>
          <a:xfrm>
            <a:off x="5800883" y="1467598"/>
            <a:ext cx="3354935" cy="2031325"/>
          </a:xfrm>
          <a:prstGeom prst="rect">
            <a:avLst/>
          </a:prstGeom>
        </p:spPr>
        <p:txBody>
          <a:bodyPr wrap="square">
            <a:spAutoFit/>
          </a:bodyPr>
          <a:lstStyle/>
          <a:p>
            <a:r>
              <a:rPr lang="uk-UA" dirty="0">
                <a:solidFill>
                  <a:schemeClr val="bg1"/>
                </a:solidFill>
              </a:rPr>
              <a:t>Ці завдання реалізуються через різноманітні вправи: малювання, перекладання предметів, кидання предметів в ціль, відкривання пляшок, набирання номеру </a:t>
            </a:r>
            <a:r>
              <a:rPr lang="uk-UA" dirty="0" smtClean="0">
                <a:solidFill>
                  <a:schemeClr val="bg1"/>
                </a:solidFill>
              </a:rPr>
              <a:t>телефону, багато </a:t>
            </a:r>
            <a:r>
              <a:rPr lang="uk-UA" dirty="0">
                <a:solidFill>
                  <a:schemeClr val="bg1"/>
                </a:solidFill>
              </a:rPr>
              <a:t>іншого. </a:t>
            </a:r>
            <a:endParaRPr lang="ru-RU" dirty="0">
              <a:solidFill>
                <a:schemeClr val="bg1"/>
              </a:solidFill>
            </a:endParaRP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555" y="3697777"/>
            <a:ext cx="3512215" cy="3092276"/>
          </a:xfrm>
          <a:prstGeom prst="rect">
            <a:avLst/>
          </a:prstGeom>
          <a:ln>
            <a:noFill/>
          </a:ln>
          <a:effectLst>
            <a:softEdge rad="112500"/>
          </a:effectLst>
        </p:spPr>
      </p:pic>
      <p:pic>
        <p:nvPicPr>
          <p:cNvPr id="7" name="Рисунок 6"/>
          <p:cNvPicPr>
            <a:picLocks noChangeAspect="1"/>
          </p:cNvPicPr>
          <p:nvPr/>
        </p:nvPicPr>
        <p:blipFill rotWithShape="1">
          <a:blip r:embed="rId4" cstate="print">
            <a:extLst>
              <a:ext uri="{28A0092B-C50C-407E-A947-70E740481C1C}">
                <a14:useLocalDpi xmlns:a14="http://schemas.microsoft.com/office/drawing/2010/main" val="0"/>
              </a:ext>
            </a:extLst>
          </a:blip>
          <a:srcRect l="20615" t="3077" r="16462" b="10769"/>
          <a:stretch/>
        </p:blipFill>
        <p:spPr>
          <a:xfrm>
            <a:off x="6175402" y="3557796"/>
            <a:ext cx="2901395" cy="3072482"/>
          </a:xfrm>
          <a:prstGeom prst="rect">
            <a:avLst/>
          </a:prstGeom>
          <a:ln>
            <a:noFill/>
          </a:ln>
          <a:effectLst>
            <a:softEdge rad="112500"/>
          </a:effectLst>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32426" y="3661888"/>
            <a:ext cx="2290575" cy="3054100"/>
          </a:xfrm>
          <a:prstGeom prst="rect">
            <a:avLst/>
          </a:prstGeom>
          <a:ln>
            <a:noFill/>
          </a:ln>
          <a:effectLst>
            <a:softEdge rad="112500"/>
          </a:effectLst>
        </p:spPr>
      </p:pic>
    </p:spTree>
    <p:extLst>
      <p:ext uri="{BB962C8B-B14F-4D97-AF65-F5344CB8AC3E}">
        <p14:creationId xmlns:p14="http://schemas.microsoft.com/office/powerpoint/2010/main" val="22465395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46945" y="1443835"/>
            <a:ext cx="8097054" cy="4123035"/>
          </a:xfrm>
        </p:spPr>
        <p:txBody>
          <a:bodyPr/>
          <a:lstStyle/>
          <a:p>
            <a:pPr marL="0" indent="0" algn="just">
              <a:buNone/>
            </a:pPr>
            <a:r>
              <a:rPr lang="uk-UA" sz="2400" dirty="0"/>
              <a:t>Всі </a:t>
            </a:r>
            <a:r>
              <a:rPr lang="uk-UA" sz="2400" dirty="0" smtClean="0"/>
              <a:t>вправи для </a:t>
            </a:r>
            <a:r>
              <a:rPr lang="uk-UA" sz="2400" dirty="0" err="1" smtClean="0"/>
              <a:t>ерготерапії</a:t>
            </a:r>
            <a:r>
              <a:rPr lang="uk-UA" sz="2400" dirty="0" smtClean="0"/>
              <a:t> </a:t>
            </a:r>
            <a:r>
              <a:rPr lang="uk-UA" sz="2400" dirty="0"/>
              <a:t>підбираються суворо індивідуально і залежать від цілей реабілітації та стану органів. Ерготерапія потребує зосередженості та постійних тренувань. За цих умов спостерігається позитивна динаміка.</a:t>
            </a:r>
            <a:endParaRPr lang="ru-RU" sz="2400" dirty="0"/>
          </a:p>
          <a:p>
            <a:pPr marL="0" indent="0">
              <a:buNone/>
            </a:pPr>
            <a:endParaRPr lang="ru-RU" dirty="0"/>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555" y="1522487"/>
            <a:ext cx="997157" cy="142371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859" y="3276600"/>
            <a:ext cx="4487925" cy="337075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Рисунок 5" descr="rommer_04.jpg"/>
          <p:cNvPicPr>
            <a:picLocks noChangeAspect="1"/>
          </p:cNvPicPr>
          <p:nvPr/>
        </p:nvPicPr>
        <p:blipFill>
          <a:blip r:embed="rId4" cstate="print"/>
          <a:stretch>
            <a:fillRect/>
          </a:stretch>
        </p:blipFill>
        <p:spPr>
          <a:xfrm>
            <a:off x="5181600" y="3276600"/>
            <a:ext cx="3670300" cy="3335252"/>
          </a:xfrm>
          <a:prstGeom prst="rect">
            <a:avLst/>
          </a:prstGeom>
        </p:spPr>
      </p:pic>
    </p:spTree>
    <p:extLst>
      <p:ext uri="{BB962C8B-B14F-4D97-AF65-F5344CB8AC3E}">
        <p14:creationId xmlns:p14="http://schemas.microsoft.com/office/powerpoint/2010/main" val="12737881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Принципи </a:t>
            </a:r>
            <a:r>
              <a:rPr lang="uk-UA" b="1" i="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ерготерапії</a:t>
            </a:r>
            <a:r>
              <a:rPr lang="ru-RU"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r>
            <a:br>
              <a:rPr lang="ru-RU"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br>
            <a:endParaRPr lang="ru-RU"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3" name="Объект 2"/>
          <p:cNvSpPr>
            <a:spLocks noGrp="1"/>
          </p:cNvSpPr>
          <p:nvPr>
            <p:ph idx="1"/>
          </p:nvPr>
        </p:nvSpPr>
        <p:spPr>
          <a:xfrm>
            <a:off x="448965" y="1749246"/>
            <a:ext cx="8398775" cy="2748690"/>
          </a:xfrm>
        </p:spPr>
        <p:txBody>
          <a:bodyPr>
            <a:normAutofit/>
          </a:bodyPr>
          <a:lstStyle/>
          <a:p>
            <a:pPr>
              <a:buBlip>
                <a:blip r:embed="rId2"/>
              </a:buBlip>
            </a:pPr>
            <a:r>
              <a:rPr lang="uk-UA" sz="2000" dirty="0" smtClean="0"/>
              <a:t> </a:t>
            </a:r>
            <a:r>
              <a:rPr lang="uk-UA" sz="2000" dirty="0"/>
              <a:t>діяльність для людини так само необхідна як їжа і питво;</a:t>
            </a:r>
            <a:endParaRPr lang="ru-RU" sz="2000" dirty="0"/>
          </a:p>
          <a:p>
            <a:pPr>
              <a:buBlip>
                <a:blip r:embed="rId2"/>
              </a:buBlip>
            </a:pPr>
            <a:r>
              <a:rPr lang="uk-UA" sz="2000" dirty="0" smtClean="0"/>
              <a:t> </a:t>
            </a:r>
            <a:r>
              <a:rPr lang="uk-UA" sz="2000" dirty="0"/>
              <a:t>у кожної людини має бути як розумова, так і фізична діяльність;</a:t>
            </a:r>
            <a:endParaRPr lang="ru-RU" sz="2000" dirty="0"/>
          </a:p>
          <a:p>
            <a:pPr>
              <a:buBlip>
                <a:blip r:embed="rId2"/>
              </a:buBlip>
            </a:pPr>
            <a:r>
              <a:rPr lang="uk-UA" sz="2000" dirty="0" smtClean="0"/>
              <a:t> </a:t>
            </a:r>
            <a:r>
              <a:rPr lang="uk-UA" sz="2000" dirty="0"/>
              <a:t>діяльність повинна мати для клієнта сенс та викликати в процесі її виконання позитивні емоції;</a:t>
            </a:r>
            <a:endParaRPr lang="ru-RU" sz="2000" dirty="0"/>
          </a:p>
          <a:p>
            <a:pPr>
              <a:buBlip>
                <a:blip r:embed="rId2"/>
              </a:buBlip>
            </a:pPr>
            <a:r>
              <a:rPr lang="uk-UA" sz="2000" dirty="0" smtClean="0"/>
              <a:t>люди</a:t>
            </a:r>
            <a:r>
              <a:rPr lang="uk-UA" sz="2000" dirty="0"/>
              <a:t>, що хворі розумом, тілом та душею </a:t>
            </a:r>
            <a:r>
              <a:rPr lang="uk-UA" sz="2000" dirty="0" smtClean="0"/>
              <a:t>                                                можуть </a:t>
            </a:r>
            <a:r>
              <a:rPr lang="uk-UA" sz="2000" dirty="0"/>
              <a:t>бути зцілені за допомогою діяльності.</a:t>
            </a:r>
            <a:endParaRPr lang="ru-RU" sz="2000" dirty="0"/>
          </a:p>
          <a:p>
            <a:pPr marL="0" indent="0">
              <a:buNone/>
            </a:pPr>
            <a:endParaRPr lang="ru-RU"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260" y="4124820"/>
            <a:ext cx="3512215" cy="263793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Рисунок 5" descr="290538521.jpg"/>
          <p:cNvPicPr>
            <a:picLocks noChangeAspect="1"/>
          </p:cNvPicPr>
          <p:nvPr/>
        </p:nvPicPr>
        <p:blipFill>
          <a:blip r:embed="rId4" cstate="print"/>
          <a:stretch>
            <a:fillRect/>
          </a:stretch>
        </p:blipFill>
        <p:spPr>
          <a:xfrm>
            <a:off x="6096000" y="2819400"/>
            <a:ext cx="2876550" cy="3835400"/>
          </a:xfrm>
          <a:prstGeom prst="rect">
            <a:avLst/>
          </a:prstGeom>
        </p:spPr>
      </p:pic>
    </p:spTree>
    <p:extLst>
      <p:ext uri="{BB962C8B-B14F-4D97-AF65-F5344CB8AC3E}">
        <p14:creationId xmlns:p14="http://schemas.microsoft.com/office/powerpoint/2010/main" val="38773786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1210</TotalTime>
  <Words>791</Words>
  <Application>Microsoft Office PowerPoint</Application>
  <PresentationFormat>Экран (4:3)</PresentationFormat>
  <Paragraphs>72</Paragraphs>
  <Slides>25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25</vt:i4>
      </vt:variant>
    </vt:vector>
  </HeadingPairs>
  <TitlesOfParts>
    <vt:vector size="26" baseType="lpstr">
      <vt:lpstr>Office Theme</vt:lpstr>
      <vt:lpstr>Презентация PowerPoint</vt:lpstr>
      <vt:lpstr>Популярність реабілітаційних заходів </vt:lpstr>
      <vt:lpstr>Термін «ерготерапія» </vt:lpstr>
      <vt:lpstr>Історія  формування ерготерапії  </vt:lpstr>
      <vt:lpstr>Покращення якісної складової життя людей, які внаслідок певної хвороби або травми втратили рухові здібності, не можуть координувати свої рухи і робити звичні справи, а також соціальна адаптація людини до повсякденного життя, звичайного режиму дня.</vt:lpstr>
      <vt:lpstr>Використання  ерготерапії </vt:lpstr>
      <vt:lpstr>Завдання ерготерапії </vt:lpstr>
      <vt:lpstr>Презентация PowerPoint</vt:lpstr>
      <vt:lpstr>Принципи ерготерапії </vt:lpstr>
      <vt:lpstr>Основні підходи в ерготерапії</vt:lpstr>
      <vt:lpstr>Тема є актуальною  і для Запоріжжя</vt:lpstr>
      <vt:lpstr>Екологічний стан міста </vt:lpstr>
      <vt:lpstr> Центр ударно-хвильової терапії « Аватаж »</vt:lpstr>
      <vt:lpstr>Центр фізичної та психологічної реабілітації</vt:lpstr>
      <vt:lpstr> 31 % вроджених аномалії розвитку в людині в Запорізькій області   </vt:lpstr>
      <vt:lpstr>Молочанська  загальноосвітня школа-інтернат</vt:lpstr>
      <vt:lpstr> Запорізька Спеціальна Загальноосвітня Школа-інтернат "Орієнтир"</vt:lpstr>
      <vt:lpstr>Гуляйпільська спеціальна загальноосвітня школа-інтернат</vt:lpstr>
      <vt:lpstr> Соціально-реабілітаційний центр  для неповнолітніх « Прометей »</vt:lpstr>
      <vt:lpstr> «Ризиковий спосіб життя»</vt:lpstr>
      <vt:lpstr>Антитерористична операція</vt:lpstr>
      <vt:lpstr>Медичний центр Nodus</vt:lpstr>
      <vt:lpstr>Висновок </vt:lpstr>
      <vt:lpstr>Джерела </vt:lpstr>
      <vt:lpstr>Презентация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Julian</dc:creator>
  <cp:lastModifiedBy>user</cp:lastModifiedBy>
  <cp:revision>114</cp:revision>
  <dcterms:created xsi:type="dcterms:W3CDTF">2013-08-21T19:17:07Z</dcterms:created>
  <dcterms:modified xsi:type="dcterms:W3CDTF">2016-02-27T21:57:56Z</dcterms:modified>
</cp:coreProperties>
</file>