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p:cViewPr varScale="1">
        <p:scale>
          <a:sx n="109" d="100"/>
          <a:sy n="109" d="100"/>
        </p:scale>
        <p:origin x="169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5308C1-6E73-4213-9C1B-9D841F4E2457}" type="slidenum">
              <a:rPr lang="uk-UA" smtClean="0"/>
              <a:pPr/>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55308C1-6E73-4213-9C1B-9D841F4E2457}"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F55308C1-6E73-4213-9C1B-9D841F4E2457}" type="slidenum">
              <a:rPr lang="uk-UA" smtClean="0"/>
              <a:pPr/>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F55308C1-6E73-4213-9C1B-9D841F4E2457}" type="slidenum">
              <a:rPr lang="uk-UA" smtClean="0"/>
              <a:pPr/>
              <a:t>‹#›</a:t>
            </a:fld>
            <a:endParaRPr lang="uk-UA"/>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5308C1-6E73-4213-9C1B-9D841F4E2457}" type="slidenum">
              <a:rPr lang="uk-UA" smtClean="0"/>
              <a:pPr/>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848D87B3-3547-4868-991E-814A3DA17177}" type="datetimeFigureOut">
              <a:rPr lang="uk-UA" smtClean="0"/>
              <a:pPr/>
              <a:t>30.03.2022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55308C1-6E73-4213-9C1B-9D841F4E2457}" type="slidenum">
              <a:rPr lang="uk-UA" smtClean="0"/>
              <a:pPr/>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F55308C1-6E73-4213-9C1B-9D841F4E2457}" type="slidenum">
              <a:rPr lang="uk-UA" smtClean="0"/>
              <a:pPr/>
              <a:t>‹#›</a:t>
            </a:fld>
            <a:endParaRPr lang="uk-UA"/>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F55308C1-6E73-4213-9C1B-9D841F4E2457}"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55308C1-6E73-4213-9C1B-9D841F4E2457}"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55308C1-6E73-4213-9C1B-9D841F4E2457}" type="slidenum">
              <a:rPr lang="uk-UA" smtClean="0"/>
              <a:pPr/>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848D87B3-3547-4868-991E-814A3DA17177}" type="datetimeFigureOut">
              <a:rPr lang="uk-UA" smtClean="0"/>
              <a:pPr/>
              <a:t>30.03.2022</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F55308C1-6E73-4213-9C1B-9D841F4E2457}" type="slidenum">
              <a:rPr lang="uk-UA" smtClean="0"/>
              <a:pPr/>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848D87B3-3547-4868-991E-814A3DA17177}" type="datetimeFigureOut">
              <a:rPr lang="uk-UA" smtClean="0"/>
              <a:pPr/>
              <a:t>30.03.2022</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48D87B3-3547-4868-991E-814A3DA17177}" type="datetimeFigureOut">
              <a:rPr lang="uk-UA" smtClean="0"/>
              <a:pPr/>
              <a:t>30.03.2022</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55308C1-6E73-4213-9C1B-9D841F4E2457}" type="slidenum">
              <a:rPr lang="uk-UA" smtClean="0"/>
              <a:pPr/>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26.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p:txBody>
          <a:bodyPr/>
          <a:lstStyle/>
          <a:p>
            <a:endParaRPr lang="uk-UA" dirty="0"/>
          </a:p>
        </p:txBody>
      </p:sp>
      <p:sp>
        <p:nvSpPr>
          <p:cNvPr id="3" name="Заголовок 2"/>
          <p:cNvSpPr>
            <a:spLocks noGrp="1"/>
          </p:cNvSpPr>
          <p:nvPr>
            <p:ph type="title"/>
          </p:nvPr>
        </p:nvSpPr>
        <p:spPr>
          <a:xfrm>
            <a:off x="714348" y="1000108"/>
            <a:ext cx="7635901" cy="1643074"/>
          </a:xfrm>
        </p:spPr>
        <p:txBody>
          <a:bodyPr>
            <a:normAutofit fontScale="90000"/>
          </a:bodyPr>
          <a:lstStyle/>
          <a:p>
            <a:r>
              <a:rPr lang="uk-UA" dirty="0" smtClean="0"/>
              <a:t/>
            </a:r>
            <a:br>
              <a:rPr lang="uk-UA" dirty="0" smtClean="0"/>
            </a:br>
            <a:r>
              <a:rPr lang="uk-UA" b="1" dirty="0" smtClean="0"/>
              <a:t>КАРТА ПАЦІЄНТА</a:t>
            </a:r>
            <a:br>
              <a:rPr lang="uk-UA" b="1" dirty="0" smtClean="0"/>
            </a:br>
            <a:r>
              <a:rPr lang="uk-UA" b="1" dirty="0" smtClean="0"/>
              <a:t>КОМПЛЕКСНА ГЕРІАТРИЧНА ОЦІНКА</a:t>
            </a:r>
            <a:r>
              <a:rPr lang="uk-UA" dirty="0" smtClean="0"/>
              <a:t/>
            </a:r>
            <a:br>
              <a:rPr lang="uk-UA" dirty="0" smtClean="0"/>
            </a:br>
            <a:endParaRPr lang="uk-UA" dirty="0"/>
          </a:p>
        </p:txBody>
      </p:sp>
      <p:pic>
        <p:nvPicPr>
          <p:cNvPr id="4" name="Рисунок 3" descr="87729-dovzab-min.jpg"/>
          <p:cNvPicPr>
            <a:picLocks noChangeAspect="1"/>
          </p:cNvPicPr>
          <p:nvPr/>
        </p:nvPicPr>
        <p:blipFill>
          <a:blip r:embed="rId2"/>
          <a:stretch>
            <a:fillRect/>
          </a:stretch>
        </p:blipFill>
        <p:spPr>
          <a:xfrm>
            <a:off x="142844" y="2714620"/>
            <a:ext cx="8858312" cy="400052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png"/>
          <p:cNvPicPr>
            <a:picLocks noChangeAspect="1"/>
          </p:cNvPicPr>
          <p:nvPr/>
        </p:nvPicPr>
        <p:blipFill>
          <a:blip r:embed="rId2"/>
          <a:stretch>
            <a:fillRect/>
          </a:stretch>
        </p:blipFill>
        <p:spPr>
          <a:xfrm>
            <a:off x="285720" y="599622"/>
            <a:ext cx="8572560" cy="458935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2.png"/>
          <p:cNvPicPr>
            <a:picLocks noChangeAspect="1"/>
          </p:cNvPicPr>
          <p:nvPr/>
        </p:nvPicPr>
        <p:blipFill>
          <a:blip r:embed="rId2"/>
          <a:stretch>
            <a:fillRect/>
          </a:stretch>
        </p:blipFill>
        <p:spPr>
          <a:xfrm>
            <a:off x="857224" y="285728"/>
            <a:ext cx="7386316" cy="4000528"/>
          </a:xfrm>
          <a:prstGeom prst="rect">
            <a:avLst/>
          </a:prstGeom>
        </p:spPr>
      </p:pic>
      <p:pic>
        <p:nvPicPr>
          <p:cNvPr id="3" name="Рисунок 2" descr="гер3.png"/>
          <p:cNvPicPr>
            <a:picLocks noChangeAspect="1"/>
          </p:cNvPicPr>
          <p:nvPr/>
        </p:nvPicPr>
        <p:blipFill>
          <a:blip r:embed="rId3"/>
          <a:stretch>
            <a:fillRect/>
          </a:stretch>
        </p:blipFill>
        <p:spPr>
          <a:xfrm>
            <a:off x="1071538" y="4500570"/>
            <a:ext cx="6858048" cy="18899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гер4.png"/>
          <p:cNvPicPr>
            <a:picLocks noChangeAspect="1"/>
          </p:cNvPicPr>
          <p:nvPr/>
        </p:nvPicPr>
        <p:blipFill>
          <a:blip r:embed="rId2"/>
          <a:stretch>
            <a:fillRect/>
          </a:stretch>
        </p:blipFill>
        <p:spPr>
          <a:xfrm>
            <a:off x="1785918" y="214290"/>
            <a:ext cx="5461505" cy="600079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5.png"/>
          <p:cNvPicPr>
            <a:picLocks noChangeAspect="1"/>
          </p:cNvPicPr>
          <p:nvPr/>
        </p:nvPicPr>
        <p:blipFill>
          <a:blip r:embed="rId2"/>
          <a:stretch>
            <a:fillRect/>
          </a:stretch>
        </p:blipFill>
        <p:spPr>
          <a:xfrm>
            <a:off x="857224" y="357166"/>
            <a:ext cx="7194742" cy="2286015"/>
          </a:xfrm>
          <a:prstGeom prst="rect">
            <a:avLst/>
          </a:prstGeom>
        </p:spPr>
      </p:pic>
      <p:pic>
        <p:nvPicPr>
          <p:cNvPr id="3" name="Рисунок 2" descr="гер6.png"/>
          <p:cNvPicPr>
            <a:picLocks noChangeAspect="1"/>
          </p:cNvPicPr>
          <p:nvPr/>
        </p:nvPicPr>
        <p:blipFill>
          <a:blip r:embed="rId3"/>
          <a:stretch>
            <a:fillRect/>
          </a:stretch>
        </p:blipFill>
        <p:spPr>
          <a:xfrm>
            <a:off x="571472" y="2714620"/>
            <a:ext cx="7653279" cy="331971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7.png"/>
          <p:cNvPicPr>
            <a:picLocks noChangeAspect="1"/>
          </p:cNvPicPr>
          <p:nvPr/>
        </p:nvPicPr>
        <p:blipFill>
          <a:blip r:embed="rId2"/>
          <a:stretch>
            <a:fillRect/>
          </a:stretch>
        </p:blipFill>
        <p:spPr>
          <a:xfrm>
            <a:off x="1571604" y="214290"/>
            <a:ext cx="5572164" cy="3811516"/>
          </a:xfrm>
          <a:prstGeom prst="rect">
            <a:avLst/>
          </a:prstGeom>
        </p:spPr>
      </p:pic>
      <p:pic>
        <p:nvPicPr>
          <p:cNvPr id="3" name="Рисунок 2" descr="гер8.png"/>
          <p:cNvPicPr>
            <a:picLocks noChangeAspect="1"/>
          </p:cNvPicPr>
          <p:nvPr/>
        </p:nvPicPr>
        <p:blipFill>
          <a:blip r:embed="rId3"/>
          <a:stretch>
            <a:fillRect/>
          </a:stretch>
        </p:blipFill>
        <p:spPr>
          <a:xfrm>
            <a:off x="1714480" y="4357694"/>
            <a:ext cx="5443675" cy="181180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гер9.png"/>
          <p:cNvPicPr>
            <a:picLocks noChangeAspect="1"/>
          </p:cNvPicPr>
          <p:nvPr/>
        </p:nvPicPr>
        <p:blipFill>
          <a:blip r:embed="rId2"/>
          <a:stretch>
            <a:fillRect/>
          </a:stretch>
        </p:blipFill>
        <p:spPr>
          <a:xfrm>
            <a:off x="1643042" y="285727"/>
            <a:ext cx="5643602" cy="5933017"/>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0.png"/>
          <p:cNvPicPr>
            <a:picLocks noChangeAspect="1"/>
          </p:cNvPicPr>
          <p:nvPr/>
        </p:nvPicPr>
        <p:blipFill>
          <a:blip r:embed="rId2"/>
          <a:stretch>
            <a:fillRect/>
          </a:stretch>
        </p:blipFill>
        <p:spPr>
          <a:xfrm>
            <a:off x="1500166" y="214290"/>
            <a:ext cx="6375039" cy="1857388"/>
          </a:xfrm>
          <a:prstGeom prst="rect">
            <a:avLst/>
          </a:prstGeom>
        </p:spPr>
      </p:pic>
      <p:pic>
        <p:nvPicPr>
          <p:cNvPr id="3" name="Рисунок 2" descr="гер11.png"/>
          <p:cNvPicPr>
            <a:picLocks noChangeAspect="1"/>
          </p:cNvPicPr>
          <p:nvPr/>
        </p:nvPicPr>
        <p:blipFill>
          <a:blip r:embed="rId3"/>
          <a:stretch>
            <a:fillRect/>
          </a:stretch>
        </p:blipFill>
        <p:spPr>
          <a:xfrm>
            <a:off x="1357290" y="2000240"/>
            <a:ext cx="6579516" cy="4030257"/>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2.png"/>
          <p:cNvPicPr>
            <a:picLocks noChangeAspect="1"/>
          </p:cNvPicPr>
          <p:nvPr/>
        </p:nvPicPr>
        <p:blipFill>
          <a:blip r:embed="rId2"/>
          <a:stretch>
            <a:fillRect/>
          </a:stretch>
        </p:blipFill>
        <p:spPr>
          <a:xfrm>
            <a:off x="2143108" y="214290"/>
            <a:ext cx="4286280" cy="2415005"/>
          </a:xfrm>
          <a:prstGeom prst="rect">
            <a:avLst/>
          </a:prstGeom>
        </p:spPr>
      </p:pic>
      <p:pic>
        <p:nvPicPr>
          <p:cNvPr id="3" name="Рисунок 2" descr="гер14.png"/>
          <p:cNvPicPr>
            <a:picLocks noChangeAspect="1"/>
          </p:cNvPicPr>
          <p:nvPr/>
        </p:nvPicPr>
        <p:blipFill>
          <a:blip r:embed="rId3"/>
          <a:stretch>
            <a:fillRect/>
          </a:stretch>
        </p:blipFill>
        <p:spPr>
          <a:xfrm>
            <a:off x="2143108" y="2714620"/>
            <a:ext cx="4526673" cy="3673159"/>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5.png"/>
          <p:cNvPicPr>
            <a:picLocks noChangeAspect="1"/>
          </p:cNvPicPr>
          <p:nvPr/>
        </p:nvPicPr>
        <p:blipFill>
          <a:blip r:embed="rId2"/>
          <a:stretch>
            <a:fillRect/>
          </a:stretch>
        </p:blipFill>
        <p:spPr>
          <a:xfrm>
            <a:off x="1958417" y="285728"/>
            <a:ext cx="4709447" cy="2571768"/>
          </a:xfrm>
          <a:prstGeom prst="rect">
            <a:avLst/>
          </a:prstGeom>
        </p:spPr>
      </p:pic>
      <p:pic>
        <p:nvPicPr>
          <p:cNvPr id="3" name="Рисунок 2" descr="гер16.png"/>
          <p:cNvPicPr>
            <a:picLocks noChangeAspect="1"/>
          </p:cNvPicPr>
          <p:nvPr/>
        </p:nvPicPr>
        <p:blipFill>
          <a:blip r:embed="rId3"/>
          <a:stretch>
            <a:fillRect/>
          </a:stretch>
        </p:blipFill>
        <p:spPr>
          <a:xfrm>
            <a:off x="1857356" y="3143248"/>
            <a:ext cx="5024152" cy="314327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7.png"/>
          <p:cNvPicPr>
            <a:picLocks noChangeAspect="1"/>
          </p:cNvPicPr>
          <p:nvPr/>
        </p:nvPicPr>
        <p:blipFill>
          <a:blip r:embed="rId2"/>
          <a:stretch>
            <a:fillRect/>
          </a:stretch>
        </p:blipFill>
        <p:spPr>
          <a:xfrm>
            <a:off x="1000100" y="214289"/>
            <a:ext cx="7358114" cy="608990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rPr>
              <a:t>Паспортні дані і соціальний статус</a:t>
            </a:r>
            <a:endParaRPr lang="uk-UA" b="1" dirty="0">
              <a:solidFill>
                <a:schemeClr val="accent1">
                  <a:lumMod val="75000"/>
                </a:schemeClr>
              </a:solidFill>
            </a:endParaRPr>
          </a:p>
        </p:txBody>
      </p:sp>
      <p:graphicFrame>
        <p:nvGraphicFramePr>
          <p:cNvPr id="4" name="Содержимое 3"/>
          <p:cNvGraphicFramePr>
            <a:graphicFrameLocks noGrp="1"/>
          </p:cNvGraphicFramePr>
          <p:nvPr>
            <p:ph sz="quarter" idx="1"/>
          </p:nvPr>
        </p:nvGraphicFramePr>
        <p:xfrm>
          <a:off x="301625" y="1643063"/>
          <a:ext cx="8504240" cy="4404360"/>
        </p:xfrm>
        <a:graphic>
          <a:graphicData uri="http://schemas.openxmlformats.org/drawingml/2006/table">
            <a:tbl>
              <a:tblPr firstRow="1" bandRow="1">
                <a:tableStyleId>{0505E3EF-67EA-436B-97B2-0124C06EBD24}</a:tableStyleId>
              </a:tblPr>
              <a:tblGrid>
                <a:gridCol w="2126060">
                  <a:extLst>
                    <a:ext uri="{9D8B030D-6E8A-4147-A177-3AD203B41FA5}">
                      <a16:colId xmlns:a16="http://schemas.microsoft.com/office/drawing/2014/main" val="20000"/>
                    </a:ext>
                  </a:extLst>
                </a:gridCol>
                <a:gridCol w="2126060">
                  <a:extLst>
                    <a:ext uri="{9D8B030D-6E8A-4147-A177-3AD203B41FA5}">
                      <a16:colId xmlns:a16="http://schemas.microsoft.com/office/drawing/2014/main" val="20001"/>
                    </a:ext>
                  </a:extLst>
                </a:gridCol>
                <a:gridCol w="2126060">
                  <a:extLst>
                    <a:ext uri="{9D8B030D-6E8A-4147-A177-3AD203B41FA5}">
                      <a16:colId xmlns:a16="http://schemas.microsoft.com/office/drawing/2014/main" val="20002"/>
                    </a:ext>
                  </a:extLst>
                </a:gridCol>
                <a:gridCol w="2126060">
                  <a:extLst>
                    <a:ext uri="{9D8B030D-6E8A-4147-A177-3AD203B41FA5}">
                      <a16:colId xmlns:a16="http://schemas.microsoft.com/office/drawing/2014/main" val="20003"/>
                    </a:ext>
                  </a:extLst>
                </a:gridCol>
              </a:tblGrid>
              <a:tr h="370840">
                <a:tc>
                  <a:txBody>
                    <a:bodyPr/>
                    <a:lstStyle/>
                    <a:p>
                      <a:r>
                        <a:rPr lang="uk-UA" sz="1600" b="1" dirty="0" smtClean="0">
                          <a:solidFill>
                            <a:schemeClr val="accent1">
                              <a:lumMod val="75000"/>
                            </a:schemeClr>
                          </a:solidFill>
                        </a:rPr>
                        <a:t>ПІБ пацієнта</a:t>
                      </a:r>
                      <a:endParaRPr lang="uk-UA" sz="1600" b="1" dirty="0">
                        <a:solidFill>
                          <a:schemeClr val="accent1">
                            <a:lumMod val="75000"/>
                          </a:schemeClr>
                        </a:solidFill>
                      </a:endParaRPr>
                    </a:p>
                  </a:txBody>
                  <a:tcPr/>
                </a:tc>
                <a:tc gridSpan="2">
                  <a:txBody>
                    <a:bodyPr/>
                    <a:lstStyle/>
                    <a:p>
                      <a:endParaRPr lang="uk-UA" dirty="0"/>
                    </a:p>
                  </a:txBody>
                  <a:tcPr/>
                </a:tc>
                <a:tc hMerge="1">
                  <a:txBody>
                    <a:bodyPr/>
                    <a:lstStyle/>
                    <a:p>
                      <a:endParaRPr lang="uk-UA" dirty="0"/>
                    </a:p>
                  </a:txBody>
                  <a:tcPr/>
                </a:tc>
                <a:tc>
                  <a:txBody>
                    <a:bodyPr/>
                    <a:lstStyle/>
                    <a:p>
                      <a:r>
                        <a:rPr lang="ru-RU" sz="1600" dirty="0" smtClean="0">
                          <a:solidFill>
                            <a:schemeClr val="accent1">
                              <a:lumMod val="75000"/>
                            </a:schemeClr>
                          </a:solidFill>
                        </a:rPr>
                        <a:t>Сать:М/Ж</a:t>
                      </a:r>
                      <a:endParaRPr lang="uk-UA" sz="1600" dirty="0">
                        <a:solidFill>
                          <a:schemeClr val="accent1">
                            <a:lumMod val="75000"/>
                          </a:schemeClr>
                        </a:solidFill>
                      </a:endParaRPr>
                    </a:p>
                  </a:txBody>
                  <a:tcPr/>
                </a:tc>
                <a:extLst>
                  <a:ext uri="{0D108BD9-81ED-4DB2-BD59-A6C34878D82A}">
                    <a16:rowId xmlns:a16="http://schemas.microsoft.com/office/drawing/2014/main" val="10000"/>
                  </a:ext>
                </a:extLst>
              </a:tr>
              <a:tr h="370840">
                <a:tc>
                  <a:txBody>
                    <a:bodyPr/>
                    <a:lstStyle/>
                    <a:p>
                      <a:r>
                        <a:rPr lang="uk-UA" sz="1600" b="1" dirty="0" smtClean="0">
                          <a:solidFill>
                            <a:schemeClr val="accent1">
                              <a:lumMod val="75000"/>
                            </a:schemeClr>
                          </a:solidFill>
                        </a:rPr>
                        <a:t>Дата народження </a:t>
                      </a:r>
                      <a:endParaRPr lang="uk-UA" sz="1600" b="1" dirty="0">
                        <a:solidFill>
                          <a:schemeClr val="accent1">
                            <a:lumMod val="75000"/>
                          </a:schemeClr>
                        </a:solidFill>
                      </a:endParaRPr>
                    </a:p>
                  </a:txBody>
                  <a:tcPr/>
                </a:tc>
                <a:tc>
                  <a:txBody>
                    <a:bodyPr/>
                    <a:lstStyle/>
                    <a:p>
                      <a:endParaRPr lang="uk-UA" dirty="0"/>
                    </a:p>
                  </a:txBody>
                  <a:tcPr/>
                </a:tc>
                <a:tc>
                  <a:txBody>
                    <a:bodyPr/>
                    <a:lstStyle/>
                    <a:p>
                      <a:r>
                        <a:rPr lang="uk-UA" sz="1600" b="1" dirty="0" smtClean="0">
                          <a:solidFill>
                            <a:schemeClr val="accent1">
                              <a:lumMod val="75000"/>
                            </a:schemeClr>
                          </a:solidFill>
                        </a:rPr>
                        <a:t>Інвалідність</a:t>
                      </a:r>
                      <a:endParaRPr lang="uk-UA" sz="16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1"/>
                  </a:ext>
                </a:extLst>
              </a:tr>
              <a:tr h="370840">
                <a:tc>
                  <a:txBody>
                    <a:bodyPr/>
                    <a:lstStyle/>
                    <a:p>
                      <a:r>
                        <a:rPr lang="uk-UA" sz="1600" b="1" dirty="0" smtClean="0">
                          <a:solidFill>
                            <a:schemeClr val="accent1">
                              <a:lumMod val="75000"/>
                            </a:schemeClr>
                          </a:solidFill>
                        </a:rPr>
                        <a:t>Сімейний статус</a:t>
                      </a:r>
                      <a:endParaRPr lang="uk-UA" sz="1600" b="1" dirty="0">
                        <a:solidFill>
                          <a:schemeClr val="accent1">
                            <a:lumMod val="75000"/>
                          </a:schemeClr>
                        </a:solidFill>
                      </a:endParaRPr>
                    </a:p>
                  </a:txBody>
                  <a:tcPr/>
                </a:tc>
                <a:tc>
                  <a:txBody>
                    <a:bodyPr/>
                    <a:lstStyle/>
                    <a:p>
                      <a:endParaRPr lang="uk-UA"/>
                    </a:p>
                  </a:txBody>
                  <a:tcPr/>
                </a:tc>
                <a:tc>
                  <a:txBody>
                    <a:bodyPr/>
                    <a:lstStyle/>
                    <a:p>
                      <a:r>
                        <a:rPr lang="uk-UA" sz="1600" b="1" dirty="0" smtClean="0">
                          <a:solidFill>
                            <a:schemeClr val="accent1">
                              <a:lumMod val="75000"/>
                            </a:schemeClr>
                          </a:solidFill>
                        </a:rPr>
                        <a:t>Освіта</a:t>
                      </a:r>
                      <a:endParaRPr lang="uk-UA" sz="16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2"/>
                  </a:ext>
                </a:extLst>
              </a:tr>
              <a:tr h="370840">
                <a:tc>
                  <a:txBody>
                    <a:bodyPr/>
                    <a:lstStyle/>
                    <a:p>
                      <a:r>
                        <a:rPr lang="uk-UA" sz="1600" b="1" dirty="0" smtClean="0">
                          <a:solidFill>
                            <a:schemeClr val="accent1">
                              <a:lumMod val="75000"/>
                            </a:schemeClr>
                          </a:solidFill>
                        </a:rPr>
                        <a:t>С</a:t>
                      </a:r>
                      <a:r>
                        <a:rPr lang="uk-UA" sz="1600" b="1" baseline="0" dirty="0" smtClean="0">
                          <a:solidFill>
                            <a:schemeClr val="accent1">
                              <a:lumMod val="75000"/>
                            </a:schemeClr>
                          </a:solidFill>
                        </a:rPr>
                        <a:t> ким мешкає</a:t>
                      </a:r>
                      <a:endParaRPr lang="uk-UA" sz="1600" b="1" dirty="0">
                        <a:solidFill>
                          <a:schemeClr val="accent1">
                            <a:lumMod val="75000"/>
                          </a:schemeClr>
                        </a:solidFill>
                      </a:endParaRPr>
                    </a:p>
                  </a:txBody>
                  <a:tcPr/>
                </a:tc>
                <a:tc>
                  <a:txBody>
                    <a:bodyPr/>
                    <a:lstStyle/>
                    <a:p>
                      <a:endParaRPr lang="uk-UA"/>
                    </a:p>
                  </a:txBody>
                  <a:tcPr/>
                </a:tc>
                <a:tc>
                  <a:txBody>
                    <a:bodyPr/>
                    <a:lstStyle/>
                    <a:p>
                      <a:r>
                        <a:rPr lang="uk-UA" sz="1600" b="1" dirty="0" smtClean="0">
                          <a:solidFill>
                            <a:schemeClr val="accent1">
                              <a:lumMod val="75000"/>
                            </a:schemeClr>
                          </a:solidFill>
                        </a:rPr>
                        <a:t>Професія</a:t>
                      </a:r>
                      <a:br>
                        <a:rPr lang="uk-UA" sz="1600" b="1" dirty="0" smtClean="0">
                          <a:solidFill>
                            <a:schemeClr val="accent1">
                              <a:lumMod val="75000"/>
                            </a:schemeClr>
                          </a:solidFill>
                        </a:rPr>
                      </a:br>
                      <a:r>
                        <a:rPr lang="uk-UA" sz="1600" b="1" dirty="0" smtClean="0">
                          <a:solidFill>
                            <a:schemeClr val="accent1">
                              <a:lumMod val="75000"/>
                            </a:schemeClr>
                          </a:solidFill>
                        </a:rPr>
                        <a:t>Працює</a:t>
                      </a:r>
                      <a:endParaRPr lang="uk-UA" sz="16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3"/>
                  </a:ext>
                </a:extLst>
              </a:tr>
              <a:tr h="370840">
                <a:tc>
                  <a:txBody>
                    <a:bodyPr/>
                    <a:lstStyle/>
                    <a:p>
                      <a:r>
                        <a:rPr lang="uk-UA" sz="1600" b="1" dirty="0" smtClean="0">
                          <a:solidFill>
                            <a:schemeClr val="accent1">
                              <a:lumMod val="75000"/>
                            </a:schemeClr>
                          </a:solidFill>
                        </a:rPr>
                        <a:t>Адреса</a:t>
                      </a:r>
                      <a:br>
                        <a:rPr lang="uk-UA" sz="1600" b="1" dirty="0" smtClean="0">
                          <a:solidFill>
                            <a:schemeClr val="accent1">
                              <a:lumMod val="75000"/>
                            </a:schemeClr>
                          </a:solidFill>
                        </a:rPr>
                      </a:br>
                      <a:r>
                        <a:rPr lang="uk-UA" sz="1600" b="1" dirty="0" smtClean="0">
                          <a:solidFill>
                            <a:schemeClr val="accent1">
                              <a:lumMod val="75000"/>
                            </a:schemeClr>
                          </a:solidFill>
                        </a:rPr>
                        <a:t>Телефон</a:t>
                      </a:r>
                      <a:endParaRPr lang="uk-UA" sz="1600" b="1" dirty="0">
                        <a:solidFill>
                          <a:schemeClr val="accent1">
                            <a:lumMod val="75000"/>
                          </a:schemeClr>
                        </a:solidFill>
                      </a:endParaRPr>
                    </a:p>
                  </a:txBody>
                  <a:tcPr/>
                </a:tc>
                <a:tc>
                  <a:txBody>
                    <a:bodyPr/>
                    <a:lstStyle/>
                    <a:p>
                      <a:endParaRPr lang="uk-UA"/>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600" b="1" dirty="0" smtClean="0">
                          <a:solidFill>
                            <a:schemeClr val="accent1">
                              <a:lumMod val="75000"/>
                            </a:schemeClr>
                          </a:solidFill>
                        </a:rPr>
                        <a:t>Поверх проживання</a:t>
                      </a:r>
                      <a:r>
                        <a:rPr lang="uk-UA" sz="1600" b="1" baseline="0" dirty="0" smtClean="0">
                          <a:solidFill>
                            <a:schemeClr val="accent1">
                              <a:lumMod val="75000"/>
                            </a:schemeClr>
                          </a:solidFill>
                        </a:rPr>
                        <a:t> </a:t>
                      </a:r>
                      <a:br>
                        <a:rPr lang="uk-UA" sz="1600" b="1" baseline="0" dirty="0" smtClean="0">
                          <a:solidFill>
                            <a:schemeClr val="accent1">
                              <a:lumMod val="75000"/>
                            </a:schemeClr>
                          </a:solidFill>
                        </a:rPr>
                      </a:br>
                      <a:r>
                        <a:rPr lang="uk-UA" sz="1600" b="1" baseline="0" dirty="0" smtClean="0">
                          <a:solidFill>
                            <a:schemeClr val="accent1">
                              <a:lumMod val="75000"/>
                            </a:schemeClr>
                          </a:solidFill>
                        </a:rPr>
                        <a:t>Наявність ліфта</a:t>
                      </a:r>
                      <a:br>
                        <a:rPr lang="uk-UA" sz="1600" b="1" baseline="0" dirty="0" smtClean="0">
                          <a:solidFill>
                            <a:schemeClr val="accent1">
                              <a:lumMod val="75000"/>
                            </a:schemeClr>
                          </a:solidFill>
                        </a:rPr>
                      </a:br>
                      <a:r>
                        <a:rPr lang="uk-UA" sz="1600" b="1" baseline="0" dirty="0" smtClean="0">
                          <a:solidFill>
                            <a:schemeClr val="accent1">
                              <a:lumMod val="75000"/>
                            </a:schemeClr>
                          </a:solidFill>
                        </a:rPr>
                        <a:t>Користується ліфтом</a:t>
                      </a:r>
                      <a:endParaRPr lang="uk-UA" sz="1600" b="1" dirty="0" smtClean="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4"/>
                  </a:ext>
                </a:extLst>
              </a:tr>
              <a:tr h="370840">
                <a:tc>
                  <a:txBody>
                    <a:bodyPr/>
                    <a:lstStyle/>
                    <a:p>
                      <a:r>
                        <a:rPr lang="uk-UA" sz="1600" b="1" dirty="0" smtClean="0">
                          <a:solidFill>
                            <a:schemeClr val="accent1">
                              <a:lumMod val="75000"/>
                            </a:schemeClr>
                          </a:solidFill>
                        </a:rPr>
                        <a:t>ПІБ ,посада особи , що заповнила карту</a:t>
                      </a:r>
                      <a:endParaRPr lang="uk-UA" sz="1600" b="1" dirty="0">
                        <a:solidFill>
                          <a:schemeClr val="accent1">
                            <a:lumMod val="75000"/>
                          </a:schemeClr>
                        </a:solidFill>
                      </a:endParaRPr>
                    </a:p>
                  </a:txBody>
                  <a:tcPr/>
                </a:tc>
                <a:tc>
                  <a:txBody>
                    <a:bodyPr/>
                    <a:lstStyle/>
                    <a:p>
                      <a:endParaRPr lang="uk-UA"/>
                    </a:p>
                  </a:txBody>
                  <a:tcPr/>
                </a:tc>
                <a:tc>
                  <a:txBody>
                    <a:bodyPr/>
                    <a:lstStyle/>
                    <a:p>
                      <a:r>
                        <a:rPr lang="uk-UA" sz="1600" b="1" dirty="0" smtClean="0">
                          <a:solidFill>
                            <a:schemeClr val="accent1">
                              <a:lumMod val="75000"/>
                            </a:schemeClr>
                          </a:solidFill>
                        </a:rPr>
                        <a:t>Рівень доходу</a:t>
                      </a:r>
                      <a:endParaRPr lang="uk-UA" sz="16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5"/>
                  </a:ext>
                </a:extLst>
              </a:tr>
              <a:tr h="370840">
                <a:tc>
                  <a:txBody>
                    <a:bodyPr/>
                    <a:lstStyle/>
                    <a:p>
                      <a:r>
                        <a:rPr lang="uk-UA" sz="1600" b="1" dirty="0" smtClean="0">
                          <a:solidFill>
                            <a:schemeClr val="accent1">
                              <a:lumMod val="75000"/>
                            </a:schemeClr>
                          </a:solidFill>
                        </a:rPr>
                        <a:t>Дата заповнення </a:t>
                      </a:r>
                      <a:endParaRPr lang="uk-UA" sz="1600" b="1" dirty="0">
                        <a:solidFill>
                          <a:schemeClr val="accent1">
                            <a:lumMod val="75000"/>
                          </a:schemeClr>
                        </a:solidFill>
                      </a:endParaRPr>
                    </a:p>
                  </a:txBody>
                  <a:tcPr/>
                </a:tc>
                <a:tc>
                  <a:txBody>
                    <a:bodyPr/>
                    <a:lstStyle/>
                    <a:p>
                      <a:endParaRPr lang="uk-UA"/>
                    </a:p>
                  </a:txBody>
                  <a:tcPr/>
                </a:tc>
                <a:tc>
                  <a:txBody>
                    <a:bodyPr/>
                    <a:lstStyle/>
                    <a:p>
                      <a:r>
                        <a:rPr lang="uk-UA" sz="1600" b="1" dirty="0" smtClean="0">
                          <a:solidFill>
                            <a:schemeClr val="accent1">
                              <a:lumMod val="75000"/>
                            </a:schemeClr>
                          </a:solidFill>
                        </a:rPr>
                        <a:t>Контактна особа , телефон</a:t>
                      </a:r>
                      <a:endParaRPr lang="uk-UA" sz="16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8.png"/>
          <p:cNvPicPr>
            <a:picLocks noChangeAspect="1"/>
          </p:cNvPicPr>
          <p:nvPr/>
        </p:nvPicPr>
        <p:blipFill>
          <a:blip r:embed="rId2"/>
          <a:stretch>
            <a:fillRect/>
          </a:stretch>
        </p:blipFill>
        <p:spPr>
          <a:xfrm>
            <a:off x="1785918" y="303482"/>
            <a:ext cx="5429288" cy="585960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19.png"/>
          <p:cNvPicPr>
            <a:picLocks noChangeAspect="1"/>
          </p:cNvPicPr>
          <p:nvPr/>
        </p:nvPicPr>
        <p:blipFill>
          <a:blip r:embed="rId2"/>
          <a:stretch>
            <a:fillRect/>
          </a:stretch>
        </p:blipFill>
        <p:spPr>
          <a:xfrm>
            <a:off x="928662" y="214290"/>
            <a:ext cx="6689631" cy="2071702"/>
          </a:xfrm>
          <a:prstGeom prst="rect">
            <a:avLst/>
          </a:prstGeom>
        </p:spPr>
      </p:pic>
      <p:pic>
        <p:nvPicPr>
          <p:cNvPr id="3" name="Рисунок 2" descr="гер20.png"/>
          <p:cNvPicPr>
            <a:picLocks noChangeAspect="1"/>
          </p:cNvPicPr>
          <p:nvPr/>
        </p:nvPicPr>
        <p:blipFill>
          <a:blip r:embed="rId3"/>
          <a:stretch>
            <a:fillRect/>
          </a:stretch>
        </p:blipFill>
        <p:spPr>
          <a:xfrm>
            <a:off x="1000100" y="2214554"/>
            <a:ext cx="6643734" cy="3886809"/>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14290"/>
            <a:ext cx="8643998"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Коротка шкала оцінки психічного статусу (MMSE) 		Додаток 1</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Пояснення: 1. Орієнтування в часі. Просять пацієнтку повністю назвати сьогоднішнє число, місяць, рік і день тижня. Максимальний бал (5) дається, якщо пацієнтка самостійно і правильно називає число, місяць і рік. Якщо доводиться ставити додаткові питання, ставиться 4 бали. Додаткові питання можуть бути наступні: якщо пацієнтка називає тільки число, запитують "Якого місяця"?, "Якого року"?, "Який день тижня"?. Кожна помилка або відсутність відповіді знижує оцінку на один бал.</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2. Орієнтування в місці. Задається питання: "Де ми знаходимося"?. Якщо пацієнтка відповідає не повністю, задаються додаткові питання. Пацієнтка повинна назвати країну, область, місто, установа в якому відбувається обстеження, поверх. Кожна помилка або відсутність відповіді знижує оцінку на один бал.</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3. Сприйняття. Дається інструкція: "Повторіть і постарайтеся запам'ятати три слова: олівець, будинок, копійка". Слова повинні вимовлятися максимально розбірливо зі швидкістю одно слово в секунду. Правильне повторення слова хворим оцінюється в один бал для кожного із слів. Слід пред'являти слова стільки разів, скільки це необхідно, щоб випробовуваний правильно їх повторив. Проте оцінюється у балах лише перше повторення.</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4. Концентрація уваги. Просять послідовно віднімати з 100 по 7. Досить п'яти віднімань (до результату "65"). Кожна помилка знижує оцінку на один бал. Інший варіант: просять вимовити слово "земля" навпаки. Кожна помилка знижує оцінку на один бал. Наприклад, якщо вимовляється "ямлез" замість "ялмез" ставиться 4 бали; якщо "ямлзе" - 3 бали і так далі</a:t>
            </a:r>
            <a:r>
              <a:rPr kumimoji="0" lang="uk-UA"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5. Пам'ять. Просять пацієнтку згадати слова, які заучувалися в п.3. Кожне правильно назване слово оцінюється в один бал.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6. Мова. Показують ручку і запитують: "Що це таке"?, аналогічно - годинник. Кожна правильна відповідь оцінюється в один бал. Просять пацієнтку повторити вищезгадану складну в граматичному відношенні фразу. Правильне повторення оцінюється в один бал. Усно дається команда, яка передбачає послідовне здійснення трьох дій. Кожна дія оцінюється в один бал.</a:t>
            </a:r>
            <a:endParaRPr kumimoji="0" lang="ru-RU" sz="1800" b="0" i="0"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
        <p:nvSpPr>
          <p:cNvPr id="1026" name="Rectangle 2"/>
          <p:cNvSpPr>
            <a:spLocks noChangeArrowheads="1"/>
          </p:cNvSpPr>
          <p:nvPr/>
        </p:nvSpPr>
        <p:spPr bwMode="auto">
          <a:xfrm>
            <a:off x="142844" y="3857628"/>
            <a:ext cx="8858280" cy="26007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Даються три письмові команди; хворого просять прочитати їх і виконати. Команди мають бути написані досить великими друкарськими буквами на чистому аркуші паперу. Правильне виконання другої команди передбачає, що хворий повинен самостійно написати осмислену і граматично закінчену пропозицію. При виконанні третьої команда хворому дається зразок (два пересічні п'ятикутники з рівними кутами), який він повинен перемальовувати на нелінійованому папері. Якщо при перемальовуванні виникають просторові спотворення або не з'єднання ліній, виконання команди вважається неправильним. За правильне виконання кожної з команд дається один бал.</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Результат тесту виходить шляхом суммации балів по кожному з пунктів. Максимально в цьому тісті можна набрати 30 балів, що відповідає найбільш високим когнітивним здібностям. Чим менше результату тесту, тим більше виражений когнітивний дефіцит. За даними різних дослідників, результати тесту можуть мати наступне значення:</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28 - 30 балів - немає порушень когнітивних функцій;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24 - 27 балів - преддементные когнітивні порушення;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20 - 23 бали - деменція легкої міри вираженості;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11 - 19 балів - деменція помірної міри вираженості;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0 - 10 балів - важка деменція.</a:t>
            </a:r>
            <a:endParaRPr kumimoji="0" lang="ru-RU" sz="1800" b="0" i="0"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214290"/>
            <a:ext cx="864396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Тест малювання годинника 					Додаток 2</a:t>
            </a:r>
            <a:endPar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Тест проводиться таким чином: хворому потрібно дати чистий аркуш нелінійованого паперу і олівець, попросити намалювати круглий годинник з цифрами на циферблаті і щоб стрілки показували, наприклад, "без п'ятнадцяти два". Пацієнт самостійно повинен намалювати круг, поставити в правильні місця усі 12 чисел і намалювати стрілки, що </a:t>
            </a:r>
            <a:endParaRPr kumimoji="0" lang="ru-RU" sz="1800" b="0" i="0"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
        <p:nvSpPr>
          <p:cNvPr id="35842" name="Rectangle 2"/>
          <p:cNvSpPr>
            <a:spLocks noChangeArrowheads="1"/>
          </p:cNvSpPr>
          <p:nvPr/>
        </p:nvSpPr>
        <p:spPr bwMode="auto">
          <a:xfrm>
            <a:off x="214282" y="1214422"/>
            <a:ext cx="8572528" cy="49292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вказують на правильні позиції. У нормі, це завдання ніколи не викликає утруднень. Якщо виникають помилки, вони оцінюються кількісно за 10-бальною шкалою.</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10 балів - норма, намальований круг, цифри в правильних місцях, стрілки показують заданий час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9 балів - незначні неточності в розташуванні стрілок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8 балів - помітніші помилки в розташуванні стрілок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7 балів - стрілки показують абсолютно неправильний час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6 балів - стрілки не виконують свою функцію (наприклад, потрібний час обведений гуртком)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5 балів - неправильне розташування число на циферблат, вони слідує в зворотний порядок або відстань між число неоднаковий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4 бал - втрачений цілісність годинник, частина число відсутній або розташований поза круг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3бала - число і циферблат не пов'язаний друг з друг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2 бал - пацієнт намагається виконав тест, але безуспішно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1 бал - пацієнт не робить спроба виконав тест</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Додаток 9 </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Динамометрія: </a:t>
            </a: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Динамометр беруть в руку циферблатом всередину. Руку витягають убік на рівні плеча і максимально стискають динамометр. Проводять по 2 виміри на кожній руці, фіксують кращий результат</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 Тест "Встань і йди": </a:t>
            </a: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Пацієнта просять встати із стільця без допомоги рук, пройти три метри, повернутися назад і сісти на стілець. При ходьбі пацієнт використовує звичайні для себе засоби допомоги.</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Здатність підтримувати рівновагу : </a:t>
            </a: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В положенні стоячи пацієнт спирається на одну ногу при розлучених убік руках і відведеній протилежній нозі.</a:t>
            </a:r>
            <a:endParaRPr kumimoji="0" lang="uk-UA" sz="600" b="0" i="0" u="none" strike="noStrike" cap="none" normalizeH="0" baseline="0" dirty="0" smtClean="0">
              <a:ln>
                <a:noFill/>
              </a:ln>
              <a:solidFill>
                <a:schemeClr val="accent1">
                  <a:lumMod val="75000"/>
                </a:schemeClr>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	Швидкість ходьби : </a:t>
            </a:r>
            <a:r>
              <a:rPr kumimoji="0" lang="ru-RU" sz="1200" b="0"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Відмітьте на підлозі відстань 10 метрів; потім відмітьте 2 метри від початку і 2 метри від кінця цієї відстані. Попросіть пацієнта пройти усі 10 метрів в комфортному для нього темпі. Починайте відлік часу, коли пацієнт перетне першу 2-х метрову відмітку і закінчуйте відлік часу, коли пацієнт перетне другу 2-х метрову відмітку.Таким чином, ви вимірете час, впродовж якого пацієнт проходить 6 метрів (2 метри на початку і 2 метри у кінці шляху не враховуються, у зв'язку з прискоренням і уповільненням пацієнта).Для розрахунку швидкості ходьби розділите 6 на якийсь час (у секундах), впродовж якого пацієнт пройшов 6 метрів.</a:t>
            </a:r>
            <a:endParaRPr kumimoji="0" lang="ru-RU" sz="1800" b="0" i="0" u="none" strike="noStrike" cap="none" normalizeH="0" baseline="0" dirty="0" smtClean="0">
              <a:ln>
                <a:noFill/>
              </a:ln>
              <a:solidFill>
                <a:schemeClr val="accent1">
                  <a:lumMod val="75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1128698"/>
          </a:xfrm>
        </p:spPr>
        <p:txBody>
          <a:bodyPr>
            <a:normAutofit/>
          </a:bodyPr>
          <a:lstStyle/>
          <a:p>
            <a:r>
              <a:rPr lang="ru-RU" b="1" dirty="0" smtClean="0">
                <a:solidFill>
                  <a:schemeClr val="accent1">
                    <a:lumMod val="75000"/>
                  </a:schemeClr>
                </a:solidFill>
              </a:rPr>
              <a:t>ПОВТОРНИЙ ПРИЙОМ ГЕРИАТРА</a:t>
            </a:r>
            <a:r>
              <a:rPr lang="uk-UA" dirty="0" smtClean="0"/>
              <a:t/>
            </a:r>
            <a:br>
              <a:rPr lang="uk-UA" dirty="0" smtClean="0"/>
            </a:br>
            <a:endParaRPr lang="uk-UA" dirty="0"/>
          </a:p>
        </p:txBody>
      </p:sp>
      <p:pic>
        <p:nvPicPr>
          <p:cNvPr id="3" name="Рисунок 2" descr="гер21.png"/>
          <p:cNvPicPr>
            <a:picLocks noChangeAspect="1"/>
          </p:cNvPicPr>
          <p:nvPr/>
        </p:nvPicPr>
        <p:blipFill>
          <a:blip r:embed="rId2"/>
          <a:stretch>
            <a:fillRect/>
          </a:stretch>
        </p:blipFill>
        <p:spPr>
          <a:xfrm>
            <a:off x="928662" y="1643049"/>
            <a:ext cx="7143800" cy="4645289"/>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22.png"/>
          <p:cNvPicPr>
            <a:picLocks noChangeAspect="1"/>
          </p:cNvPicPr>
          <p:nvPr/>
        </p:nvPicPr>
        <p:blipFill>
          <a:blip r:embed="rId2"/>
          <a:stretch>
            <a:fillRect/>
          </a:stretch>
        </p:blipFill>
        <p:spPr>
          <a:xfrm>
            <a:off x="1500166" y="214290"/>
            <a:ext cx="6164494" cy="3071834"/>
          </a:xfrm>
          <a:prstGeom prst="rect">
            <a:avLst/>
          </a:prstGeom>
        </p:spPr>
      </p:pic>
      <p:pic>
        <p:nvPicPr>
          <p:cNvPr id="3" name="Рисунок 2" descr="гер23.png"/>
          <p:cNvPicPr>
            <a:picLocks noChangeAspect="1"/>
          </p:cNvPicPr>
          <p:nvPr/>
        </p:nvPicPr>
        <p:blipFill>
          <a:blip r:embed="rId3"/>
          <a:stretch>
            <a:fillRect/>
          </a:stretch>
        </p:blipFill>
        <p:spPr>
          <a:xfrm>
            <a:off x="1500166" y="3214686"/>
            <a:ext cx="6143668" cy="575642"/>
          </a:xfrm>
          <a:prstGeom prst="rect">
            <a:avLst/>
          </a:prstGeom>
        </p:spPr>
      </p:pic>
      <p:pic>
        <p:nvPicPr>
          <p:cNvPr id="4" name="Рисунок 3" descr="гер24.png"/>
          <p:cNvPicPr>
            <a:picLocks noChangeAspect="1"/>
          </p:cNvPicPr>
          <p:nvPr/>
        </p:nvPicPr>
        <p:blipFill>
          <a:blip r:embed="rId4"/>
          <a:stretch>
            <a:fillRect/>
          </a:stretch>
        </p:blipFill>
        <p:spPr>
          <a:xfrm>
            <a:off x="1714480" y="3714752"/>
            <a:ext cx="5715040" cy="2662467"/>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25.png"/>
          <p:cNvPicPr>
            <a:picLocks noChangeAspect="1"/>
          </p:cNvPicPr>
          <p:nvPr/>
        </p:nvPicPr>
        <p:blipFill>
          <a:blip r:embed="rId2"/>
          <a:stretch>
            <a:fillRect/>
          </a:stretch>
        </p:blipFill>
        <p:spPr>
          <a:xfrm>
            <a:off x="1071538" y="285727"/>
            <a:ext cx="6929486" cy="5953657"/>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26.png"/>
          <p:cNvPicPr>
            <a:picLocks noChangeAspect="1"/>
          </p:cNvPicPr>
          <p:nvPr/>
        </p:nvPicPr>
        <p:blipFill>
          <a:blip r:embed="rId2"/>
          <a:stretch>
            <a:fillRect/>
          </a:stretch>
        </p:blipFill>
        <p:spPr>
          <a:xfrm>
            <a:off x="857224" y="285728"/>
            <a:ext cx="7469846" cy="5643602"/>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гер27.png"/>
          <p:cNvPicPr>
            <a:picLocks noChangeAspect="1"/>
          </p:cNvPicPr>
          <p:nvPr/>
        </p:nvPicPr>
        <p:blipFill>
          <a:blip r:embed="rId2"/>
          <a:stretch>
            <a:fillRect/>
          </a:stretch>
        </p:blipFill>
        <p:spPr>
          <a:xfrm>
            <a:off x="642909" y="571480"/>
            <a:ext cx="7676679" cy="5286412"/>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2976" y="2285992"/>
            <a:ext cx="6965368" cy="1200329"/>
          </a:xfrm>
          <a:prstGeom prst="rect">
            <a:avLst/>
          </a:prstGeom>
        </p:spPr>
        <p:txBody>
          <a:bodyPr wrap="none">
            <a:spAutoFit/>
          </a:bodyPr>
          <a:lstStyle/>
          <a:p>
            <a:r>
              <a:rPr lang="uk-UA" sz="7200" dirty="0" smtClean="0">
                <a:solidFill>
                  <a:schemeClr val="accent1">
                    <a:lumMod val="75000"/>
                  </a:schemeClr>
                </a:solidFill>
              </a:rPr>
              <a:t>Дякую за увагу!</a:t>
            </a:r>
            <a:endParaRPr lang="uk-UA" sz="7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rPr>
              <a:t>Хронічні захворювання</a:t>
            </a:r>
            <a:endParaRPr lang="uk-UA" b="1" dirty="0">
              <a:solidFill>
                <a:schemeClr val="accent1">
                  <a:lumMod val="75000"/>
                </a:schemeClr>
              </a:solidFill>
            </a:endParaRPr>
          </a:p>
        </p:txBody>
      </p:sp>
      <p:graphicFrame>
        <p:nvGraphicFramePr>
          <p:cNvPr id="4" name="Содержимое 3"/>
          <p:cNvGraphicFramePr>
            <a:graphicFrameLocks noGrp="1"/>
          </p:cNvGraphicFramePr>
          <p:nvPr>
            <p:ph sz="quarter" idx="1"/>
          </p:nvPr>
        </p:nvGraphicFramePr>
        <p:xfrm>
          <a:off x="301625" y="1527175"/>
          <a:ext cx="8504240" cy="4597400"/>
        </p:xfrm>
        <a:graphic>
          <a:graphicData uri="http://schemas.openxmlformats.org/drawingml/2006/table">
            <a:tbl>
              <a:tblPr firstRow="1" bandRow="1">
                <a:tableStyleId>{0505E3EF-67EA-436B-97B2-0124C06EBD24}</a:tableStyleId>
              </a:tblPr>
              <a:tblGrid>
                <a:gridCol w="2126060">
                  <a:extLst>
                    <a:ext uri="{9D8B030D-6E8A-4147-A177-3AD203B41FA5}">
                      <a16:colId xmlns:a16="http://schemas.microsoft.com/office/drawing/2014/main" val="20000"/>
                    </a:ext>
                  </a:extLst>
                </a:gridCol>
                <a:gridCol w="2126060">
                  <a:extLst>
                    <a:ext uri="{9D8B030D-6E8A-4147-A177-3AD203B41FA5}">
                      <a16:colId xmlns:a16="http://schemas.microsoft.com/office/drawing/2014/main" val="20001"/>
                    </a:ext>
                  </a:extLst>
                </a:gridCol>
                <a:gridCol w="2126060">
                  <a:extLst>
                    <a:ext uri="{9D8B030D-6E8A-4147-A177-3AD203B41FA5}">
                      <a16:colId xmlns:a16="http://schemas.microsoft.com/office/drawing/2014/main" val="20002"/>
                    </a:ext>
                  </a:extLst>
                </a:gridCol>
                <a:gridCol w="2126060">
                  <a:extLst>
                    <a:ext uri="{9D8B030D-6E8A-4147-A177-3AD203B41FA5}">
                      <a16:colId xmlns:a16="http://schemas.microsoft.com/office/drawing/2014/main" val="20003"/>
                    </a:ext>
                  </a:extLst>
                </a:gridCol>
              </a:tblGrid>
              <a:tr h="370840">
                <a:tc>
                  <a:txBody>
                    <a:bodyPr/>
                    <a:lstStyle/>
                    <a:p>
                      <a:r>
                        <a:rPr lang="uk-UA" sz="1200" b="1" dirty="0" smtClean="0">
                          <a:solidFill>
                            <a:schemeClr val="accent1">
                              <a:lumMod val="75000"/>
                            </a:schemeClr>
                          </a:solidFill>
                        </a:rPr>
                        <a:t>Артеріальна гіпертензія</a:t>
                      </a:r>
                      <a:endParaRPr lang="uk-UA" sz="1200" b="1" dirty="0">
                        <a:solidFill>
                          <a:schemeClr val="accent1">
                            <a:lumMod val="75000"/>
                          </a:schemeClr>
                        </a:solidFill>
                      </a:endParaRPr>
                    </a:p>
                  </a:txBody>
                  <a:tcPr/>
                </a:tc>
                <a:tc>
                  <a:txBody>
                    <a:bodyPr/>
                    <a:lstStyle/>
                    <a:p>
                      <a:endParaRPr lang="uk-UA" dirty="0"/>
                    </a:p>
                  </a:txBody>
                  <a:tcPr/>
                </a:tc>
                <a:tc>
                  <a:txBody>
                    <a:bodyPr/>
                    <a:lstStyle/>
                    <a:p>
                      <a:r>
                        <a:rPr lang="uk-UA" sz="1200" b="1" dirty="0" smtClean="0">
                          <a:solidFill>
                            <a:schemeClr val="accent1">
                              <a:lumMod val="75000"/>
                            </a:schemeClr>
                          </a:solidFill>
                        </a:rPr>
                        <a:t>Бронхіальна астма</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0"/>
                  </a:ext>
                </a:extLst>
              </a:tr>
              <a:tr h="370840">
                <a:tc>
                  <a:txBody>
                    <a:bodyPr/>
                    <a:lstStyle/>
                    <a:p>
                      <a:r>
                        <a:rPr lang="uk-UA" sz="1200" b="1" dirty="0" smtClean="0">
                          <a:solidFill>
                            <a:schemeClr val="accent1">
                              <a:lumMod val="75000"/>
                            </a:schemeClr>
                          </a:solidFill>
                        </a:rPr>
                        <a:t>ІБС</a:t>
                      </a:r>
                      <a:endParaRPr lang="uk-UA" sz="1200" b="1" dirty="0">
                        <a:solidFill>
                          <a:schemeClr val="accent1">
                            <a:lumMod val="75000"/>
                          </a:schemeClr>
                        </a:solidFill>
                      </a:endParaRPr>
                    </a:p>
                  </a:txBody>
                  <a:tcPr/>
                </a:tc>
                <a:tc>
                  <a:txBody>
                    <a:bodyPr/>
                    <a:lstStyle/>
                    <a:p>
                      <a:endParaRPr lang="uk-UA" dirty="0"/>
                    </a:p>
                  </a:txBody>
                  <a:tcPr/>
                </a:tc>
                <a:tc>
                  <a:txBody>
                    <a:bodyPr/>
                    <a:lstStyle/>
                    <a:p>
                      <a:r>
                        <a:rPr lang="uk-UA" sz="1200" b="1" dirty="0" smtClean="0">
                          <a:solidFill>
                            <a:schemeClr val="accent1">
                              <a:lumMod val="75000"/>
                            </a:schemeClr>
                          </a:solidFill>
                        </a:rPr>
                        <a:t>ХОБЛ</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1"/>
                  </a:ext>
                </a:extLst>
              </a:tr>
              <a:tr h="370840">
                <a:tc>
                  <a:txBody>
                    <a:bodyPr/>
                    <a:lstStyle/>
                    <a:p>
                      <a:r>
                        <a:rPr lang="uk-UA" sz="1200" b="1" dirty="0" smtClean="0">
                          <a:solidFill>
                            <a:schemeClr val="accent1">
                              <a:lumMod val="75000"/>
                            </a:schemeClr>
                          </a:solidFill>
                        </a:rPr>
                        <a:t>Інфаркт міокарду</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Онкологічні захворювання</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2"/>
                  </a:ext>
                </a:extLst>
              </a:tr>
              <a:tr h="370840">
                <a:tc>
                  <a:txBody>
                    <a:bodyPr/>
                    <a:lstStyle/>
                    <a:p>
                      <a:r>
                        <a:rPr lang="uk-UA" sz="1200" b="1" dirty="0" smtClean="0">
                          <a:solidFill>
                            <a:schemeClr val="accent1">
                              <a:lumMod val="75000"/>
                            </a:schemeClr>
                          </a:solidFill>
                        </a:rPr>
                        <a:t>ХСН</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Анемія</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3"/>
                  </a:ext>
                </a:extLst>
              </a:tr>
              <a:tr h="370840">
                <a:tc>
                  <a:txBody>
                    <a:bodyPr/>
                    <a:lstStyle/>
                    <a:p>
                      <a:r>
                        <a:rPr lang="uk-UA" sz="1200" b="1" dirty="0" smtClean="0">
                          <a:solidFill>
                            <a:schemeClr val="accent1">
                              <a:lumMod val="75000"/>
                            </a:schemeClr>
                          </a:solidFill>
                        </a:rPr>
                        <a:t>ОНМК</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Виразкові хвороби</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4"/>
                  </a:ext>
                </a:extLst>
              </a:tr>
              <a:tr h="370840">
                <a:tc>
                  <a:txBody>
                    <a:bodyPr/>
                    <a:lstStyle/>
                    <a:p>
                      <a:r>
                        <a:rPr lang="uk-UA" sz="1200" b="1" dirty="0" smtClean="0">
                          <a:solidFill>
                            <a:schemeClr val="accent1">
                              <a:lumMod val="75000"/>
                            </a:schemeClr>
                          </a:solidFill>
                        </a:rPr>
                        <a:t>Цукровий діабет</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Порушення слуху</a:t>
                      </a:r>
                      <a:br>
                        <a:rPr lang="uk-UA" sz="1200" b="1" dirty="0" smtClean="0">
                          <a:solidFill>
                            <a:schemeClr val="accent1">
                              <a:lumMod val="75000"/>
                            </a:schemeClr>
                          </a:solidFill>
                        </a:rPr>
                      </a:br>
                      <a:r>
                        <a:rPr lang="uk-UA" sz="1200" b="1" dirty="0" smtClean="0">
                          <a:solidFill>
                            <a:schemeClr val="accent1">
                              <a:lumMod val="75000"/>
                            </a:schemeClr>
                          </a:solidFill>
                        </a:rPr>
                        <a:t>(соціально</a:t>
                      </a:r>
                      <a:r>
                        <a:rPr lang="uk-UA" sz="1200" b="1" baseline="0" dirty="0" smtClean="0">
                          <a:solidFill>
                            <a:schemeClr val="accent1">
                              <a:lumMod val="75000"/>
                            </a:schemeClr>
                          </a:solidFill>
                        </a:rPr>
                        <a:t> значиме)</a:t>
                      </a:r>
                      <a:endParaRPr lang="uk-UA" sz="1200" b="1" dirty="0">
                        <a:solidFill>
                          <a:schemeClr val="accent1">
                            <a:lumMod val="75000"/>
                          </a:schemeClr>
                        </a:solidFill>
                      </a:endParaRPr>
                    </a:p>
                  </a:txBody>
                  <a:tcPr/>
                </a:tc>
                <a:tc>
                  <a:txBody>
                    <a:bodyPr/>
                    <a:lstStyle/>
                    <a:p>
                      <a:endParaRPr lang="uk-UA" dirty="0"/>
                    </a:p>
                  </a:txBody>
                  <a:tcPr/>
                </a:tc>
                <a:extLst>
                  <a:ext uri="{0D108BD9-81ED-4DB2-BD59-A6C34878D82A}">
                    <a16:rowId xmlns:a16="http://schemas.microsoft.com/office/drawing/2014/main" val="10005"/>
                  </a:ext>
                </a:extLst>
              </a:tr>
              <a:tr h="370840">
                <a:tc>
                  <a:txBody>
                    <a:bodyPr/>
                    <a:lstStyle/>
                    <a:p>
                      <a:r>
                        <a:rPr lang="uk-UA" sz="1200" b="1" dirty="0" smtClean="0">
                          <a:solidFill>
                            <a:schemeClr val="accent1">
                              <a:lumMod val="75000"/>
                            </a:schemeClr>
                          </a:solidFill>
                        </a:rPr>
                        <a:t>Остеоартроз</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Порушення зору</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6"/>
                  </a:ext>
                </a:extLst>
              </a:tr>
              <a:tr h="370840">
                <a:tc>
                  <a:txBody>
                    <a:bodyPr/>
                    <a:lstStyle/>
                    <a:p>
                      <a:r>
                        <a:rPr lang="uk-UA" sz="1200" b="1" dirty="0" smtClean="0">
                          <a:solidFill>
                            <a:schemeClr val="accent1">
                              <a:lumMod val="75000"/>
                            </a:schemeClr>
                          </a:solidFill>
                        </a:rPr>
                        <a:t>Ревматоїдний артрит</a:t>
                      </a:r>
                      <a:endParaRPr lang="uk-UA" sz="1200" b="1" dirty="0">
                        <a:solidFill>
                          <a:schemeClr val="accent1">
                            <a:lumMod val="75000"/>
                          </a:schemeClr>
                        </a:solidFill>
                      </a:endParaRPr>
                    </a:p>
                  </a:txBody>
                  <a:tcPr/>
                </a:tc>
                <a:tc>
                  <a:txBody>
                    <a:bodyPr/>
                    <a:lstStyle/>
                    <a:p>
                      <a:endParaRPr lang="uk-UA" dirty="0"/>
                    </a:p>
                  </a:txBody>
                  <a:tcPr/>
                </a:tc>
                <a:tc>
                  <a:txBody>
                    <a:bodyPr/>
                    <a:lstStyle/>
                    <a:p>
                      <a:r>
                        <a:rPr lang="uk-UA" sz="1200" b="1" dirty="0" smtClean="0">
                          <a:solidFill>
                            <a:schemeClr val="accent1">
                              <a:lumMod val="75000"/>
                            </a:schemeClr>
                          </a:solidFill>
                        </a:rPr>
                        <a:t>Змінатембру голосу</a:t>
                      </a:r>
                      <a:endParaRPr lang="uk-UA" sz="1200" b="1" dirty="0">
                        <a:solidFill>
                          <a:schemeClr val="accent1">
                            <a:lumMod val="75000"/>
                          </a:schemeClr>
                        </a:solidFill>
                      </a:endParaRPr>
                    </a:p>
                  </a:txBody>
                  <a:tcPr/>
                </a:tc>
                <a:tc>
                  <a:txBody>
                    <a:bodyPr/>
                    <a:lstStyle/>
                    <a:p>
                      <a:endParaRPr lang="uk-UA"/>
                    </a:p>
                  </a:txBody>
                  <a:tcPr/>
                </a:tc>
                <a:extLst>
                  <a:ext uri="{0D108BD9-81ED-4DB2-BD59-A6C34878D82A}">
                    <a16:rowId xmlns:a16="http://schemas.microsoft.com/office/drawing/2014/main" val="10007"/>
                  </a:ext>
                </a:extLst>
              </a:tr>
              <a:tr h="370840">
                <a:tc>
                  <a:txBody>
                    <a:bodyPr/>
                    <a:lstStyle/>
                    <a:p>
                      <a:r>
                        <a:rPr lang="uk-UA" sz="1200" b="1" dirty="0" smtClean="0">
                          <a:solidFill>
                            <a:schemeClr val="accent1">
                              <a:lumMod val="75000"/>
                            </a:schemeClr>
                          </a:solidFill>
                        </a:rPr>
                        <a:t>Порушення сечовіпускання</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Сечокам’яна хвороба</a:t>
                      </a:r>
                      <a:endParaRPr lang="uk-UA" sz="1200" b="1" dirty="0">
                        <a:solidFill>
                          <a:schemeClr val="accent1">
                            <a:lumMod val="75000"/>
                          </a:schemeClr>
                        </a:solidFill>
                      </a:endParaRPr>
                    </a:p>
                  </a:txBody>
                  <a:tcPr/>
                </a:tc>
                <a:tc>
                  <a:txBody>
                    <a:bodyPr/>
                    <a:lstStyle/>
                    <a:p>
                      <a:endParaRPr lang="uk-UA" dirty="0"/>
                    </a:p>
                  </a:txBody>
                  <a:tcPr/>
                </a:tc>
                <a:extLst>
                  <a:ext uri="{0D108BD9-81ED-4DB2-BD59-A6C34878D82A}">
                    <a16:rowId xmlns:a16="http://schemas.microsoft.com/office/drawing/2014/main" val="10008"/>
                  </a:ext>
                </a:extLst>
              </a:tr>
              <a:tr h="370840">
                <a:tc>
                  <a:txBody>
                    <a:bodyPr/>
                    <a:lstStyle/>
                    <a:p>
                      <a:r>
                        <a:rPr lang="uk-UA" sz="1200" b="1" dirty="0" smtClean="0">
                          <a:solidFill>
                            <a:schemeClr val="accent1">
                              <a:lumMod val="75000"/>
                            </a:schemeClr>
                          </a:solidFill>
                        </a:rPr>
                        <a:t>Порушення</a:t>
                      </a:r>
                      <a:r>
                        <a:rPr lang="uk-UA" sz="1200" b="1" baseline="0" dirty="0" smtClean="0">
                          <a:solidFill>
                            <a:schemeClr val="accent1">
                              <a:lumMod val="75000"/>
                            </a:schemeClr>
                          </a:solidFill>
                        </a:rPr>
                        <a:t> дефекації</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Трофічні виразки</a:t>
                      </a:r>
                      <a:br>
                        <a:rPr lang="uk-UA" sz="1200" b="1" dirty="0" smtClean="0">
                          <a:solidFill>
                            <a:schemeClr val="accent1">
                              <a:lumMod val="75000"/>
                            </a:schemeClr>
                          </a:solidFill>
                        </a:rPr>
                      </a:br>
                      <a:r>
                        <a:rPr lang="uk-UA" sz="1200" b="1" dirty="0" smtClean="0">
                          <a:solidFill>
                            <a:schemeClr val="accent1">
                              <a:lumMod val="75000"/>
                            </a:schemeClr>
                          </a:solidFill>
                        </a:rPr>
                        <a:t>Пролежні</a:t>
                      </a:r>
                      <a:endParaRPr lang="uk-UA" sz="1200" b="1" dirty="0">
                        <a:solidFill>
                          <a:schemeClr val="accent1">
                            <a:lumMod val="75000"/>
                          </a:schemeClr>
                        </a:solidFill>
                      </a:endParaRPr>
                    </a:p>
                  </a:txBody>
                  <a:tcPr/>
                </a:tc>
                <a:tc>
                  <a:txBody>
                    <a:bodyPr/>
                    <a:lstStyle/>
                    <a:p>
                      <a:endParaRPr lang="uk-UA" dirty="0"/>
                    </a:p>
                  </a:txBody>
                  <a:tcPr/>
                </a:tc>
                <a:extLst>
                  <a:ext uri="{0D108BD9-81ED-4DB2-BD59-A6C34878D82A}">
                    <a16:rowId xmlns:a16="http://schemas.microsoft.com/office/drawing/2014/main" val="10009"/>
                  </a:ext>
                </a:extLst>
              </a:tr>
              <a:tr h="370840">
                <a:tc>
                  <a:txBody>
                    <a:bodyPr/>
                    <a:lstStyle/>
                    <a:p>
                      <a:r>
                        <a:rPr lang="uk-UA" sz="1200" b="1" dirty="0" smtClean="0">
                          <a:solidFill>
                            <a:schemeClr val="accent1">
                              <a:lumMod val="75000"/>
                            </a:schemeClr>
                          </a:solidFill>
                        </a:rPr>
                        <a:t>Проблеми з пережовуванням їжі</a:t>
                      </a:r>
                      <a:endParaRPr lang="uk-UA" sz="1200" b="1" dirty="0">
                        <a:solidFill>
                          <a:schemeClr val="accent1">
                            <a:lumMod val="75000"/>
                          </a:schemeClr>
                        </a:solidFill>
                      </a:endParaRPr>
                    </a:p>
                  </a:txBody>
                  <a:tcPr/>
                </a:tc>
                <a:tc>
                  <a:txBody>
                    <a:bodyPr/>
                    <a:lstStyle/>
                    <a:p>
                      <a:endParaRPr lang="uk-UA"/>
                    </a:p>
                  </a:txBody>
                  <a:tcPr/>
                </a:tc>
                <a:tc>
                  <a:txBody>
                    <a:bodyPr/>
                    <a:lstStyle/>
                    <a:p>
                      <a:r>
                        <a:rPr lang="uk-UA" sz="1200" b="1" dirty="0" smtClean="0">
                          <a:solidFill>
                            <a:schemeClr val="accent1">
                              <a:lumMod val="75000"/>
                            </a:schemeClr>
                          </a:solidFill>
                        </a:rPr>
                        <a:t>Інщі</a:t>
                      </a:r>
                      <a:endParaRPr lang="uk-UA" sz="1200" b="1" dirty="0">
                        <a:solidFill>
                          <a:schemeClr val="accent1">
                            <a:lumMod val="75000"/>
                          </a:schemeClr>
                        </a:solidFill>
                      </a:endParaRPr>
                    </a:p>
                  </a:txBody>
                  <a:tcPr/>
                </a:tc>
                <a:tc>
                  <a:txBody>
                    <a:bodyPr/>
                    <a:lstStyle/>
                    <a:p>
                      <a:endParaRPr lang="uk-UA" dirty="0"/>
                    </a:p>
                  </a:txBody>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graphicFrame>
        <p:nvGraphicFramePr>
          <p:cNvPr id="5" name="Рисунок 4"/>
          <p:cNvGraphicFramePr>
            <a:graphicFrameLocks noGrp="1"/>
          </p:cNvGraphicFramePr>
          <p:nvPr>
            <p:ph type="pic" idx="1"/>
          </p:nvPr>
        </p:nvGraphicFramePr>
        <p:xfrm>
          <a:off x="3000375" y="609600"/>
          <a:ext cx="5867400" cy="2966720"/>
        </p:xfrm>
        <a:graphic>
          <a:graphicData uri="http://schemas.openxmlformats.org/drawingml/2006/table">
            <a:tbl>
              <a:tblPr firstRow="1" bandRow="1">
                <a:tableStyleId>{0505E3EF-67EA-436B-97B2-0124C06EBD24}</a:tableStyleId>
              </a:tblPr>
              <a:tblGrid>
                <a:gridCol w="5867400">
                  <a:extLst>
                    <a:ext uri="{9D8B030D-6E8A-4147-A177-3AD203B41FA5}">
                      <a16:colId xmlns:a16="http://schemas.microsoft.com/office/drawing/2014/main" val="20000"/>
                    </a:ext>
                  </a:extLst>
                </a:gridCol>
              </a:tblGrid>
              <a:tr h="370840">
                <a:tc>
                  <a:txBody>
                    <a:bodyPr/>
                    <a:lstStyle/>
                    <a:p>
                      <a:endParaRPr lang="uk-UA" dirty="0"/>
                    </a:p>
                  </a:txBody>
                  <a:tcPr/>
                </a:tc>
                <a:extLst>
                  <a:ext uri="{0D108BD9-81ED-4DB2-BD59-A6C34878D82A}">
                    <a16:rowId xmlns:a16="http://schemas.microsoft.com/office/drawing/2014/main" val="10000"/>
                  </a:ext>
                </a:extLst>
              </a:tr>
              <a:tr h="370840">
                <a:tc>
                  <a:txBody>
                    <a:bodyPr/>
                    <a:lstStyle/>
                    <a:p>
                      <a:endParaRPr lang="uk-UA"/>
                    </a:p>
                  </a:txBody>
                  <a:tcPr/>
                </a:tc>
                <a:extLst>
                  <a:ext uri="{0D108BD9-81ED-4DB2-BD59-A6C34878D82A}">
                    <a16:rowId xmlns:a16="http://schemas.microsoft.com/office/drawing/2014/main" val="10001"/>
                  </a:ext>
                </a:extLst>
              </a:tr>
              <a:tr h="370840">
                <a:tc>
                  <a:txBody>
                    <a:bodyPr/>
                    <a:lstStyle/>
                    <a:p>
                      <a:endParaRPr lang="uk-UA"/>
                    </a:p>
                  </a:txBody>
                  <a:tcPr/>
                </a:tc>
                <a:extLst>
                  <a:ext uri="{0D108BD9-81ED-4DB2-BD59-A6C34878D82A}">
                    <a16:rowId xmlns:a16="http://schemas.microsoft.com/office/drawing/2014/main" val="10002"/>
                  </a:ext>
                </a:extLst>
              </a:tr>
              <a:tr h="370840">
                <a:tc>
                  <a:txBody>
                    <a:bodyPr/>
                    <a:lstStyle/>
                    <a:p>
                      <a:endParaRPr lang="uk-UA"/>
                    </a:p>
                  </a:txBody>
                  <a:tcPr/>
                </a:tc>
                <a:extLst>
                  <a:ext uri="{0D108BD9-81ED-4DB2-BD59-A6C34878D82A}">
                    <a16:rowId xmlns:a16="http://schemas.microsoft.com/office/drawing/2014/main" val="10003"/>
                  </a:ext>
                </a:extLst>
              </a:tr>
              <a:tr h="370840">
                <a:tc>
                  <a:txBody>
                    <a:bodyPr/>
                    <a:lstStyle/>
                    <a:p>
                      <a:endParaRPr lang="uk-UA"/>
                    </a:p>
                  </a:txBody>
                  <a:tcPr/>
                </a:tc>
                <a:extLst>
                  <a:ext uri="{0D108BD9-81ED-4DB2-BD59-A6C34878D82A}">
                    <a16:rowId xmlns:a16="http://schemas.microsoft.com/office/drawing/2014/main" val="10004"/>
                  </a:ext>
                </a:extLst>
              </a:tr>
              <a:tr h="370840">
                <a:tc>
                  <a:txBody>
                    <a:bodyPr/>
                    <a:lstStyle/>
                    <a:p>
                      <a:endParaRPr lang="uk-UA"/>
                    </a:p>
                  </a:txBody>
                  <a:tcPr/>
                </a:tc>
                <a:extLst>
                  <a:ext uri="{0D108BD9-81ED-4DB2-BD59-A6C34878D82A}">
                    <a16:rowId xmlns:a16="http://schemas.microsoft.com/office/drawing/2014/main" val="10005"/>
                  </a:ext>
                </a:extLst>
              </a:tr>
              <a:tr h="370840">
                <a:tc>
                  <a:txBody>
                    <a:bodyPr/>
                    <a:lstStyle/>
                    <a:p>
                      <a:endParaRPr lang="uk-UA"/>
                    </a:p>
                  </a:txBody>
                  <a:tcPr/>
                </a:tc>
                <a:extLst>
                  <a:ext uri="{0D108BD9-81ED-4DB2-BD59-A6C34878D82A}">
                    <a16:rowId xmlns:a16="http://schemas.microsoft.com/office/drawing/2014/main" val="10006"/>
                  </a:ext>
                </a:extLst>
              </a:tr>
              <a:tr h="370840">
                <a:tc>
                  <a:txBody>
                    <a:bodyPr/>
                    <a:lstStyle/>
                    <a:p>
                      <a:endParaRPr lang="uk-UA" dirty="0"/>
                    </a:p>
                  </a:txBody>
                  <a:tcPr/>
                </a:tc>
                <a:extLst>
                  <a:ext uri="{0D108BD9-81ED-4DB2-BD59-A6C34878D82A}">
                    <a16:rowId xmlns:a16="http://schemas.microsoft.com/office/drawing/2014/main" val="10007"/>
                  </a:ext>
                </a:extLst>
              </a:tr>
            </a:tbl>
          </a:graphicData>
        </a:graphic>
      </p:graphicFrame>
      <p:sp>
        <p:nvSpPr>
          <p:cNvPr id="4" name="Текст 3"/>
          <p:cNvSpPr>
            <a:spLocks noGrp="1"/>
          </p:cNvSpPr>
          <p:nvPr>
            <p:ph type="body" sz="half" idx="2"/>
          </p:nvPr>
        </p:nvSpPr>
        <p:spPr>
          <a:xfrm>
            <a:off x="214282" y="785794"/>
            <a:ext cx="2438400" cy="5257800"/>
          </a:xfrm>
        </p:spPr>
        <p:txBody>
          <a:bodyPr>
            <a:noAutofit/>
          </a:bodyPr>
          <a:lstStyle/>
          <a:p>
            <a:r>
              <a:rPr lang="ru-RU" sz="2000" b="1" dirty="0" smtClean="0"/>
              <a:t>Л</a:t>
            </a:r>
            <a:r>
              <a:rPr lang="uk-UA" sz="2000" b="1" dirty="0" smtClean="0"/>
              <a:t>ікарська терапія (з вказівкою дози ,кратності прийому , пропусків в прийомі,наприклад:приймає препарат щодня; пропускає прийом ліків не більше 1 разу на тиждень,1-2 рази на тиждень ,3 і більше разів на тиждень .)</a:t>
            </a:r>
            <a:endParaRPr lang="uk-UA" sz="2000" b="1" dirty="0"/>
          </a:p>
        </p:txBody>
      </p:sp>
      <p:pic>
        <p:nvPicPr>
          <p:cNvPr id="6" name="Рисунок 5" descr="_87394-3602.jpg"/>
          <p:cNvPicPr>
            <a:picLocks noChangeAspect="1"/>
          </p:cNvPicPr>
          <p:nvPr/>
        </p:nvPicPr>
        <p:blipFill>
          <a:blip r:embed="rId2"/>
          <a:stretch>
            <a:fillRect/>
          </a:stretch>
        </p:blipFill>
        <p:spPr>
          <a:xfrm>
            <a:off x="3000364" y="3643314"/>
            <a:ext cx="5929354" cy="264320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4000496" y="3500438"/>
            <a:ext cx="1571636" cy="1071570"/>
          </a:xfrm>
        </p:spPr>
        <p:txBody>
          <a:bodyPr/>
          <a:lstStyle/>
          <a:p>
            <a:endParaRPr lang="uk-UA" dirty="0"/>
          </a:p>
        </p:txBody>
      </p:sp>
      <p:sp>
        <p:nvSpPr>
          <p:cNvPr id="3" name="Заголовок 2"/>
          <p:cNvSpPr>
            <a:spLocks noGrp="1"/>
          </p:cNvSpPr>
          <p:nvPr>
            <p:ph type="title"/>
          </p:nvPr>
        </p:nvSpPr>
        <p:spPr>
          <a:xfrm>
            <a:off x="714348" y="214290"/>
            <a:ext cx="7772400" cy="1524000"/>
          </a:xfrm>
        </p:spPr>
        <p:txBody>
          <a:bodyPr>
            <a:normAutofit fontScale="90000"/>
          </a:bodyPr>
          <a:lstStyle/>
          <a:p>
            <a:r>
              <a:rPr lang="uk-UA" b="1" dirty="0" smtClean="0"/>
              <a:t>Чинники ризику хронічних неінфекційних захворювань</a:t>
            </a:r>
            <a:endParaRPr lang="uk-UA" b="1" dirty="0"/>
          </a:p>
        </p:txBody>
      </p:sp>
      <p:pic>
        <p:nvPicPr>
          <p:cNvPr id="4" name="Рисунок 3" descr="images (5).jpg"/>
          <p:cNvPicPr>
            <a:picLocks noChangeAspect="1"/>
          </p:cNvPicPr>
          <p:nvPr/>
        </p:nvPicPr>
        <p:blipFill>
          <a:blip r:embed="rId2"/>
          <a:stretch>
            <a:fillRect/>
          </a:stretch>
        </p:blipFill>
        <p:spPr>
          <a:xfrm>
            <a:off x="2571736" y="2786058"/>
            <a:ext cx="4050143" cy="324334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20" y="285730"/>
          <a:ext cx="8572559" cy="6000791"/>
        </p:xfrm>
        <a:graphic>
          <a:graphicData uri="http://schemas.openxmlformats.org/drawingml/2006/table">
            <a:tbl>
              <a:tblPr firstRow="1" bandRow="1">
                <a:tableStyleId>{0505E3EF-67EA-436B-97B2-0124C06EBD24}</a:tableStyleId>
              </a:tblPr>
              <a:tblGrid>
                <a:gridCol w="2143140">
                  <a:extLst>
                    <a:ext uri="{9D8B030D-6E8A-4147-A177-3AD203B41FA5}">
                      <a16:colId xmlns:a16="http://schemas.microsoft.com/office/drawing/2014/main" val="20000"/>
                    </a:ext>
                  </a:extLst>
                </a:gridCol>
                <a:gridCol w="2143140">
                  <a:extLst>
                    <a:ext uri="{9D8B030D-6E8A-4147-A177-3AD203B41FA5}">
                      <a16:colId xmlns:a16="http://schemas.microsoft.com/office/drawing/2014/main" val="20001"/>
                    </a:ext>
                  </a:extLst>
                </a:gridCol>
                <a:gridCol w="4286279">
                  <a:extLst>
                    <a:ext uri="{9D8B030D-6E8A-4147-A177-3AD203B41FA5}">
                      <a16:colId xmlns:a16="http://schemas.microsoft.com/office/drawing/2014/main" val="20002"/>
                    </a:ext>
                  </a:extLst>
                </a:gridCol>
              </a:tblGrid>
              <a:tr h="1309062">
                <a:tc gridSpan="2">
                  <a:txBody>
                    <a:bodyPr/>
                    <a:lstStyle/>
                    <a:p>
                      <a:r>
                        <a:rPr lang="uk-UA" sz="1400" b="1" dirty="0" smtClean="0">
                          <a:solidFill>
                            <a:schemeClr val="accent1">
                              <a:lumMod val="75000"/>
                            </a:schemeClr>
                          </a:solidFill>
                        </a:rPr>
                        <a:t>Паління:</a:t>
                      </a:r>
                      <a:endParaRPr lang="uk-UA" sz="1400" b="1" dirty="0">
                        <a:solidFill>
                          <a:schemeClr val="accent1">
                            <a:lumMod val="75000"/>
                          </a:schemeClr>
                        </a:solidFill>
                      </a:endParaRPr>
                    </a:p>
                  </a:txBody>
                  <a:tcPr/>
                </a:tc>
                <a:tc hMerge="1">
                  <a:txBody>
                    <a:bodyPr/>
                    <a:lstStyle/>
                    <a:p>
                      <a:endParaRPr lang="uk-UA" dirty="0"/>
                    </a:p>
                  </a:txBody>
                  <a:tcPr/>
                </a:tc>
                <a:tc>
                  <a:txBody>
                    <a:bodyPr/>
                    <a:lstStyle/>
                    <a:p>
                      <a:r>
                        <a:rPr lang="ru-RU" sz="1400" b="0" dirty="0" smtClean="0">
                          <a:solidFill>
                            <a:schemeClr val="accent1">
                              <a:lumMod val="75000"/>
                            </a:schemeClr>
                          </a:solidFill>
                        </a:rPr>
                        <a:t>Не палить</a:t>
                      </a:r>
                      <a:br>
                        <a:rPr lang="ru-RU" sz="1400" b="0" dirty="0" smtClean="0">
                          <a:solidFill>
                            <a:schemeClr val="accent1">
                              <a:lumMod val="75000"/>
                            </a:schemeClr>
                          </a:solidFill>
                        </a:rPr>
                      </a:br>
                      <a:r>
                        <a:rPr lang="ru-RU" sz="1400" b="0" dirty="0" smtClean="0">
                          <a:solidFill>
                            <a:schemeClr val="accent1">
                              <a:lumMod val="75000"/>
                            </a:schemeClr>
                          </a:solidFill>
                        </a:rPr>
                        <a:t>Палив у минулому упродовж___років</a:t>
                      </a:r>
                      <a:br>
                        <a:rPr lang="ru-RU" sz="1400" b="0" dirty="0" smtClean="0">
                          <a:solidFill>
                            <a:schemeClr val="accent1">
                              <a:lumMod val="75000"/>
                            </a:schemeClr>
                          </a:solidFill>
                        </a:rPr>
                      </a:br>
                      <a:r>
                        <a:rPr lang="ru-RU" sz="1400" b="0" dirty="0" smtClean="0">
                          <a:solidFill>
                            <a:schemeClr val="accent1">
                              <a:lumMod val="75000"/>
                            </a:schemeClr>
                          </a:solidFill>
                        </a:rPr>
                        <a:t>Палить:</a:t>
                      </a:r>
                      <a:r>
                        <a:rPr lang="en-US" sz="1400" b="0" dirty="0" smtClean="0">
                          <a:solidFill>
                            <a:schemeClr val="accent1">
                              <a:lumMod val="75000"/>
                            </a:schemeClr>
                          </a:solidFill>
                        </a:rPr>
                        <a:t>&lt;1/2</a:t>
                      </a:r>
                      <a:r>
                        <a:rPr lang="en-US" sz="1400" b="0" baseline="0" dirty="0" smtClean="0">
                          <a:solidFill>
                            <a:schemeClr val="accent1">
                              <a:lumMod val="75000"/>
                            </a:schemeClr>
                          </a:solidFill>
                        </a:rPr>
                        <a:t> </a:t>
                      </a:r>
                      <a:r>
                        <a:rPr lang="uk-UA" sz="1400" b="0" baseline="0" dirty="0" smtClean="0">
                          <a:solidFill>
                            <a:schemeClr val="accent1">
                              <a:lumMod val="75000"/>
                            </a:schemeClr>
                          </a:solidFill>
                        </a:rPr>
                        <a:t>пачки/добу , або 1,5/2 пачки /добу упродовж___ років </a:t>
                      </a:r>
                      <a:endParaRPr lang="uk-UA" sz="1400" b="0" dirty="0">
                        <a:solidFill>
                          <a:schemeClr val="accent1">
                            <a:lumMod val="75000"/>
                          </a:schemeClr>
                        </a:solidFill>
                      </a:endParaRPr>
                    </a:p>
                  </a:txBody>
                  <a:tcPr/>
                </a:tc>
                <a:extLst>
                  <a:ext uri="{0D108BD9-81ED-4DB2-BD59-A6C34878D82A}">
                    <a16:rowId xmlns:a16="http://schemas.microsoft.com/office/drawing/2014/main" val="10000"/>
                  </a:ext>
                </a:extLst>
              </a:tr>
              <a:tr h="1478178">
                <a:tc gridSpan="2">
                  <a:txBody>
                    <a:bodyPr/>
                    <a:lstStyle/>
                    <a:p>
                      <a:r>
                        <a:rPr lang="uk-UA" sz="1400" b="1" dirty="0" smtClean="0">
                          <a:solidFill>
                            <a:schemeClr val="accent1">
                              <a:lumMod val="75000"/>
                            </a:schemeClr>
                          </a:solidFill>
                        </a:rPr>
                        <a:t>Алкоголь в день(1ед.)*:</a:t>
                      </a:r>
                      <a:br>
                        <a:rPr lang="uk-UA" sz="1400" b="1" dirty="0" smtClean="0">
                          <a:solidFill>
                            <a:schemeClr val="accent1">
                              <a:lumMod val="75000"/>
                            </a:schemeClr>
                          </a:solidFill>
                        </a:rPr>
                      </a:br>
                      <a:r>
                        <a:rPr lang="uk-UA" sz="1400" b="1" dirty="0" smtClean="0">
                          <a:solidFill>
                            <a:schemeClr val="accent1">
                              <a:lumMod val="75000"/>
                            </a:schemeClr>
                          </a:solidFill>
                        </a:rPr>
                        <a:t/>
                      </a:r>
                      <a:br>
                        <a:rPr lang="uk-UA" sz="1400" b="1" dirty="0" smtClean="0">
                          <a:solidFill>
                            <a:schemeClr val="accent1">
                              <a:lumMod val="75000"/>
                            </a:schemeClr>
                          </a:solidFill>
                        </a:rPr>
                      </a:br>
                      <a:r>
                        <a:rPr lang="uk-UA" sz="1400" b="1" dirty="0" smtClean="0">
                          <a:solidFill>
                            <a:schemeClr val="accent1">
                              <a:lumMod val="75000"/>
                            </a:schemeClr>
                          </a:solidFill>
                        </a:rPr>
                        <a:t/>
                      </a:r>
                      <a:br>
                        <a:rPr lang="uk-UA" sz="1400" b="1" dirty="0" smtClean="0">
                          <a:solidFill>
                            <a:schemeClr val="accent1">
                              <a:lumMod val="75000"/>
                            </a:schemeClr>
                          </a:solidFill>
                        </a:rPr>
                      </a:br>
                      <a:r>
                        <a:rPr lang="uk-UA" sz="1400" b="1" dirty="0" smtClean="0">
                          <a:solidFill>
                            <a:schemeClr val="accent1">
                              <a:lumMod val="75000"/>
                            </a:schemeClr>
                          </a:solidFill>
                        </a:rPr>
                        <a:t/>
                      </a:r>
                      <a:br>
                        <a:rPr lang="uk-UA" sz="1400" b="1" dirty="0" smtClean="0">
                          <a:solidFill>
                            <a:schemeClr val="accent1">
                              <a:lumMod val="75000"/>
                            </a:schemeClr>
                          </a:solidFill>
                        </a:rPr>
                      </a:br>
                      <a:r>
                        <a:rPr lang="uk-UA" sz="1400" b="0" dirty="0" smtClean="0">
                          <a:solidFill>
                            <a:schemeClr val="accent1">
                              <a:lumMod val="75000"/>
                            </a:schemeClr>
                          </a:solidFill>
                        </a:rPr>
                        <a:t>*1ед.алкоголю=45мл горілки або 150 мл вина</a:t>
                      </a:r>
                      <a:r>
                        <a:rPr lang="uk-UA" sz="1400" b="0" baseline="0" dirty="0" smtClean="0">
                          <a:solidFill>
                            <a:schemeClr val="accent1">
                              <a:lumMod val="75000"/>
                            </a:schemeClr>
                          </a:solidFill>
                        </a:rPr>
                        <a:t> або 330 мл пива.</a:t>
                      </a:r>
                      <a:endParaRPr lang="uk-UA" sz="1400" b="0" dirty="0">
                        <a:solidFill>
                          <a:schemeClr val="accent1">
                            <a:lumMod val="75000"/>
                          </a:schemeClr>
                        </a:solidFill>
                      </a:endParaRPr>
                    </a:p>
                  </a:txBody>
                  <a:tcPr/>
                </a:tc>
                <a:tc hMerge="1">
                  <a:txBody>
                    <a:bodyPr/>
                    <a:lstStyle/>
                    <a:p>
                      <a:endParaRPr lang="uk-UA" dirty="0"/>
                    </a:p>
                  </a:txBody>
                  <a:tcPr/>
                </a:tc>
                <a:tc>
                  <a:txBody>
                    <a:bodyPr/>
                    <a:lstStyle/>
                    <a:p>
                      <a:r>
                        <a:rPr lang="ru-RU" sz="1400" b="0" dirty="0" smtClean="0">
                          <a:solidFill>
                            <a:schemeClr val="accent1">
                              <a:lumMod val="75000"/>
                            </a:schemeClr>
                          </a:solidFill>
                        </a:rPr>
                        <a:t>Н</a:t>
                      </a:r>
                      <a:r>
                        <a:rPr lang="uk-UA" sz="1400" b="0" dirty="0" smtClean="0">
                          <a:solidFill>
                            <a:schemeClr val="accent1">
                              <a:lumMod val="75000"/>
                            </a:schemeClr>
                          </a:solidFill>
                        </a:rPr>
                        <a:t>і</a:t>
                      </a:r>
                      <a:br>
                        <a:rPr lang="uk-UA" sz="1400" b="0" dirty="0" smtClean="0">
                          <a:solidFill>
                            <a:schemeClr val="accent1">
                              <a:lumMod val="75000"/>
                            </a:schemeClr>
                          </a:solidFill>
                        </a:rPr>
                      </a:br>
                      <a:r>
                        <a:rPr lang="uk-UA" sz="1400" b="0" dirty="0" smtClean="0">
                          <a:solidFill>
                            <a:schemeClr val="accent1">
                              <a:lumMod val="75000"/>
                            </a:schemeClr>
                          </a:solidFill>
                        </a:rPr>
                        <a:t>Так:</a:t>
                      </a:r>
                      <a:br>
                        <a:rPr lang="uk-UA" sz="1400" b="0" dirty="0" smtClean="0">
                          <a:solidFill>
                            <a:schemeClr val="accent1">
                              <a:lumMod val="75000"/>
                            </a:schemeClr>
                          </a:solidFill>
                        </a:rPr>
                      </a:br>
                      <a:r>
                        <a:rPr lang="en-US" sz="1400" b="0" dirty="0" smtClean="0">
                          <a:solidFill>
                            <a:schemeClr val="accent1">
                              <a:lumMod val="75000"/>
                            </a:schemeClr>
                          </a:solidFill>
                        </a:rPr>
                        <a:t>&lt;1</a:t>
                      </a:r>
                      <a:br>
                        <a:rPr lang="en-US" sz="1400" b="0" dirty="0" smtClean="0">
                          <a:solidFill>
                            <a:schemeClr val="accent1">
                              <a:lumMod val="75000"/>
                            </a:schemeClr>
                          </a:solidFill>
                        </a:rPr>
                      </a:br>
                      <a:r>
                        <a:rPr lang="en-US" sz="1400" b="0" dirty="0" smtClean="0">
                          <a:solidFill>
                            <a:schemeClr val="accent1">
                              <a:lumMod val="75000"/>
                            </a:schemeClr>
                          </a:solidFill>
                        </a:rPr>
                        <a:t>&lt;1-3</a:t>
                      </a:r>
                      <a:br>
                        <a:rPr lang="en-US" sz="1400" b="0" dirty="0" smtClean="0">
                          <a:solidFill>
                            <a:schemeClr val="accent1">
                              <a:lumMod val="75000"/>
                            </a:schemeClr>
                          </a:solidFill>
                        </a:rPr>
                      </a:br>
                      <a:r>
                        <a:rPr lang="en-US" sz="1400" b="0" dirty="0" smtClean="0">
                          <a:solidFill>
                            <a:schemeClr val="accent1">
                              <a:lumMod val="75000"/>
                            </a:schemeClr>
                          </a:solidFill>
                        </a:rPr>
                        <a:t>&lt;3</a:t>
                      </a:r>
                      <a:endParaRPr lang="uk-UA" sz="1400" b="0" dirty="0">
                        <a:solidFill>
                          <a:schemeClr val="accent1">
                            <a:lumMod val="75000"/>
                          </a:schemeClr>
                        </a:solidFill>
                      </a:endParaRPr>
                    </a:p>
                  </a:txBody>
                  <a:tcPr/>
                </a:tc>
                <a:extLst>
                  <a:ext uri="{0D108BD9-81ED-4DB2-BD59-A6C34878D82A}">
                    <a16:rowId xmlns:a16="http://schemas.microsoft.com/office/drawing/2014/main" val="10001"/>
                  </a:ext>
                </a:extLst>
              </a:tr>
              <a:tr h="558423">
                <a:tc rowSpan="3">
                  <a:txBody>
                    <a:bodyPr/>
                    <a:lstStyle/>
                    <a:p>
                      <a:r>
                        <a:rPr lang="uk-UA" sz="1400" b="1" dirty="0" smtClean="0">
                          <a:solidFill>
                            <a:schemeClr val="accent1">
                              <a:lumMod val="75000"/>
                            </a:schemeClr>
                          </a:solidFill>
                        </a:rPr>
                        <a:t>Фізична</a:t>
                      </a:r>
                      <a:r>
                        <a:rPr lang="uk-UA" sz="1400" b="1" baseline="0" dirty="0" smtClean="0">
                          <a:solidFill>
                            <a:schemeClr val="accent1">
                              <a:lumMod val="75000"/>
                            </a:schemeClr>
                          </a:solidFill>
                        </a:rPr>
                        <a:t> активність</a:t>
                      </a:r>
                      <a:endParaRPr lang="uk-UA" sz="1400" b="1" dirty="0">
                        <a:solidFill>
                          <a:schemeClr val="accent1">
                            <a:lumMod val="75000"/>
                          </a:schemeClr>
                        </a:solidFill>
                      </a:endParaRPr>
                    </a:p>
                  </a:txBody>
                  <a:tcPr/>
                </a:tc>
                <a:tc>
                  <a:txBody>
                    <a:bodyPr/>
                    <a:lstStyle/>
                    <a:p>
                      <a:r>
                        <a:rPr lang="uk-UA" sz="1400" b="1" dirty="0" smtClean="0">
                          <a:solidFill>
                            <a:schemeClr val="accent1">
                              <a:lumMod val="75000"/>
                            </a:schemeClr>
                          </a:solidFill>
                        </a:rPr>
                        <a:t>кратність</a:t>
                      </a:r>
                      <a:endParaRPr lang="uk-UA" sz="1400" b="1" dirty="0">
                        <a:solidFill>
                          <a:schemeClr val="accent1">
                            <a:lumMod val="75000"/>
                          </a:schemeClr>
                        </a:solidFill>
                      </a:endParaRPr>
                    </a:p>
                  </a:txBody>
                  <a:tcPr/>
                </a:tc>
                <a:tc>
                  <a:txBody>
                    <a:bodyPr/>
                    <a:lstStyle/>
                    <a:p>
                      <a:r>
                        <a:rPr lang="ru-RU" sz="1400" dirty="0" smtClean="0">
                          <a:solidFill>
                            <a:schemeClr val="accent1">
                              <a:lumMod val="75000"/>
                            </a:schemeClr>
                          </a:solidFill>
                        </a:rPr>
                        <a:t>Щодня,2-3 рази у тиждень ,1 раз на тиждень,</a:t>
                      </a:r>
                      <a:r>
                        <a:rPr lang="en-US" sz="1400" dirty="0" smtClean="0">
                          <a:solidFill>
                            <a:schemeClr val="accent1">
                              <a:lumMod val="75000"/>
                            </a:schemeClr>
                          </a:solidFill>
                        </a:rPr>
                        <a:t>&lt;1</a:t>
                      </a:r>
                      <a:r>
                        <a:rPr lang="en-US" sz="1400" baseline="0" dirty="0" smtClean="0">
                          <a:solidFill>
                            <a:schemeClr val="accent1">
                              <a:lumMod val="75000"/>
                            </a:schemeClr>
                          </a:solidFill>
                        </a:rPr>
                        <a:t> </a:t>
                      </a:r>
                      <a:r>
                        <a:rPr lang="uk-UA" sz="1400" baseline="0" dirty="0" smtClean="0">
                          <a:solidFill>
                            <a:schemeClr val="accent1">
                              <a:lumMod val="75000"/>
                            </a:schemeClr>
                          </a:solidFill>
                        </a:rPr>
                        <a:t>разу в тиждень,</a:t>
                      </a:r>
                      <a:r>
                        <a:rPr lang="en-US" sz="1400" baseline="0" dirty="0" smtClean="0">
                          <a:solidFill>
                            <a:schemeClr val="accent1">
                              <a:lumMod val="75000"/>
                            </a:schemeClr>
                          </a:solidFill>
                        </a:rPr>
                        <a:t>&lt;1 </a:t>
                      </a:r>
                      <a:r>
                        <a:rPr lang="uk-UA" sz="1400" baseline="0" dirty="0" smtClean="0">
                          <a:solidFill>
                            <a:schemeClr val="accent1">
                              <a:lumMod val="75000"/>
                            </a:schemeClr>
                          </a:solidFill>
                        </a:rPr>
                        <a:t>раз в місяць </a:t>
                      </a:r>
                      <a:endParaRPr lang="uk-UA" sz="1400" dirty="0">
                        <a:solidFill>
                          <a:schemeClr val="accent1">
                            <a:lumMod val="75000"/>
                          </a:schemeClr>
                        </a:solidFill>
                      </a:endParaRPr>
                    </a:p>
                  </a:txBody>
                  <a:tcPr/>
                </a:tc>
                <a:extLst>
                  <a:ext uri="{0D108BD9-81ED-4DB2-BD59-A6C34878D82A}">
                    <a16:rowId xmlns:a16="http://schemas.microsoft.com/office/drawing/2014/main" val="10002"/>
                  </a:ext>
                </a:extLst>
              </a:tr>
              <a:tr h="353932">
                <a:tc vMerge="1">
                  <a:txBody>
                    <a:bodyPr/>
                    <a:lstStyle/>
                    <a:p>
                      <a:endParaRPr lang="uk-UA" dirty="0"/>
                    </a:p>
                  </a:txBody>
                  <a:tcPr/>
                </a:tc>
                <a:tc>
                  <a:txBody>
                    <a:bodyPr/>
                    <a:lstStyle/>
                    <a:p>
                      <a:r>
                        <a:rPr lang="uk-UA" sz="1400" b="1" dirty="0" smtClean="0">
                          <a:solidFill>
                            <a:schemeClr val="accent1">
                              <a:lumMod val="75000"/>
                            </a:schemeClr>
                          </a:solidFill>
                        </a:rPr>
                        <a:t>тривалість</a:t>
                      </a:r>
                      <a:endParaRPr lang="uk-UA" sz="1400" b="1" dirty="0">
                        <a:solidFill>
                          <a:schemeClr val="accent1">
                            <a:lumMod val="75000"/>
                          </a:schemeClr>
                        </a:solidFill>
                      </a:endParaRPr>
                    </a:p>
                  </a:txBody>
                  <a:tcPr/>
                </a:tc>
                <a:tc>
                  <a:txBody>
                    <a:bodyPr/>
                    <a:lstStyle/>
                    <a:p>
                      <a:r>
                        <a:rPr lang="en-US" sz="1400" dirty="0" smtClean="0">
                          <a:solidFill>
                            <a:schemeClr val="accent1">
                              <a:lumMod val="75000"/>
                            </a:schemeClr>
                          </a:solidFill>
                        </a:rPr>
                        <a:t>&lt;</a:t>
                      </a:r>
                      <a:r>
                        <a:rPr lang="uk-UA" sz="1400" dirty="0" smtClean="0">
                          <a:solidFill>
                            <a:schemeClr val="accent1">
                              <a:lumMod val="75000"/>
                            </a:schemeClr>
                          </a:solidFill>
                        </a:rPr>
                        <a:t>30хв ,30-60 хв,1-4 год .,</a:t>
                      </a:r>
                      <a:r>
                        <a:rPr lang="en-US" sz="1400" dirty="0" smtClean="0">
                          <a:solidFill>
                            <a:schemeClr val="accent1">
                              <a:lumMod val="75000"/>
                            </a:schemeClr>
                          </a:solidFill>
                        </a:rPr>
                        <a:t>&gt;</a:t>
                      </a:r>
                      <a:r>
                        <a:rPr lang="uk-UA" sz="1400" dirty="0" smtClean="0">
                          <a:solidFill>
                            <a:schemeClr val="accent1">
                              <a:lumMod val="75000"/>
                            </a:schemeClr>
                          </a:solidFill>
                        </a:rPr>
                        <a:t>4 годин</a:t>
                      </a:r>
                      <a:endParaRPr lang="uk-UA" sz="1400" dirty="0">
                        <a:solidFill>
                          <a:schemeClr val="accent1">
                            <a:lumMod val="75000"/>
                          </a:schemeClr>
                        </a:solidFill>
                      </a:endParaRPr>
                    </a:p>
                  </a:txBody>
                  <a:tcPr/>
                </a:tc>
                <a:extLst>
                  <a:ext uri="{0D108BD9-81ED-4DB2-BD59-A6C34878D82A}">
                    <a16:rowId xmlns:a16="http://schemas.microsoft.com/office/drawing/2014/main" val="10003"/>
                  </a:ext>
                </a:extLst>
              </a:tr>
              <a:tr h="558423">
                <a:tc vMerge="1">
                  <a:txBody>
                    <a:bodyPr/>
                    <a:lstStyle/>
                    <a:p>
                      <a:endParaRPr lang="uk-UA" dirty="0"/>
                    </a:p>
                  </a:txBody>
                  <a:tcPr/>
                </a:tc>
                <a:tc>
                  <a:txBody>
                    <a:bodyPr/>
                    <a:lstStyle/>
                    <a:p>
                      <a:r>
                        <a:rPr lang="uk-UA" sz="1400" b="1" dirty="0" smtClean="0">
                          <a:solidFill>
                            <a:schemeClr val="accent1">
                              <a:lumMod val="75000"/>
                            </a:schemeClr>
                          </a:solidFill>
                        </a:rPr>
                        <a:t>варіанти</a:t>
                      </a:r>
                      <a:endParaRPr lang="uk-UA" sz="1400" b="1" dirty="0">
                        <a:solidFill>
                          <a:schemeClr val="accent1">
                            <a:lumMod val="75000"/>
                          </a:schemeClr>
                        </a:solidFill>
                      </a:endParaRPr>
                    </a:p>
                  </a:txBody>
                  <a:tcPr/>
                </a:tc>
                <a:tc>
                  <a:txBody>
                    <a:bodyPr/>
                    <a:lstStyle/>
                    <a:p>
                      <a:r>
                        <a:rPr lang="uk-UA" sz="1400" dirty="0" smtClean="0">
                          <a:solidFill>
                            <a:schemeClr val="accent1">
                              <a:lumMod val="75000"/>
                            </a:schemeClr>
                          </a:solidFill>
                        </a:rPr>
                        <a:t>Прогулянки, плавання,</a:t>
                      </a:r>
                      <a:r>
                        <a:rPr lang="uk-UA" sz="1400" baseline="0" dirty="0" smtClean="0">
                          <a:solidFill>
                            <a:schemeClr val="accent1">
                              <a:lumMod val="75000"/>
                            </a:schemeClr>
                          </a:solidFill>
                        </a:rPr>
                        <a:t> танці ,…</a:t>
                      </a:r>
                      <a:br>
                        <a:rPr lang="uk-UA" sz="1400" baseline="0" dirty="0" smtClean="0">
                          <a:solidFill>
                            <a:schemeClr val="accent1">
                              <a:lumMod val="75000"/>
                            </a:schemeClr>
                          </a:solidFill>
                        </a:rPr>
                      </a:br>
                      <a:r>
                        <a:rPr lang="uk-UA" sz="1400" baseline="0" dirty="0" smtClean="0">
                          <a:solidFill>
                            <a:schemeClr val="accent1">
                              <a:lumMod val="75000"/>
                            </a:schemeClr>
                          </a:solidFill>
                        </a:rPr>
                        <a:t>(__________________________________)</a:t>
                      </a:r>
                      <a:endParaRPr lang="uk-UA" sz="1400" dirty="0">
                        <a:solidFill>
                          <a:schemeClr val="accent1">
                            <a:lumMod val="75000"/>
                          </a:schemeClr>
                        </a:solidFill>
                      </a:endParaRPr>
                    </a:p>
                  </a:txBody>
                  <a:tcPr/>
                </a:tc>
                <a:extLst>
                  <a:ext uri="{0D108BD9-81ED-4DB2-BD59-A6C34878D82A}">
                    <a16:rowId xmlns:a16="http://schemas.microsoft.com/office/drawing/2014/main" val="10004"/>
                  </a:ext>
                </a:extLst>
              </a:tr>
              <a:tr h="1248239">
                <a:tc gridSpan="2">
                  <a:txBody>
                    <a:bodyPr/>
                    <a:lstStyle/>
                    <a:p>
                      <a:r>
                        <a:rPr lang="uk-UA" sz="1400" b="1" dirty="0" smtClean="0">
                          <a:solidFill>
                            <a:schemeClr val="accent1">
                              <a:lumMod val="75000"/>
                            </a:schemeClr>
                          </a:solidFill>
                        </a:rPr>
                        <a:t>З чим пов’язано обмеження фіз.активості ?</a:t>
                      </a:r>
                      <a:endParaRPr lang="uk-UA" sz="1400" b="1" dirty="0">
                        <a:solidFill>
                          <a:schemeClr val="accent1">
                            <a:lumMod val="75000"/>
                          </a:schemeClr>
                        </a:solidFill>
                      </a:endParaRPr>
                    </a:p>
                  </a:txBody>
                  <a:tcPr/>
                </a:tc>
                <a:tc hMerge="1">
                  <a:txBody>
                    <a:bodyPr/>
                    <a:lstStyle/>
                    <a:p>
                      <a:endParaRPr lang="uk-UA" dirty="0"/>
                    </a:p>
                  </a:txBody>
                  <a:tcPr/>
                </a:tc>
                <a:tc>
                  <a:txBody>
                    <a:bodyPr/>
                    <a:lstStyle/>
                    <a:p>
                      <a:r>
                        <a:rPr lang="uk-UA" sz="1400" dirty="0" smtClean="0">
                          <a:solidFill>
                            <a:schemeClr val="accent1">
                              <a:lumMod val="75000"/>
                            </a:schemeClr>
                          </a:solidFill>
                        </a:rPr>
                        <a:t>Проблеми</a:t>
                      </a:r>
                      <a:r>
                        <a:rPr lang="uk-UA" sz="1400" baseline="0" dirty="0" smtClean="0">
                          <a:solidFill>
                            <a:schemeClr val="accent1">
                              <a:lumMod val="75000"/>
                            </a:schemeClr>
                          </a:solidFill>
                        </a:rPr>
                        <a:t> з пам’яттю , артрит, задишка, біль в грудях,травми, переломи,наслідки ОНМК,хронічний біль,втрата зору,нестійкість ходи,інше:</a:t>
                      </a:r>
                      <a:br>
                        <a:rPr lang="uk-UA" sz="1400" baseline="0" dirty="0" smtClean="0">
                          <a:solidFill>
                            <a:schemeClr val="accent1">
                              <a:lumMod val="75000"/>
                            </a:schemeClr>
                          </a:solidFill>
                        </a:rPr>
                      </a:br>
                      <a:r>
                        <a:rPr lang="uk-UA" sz="1400" baseline="0" dirty="0" smtClean="0">
                          <a:solidFill>
                            <a:schemeClr val="accent1">
                              <a:lumMod val="75000"/>
                            </a:schemeClr>
                          </a:solidFill>
                        </a:rPr>
                        <a:t>(__________________________________)</a:t>
                      </a:r>
                      <a:endParaRPr lang="uk-UA" sz="1400" dirty="0">
                        <a:solidFill>
                          <a:schemeClr val="accent1">
                            <a:lumMod val="75000"/>
                          </a:schemeClr>
                        </a:solidFill>
                      </a:endParaRPr>
                    </a:p>
                  </a:txBody>
                  <a:tcPr/>
                </a:tc>
                <a:extLst>
                  <a:ext uri="{0D108BD9-81ED-4DB2-BD59-A6C34878D82A}">
                    <a16:rowId xmlns:a16="http://schemas.microsoft.com/office/drawing/2014/main" val="10005"/>
                  </a:ext>
                </a:extLst>
              </a:tr>
              <a:tr h="494534">
                <a:tc gridSpan="2">
                  <a:txBody>
                    <a:bodyPr/>
                    <a:lstStyle/>
                    <a:p>
                      <a:r>
                        <a:rPr lang="uk-UA" sz="1400" b="1" dirty="0" smtClean="0">
                          <a:solidFill>
                            <a:schemeClr val="accent1">
                              <a:lumMod val="75000"/>
                            </a:schemeClr>
                          </a:solidFill>
                        </a:rPr>
                        <a:t>Вік настання менопаузи (років)</a:t>
                      </a:r>
                      <a:endParaRPr lang="uk-UA" sz="1400" b="1" dirty="0">
                        <a:solidFill>
                          <a:schemeClr val="accent1">
                            <a:lumMod val="75000"/>
                          </a:schemeClr>
                        </a:solidFill>
                      </a:endParaRPr>
                    </a:p>
                  </a:txBody>
                  <a:tcPr/>
                </a:tc>
                <a:tc hMerge="1">
                  <a:txBody>
                    <a:bodyPr/>
                    <a:lstStyle/>
                    <a:p>
                      <a:endParaRPr lang="uk-UA" dirty="0"/>
                    </a:p>
                  </a:txBody>
                  <a:tcPr/>
                </a:tc>
                <a:tc>
                  <a:txBody>
                    <a:bodyPr/>
                    <a:lstStyle/>
                    <a:p>
                      <a:endParaRPr lang="uk-UA" dirty="0"/>
                    </a:p>
                  </a:txBody>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214290"/>
          <a:ext cx="8715436" cy="1071570"/>
        </p:xfrm>
        <a:graphic>
          <a:graphicData uri="http://schemas.openxmlformats.org/drawingml/2006/table">
            <a:tbl>
              <a:tblPr firstRow="1" bandRow="1">
                <a:tableStyleId>{0505E3EF-67EA-436B-97B2-0124C06EBD24}</a:tableStyleId>
              </a:tblPr>
              <a:tblGrid>
                <a:gridCol w="4357718">
                  <a:extLst>
                    <a:ext uri="{9D8B030D-6E8A-4147-A177-3AD203B41FA5}">
                      <a16:colId xmlns:a16="http://schemas.microsoft.com/office/drawing/2014/main" val="20000"/>
                    </a:ext>
                  </a:extLst>
                </a:gridCol>
                <a:gridCol w="4357718">
                  <a:extLst>
                    <a:ext uri="{9D8B030D-6E8A-4147-A177-3AD203B41FA5}">
                      <a16:colId xmlns:a16="http://schemas.microsoft.com/office/drawing/2014/main" val="20001"/>
                    </a:ext>
                  </a:extLst>
                </a:gridCol>
              </a:tblGrid>
              <a:tr h="1071570">
                <a:tc>
                  <a:txBody>
                    <a:bodyPr/>
                    <a:lstStyle/>
                    <a:p>
                      <a:r>
                        <a:rPr lang="uk-UA" sz="1400" b="1" dirty="0" smtClean="0">
                          <a:solidFill>
                            <a:schemeClr val="accent1">
                              <a:lumMod val="75000"/>
                            </a:schemeClr>
                          </a:solidFill>
                        </a:rPr>
                        <a:t>Використання допоміжних засобів</a:t>
                      </a:r>
                      <a:endParaRPr lang="uk-UA" sz="1400" b="1" dirty="0">
                        <a:solidFill>
                          <a:schemeClr val="accent1">
                            <a:lumMod val="75000"/>
                          </a:schemeClr>
                        </a:solidFill>
                      </a:endParaRPr>
                    </a:p>
                  </a:txBody>
                  <a:tcPr/>
                </a:tc>
                <a:tc>
                  <a:txBody>
                    <a:bodyPr/>
                    <a:lstStyle/>
                    <a:p>
                      <a:r>
                        <a:rPr lang="uk-UA" sz="1400" b="0" dirty="0" smtClean="0">
                          <a:solidFill>
                            <a:schemeClr val="accent1">
                              <a:lumMod val="75000"/>
                            </a:schemeClr>
                          </a:solidFill>
                        </a:rPr>
                        <a:t>Окуляри,слуховий</a:t>
                      </a:r>
                      <a:r>
                        <a:rPr lang="uk-UA" sz="1400" b="0" baseline="0" dirty="0" smtClean="0">
                          <a:solidFill>
                            <a:schemeClr val="accent1">
                              <a:lumMod val="75000"/>
                            </a:schemeClr>
                          </a:solidFill>
                        </a:rPr>
                        <a:t> апарат, знімні зубні протези,тростина,милиці,ортопедичке взуття,ортопедичний корсет ,абсорбуюча білизна …</a:t>
                      </a:r>
                      <a:endParaRPr lang="uk-UA" sz="1400" b="0" dirty="0">
                        <a:solidFill>
                          <a:schemeClr val="accent1">
                            <a:lumMod val="75000"/>
                          </a:schemeClr>
                        </a:solidFill>
                      </a:endParaRPr>
                    </a:p>
                  </a:txBody>
                  <a:tcPr/>
                </a:tc>
                <a:extLst>
                  <a:ext uri="{0D108BD9-81ED-4DB2-BD59-A6C34878D82A}">
                    <a16:rowId xmlns:a16="http://schemas.microsoft.com/office/drawing/2014/main" val="10000"/>
                  </a:ext>
                </a:extLst>
              </a:tr>
            </a:tbl>
          </a:graphicData>
        </a:graphic>
      </p:graphicFrame>
      <p:pic>
        <p:nvPicPr>
          <p:cNvPr id="3" name="Рисунок 2" descr="окуляри.jpg"/>
          <p:cNvPicPr>
            <a:picLocks noChangeAspect="1"/>
          </p:cNvPicPr>
          <p:nvPr/>
        </p:nvPicPr>
        <p:blipFill>
          <a:blip r:embed="rId2"/>
          <a:stretch>
            <a:fillRect/>
          </a:stretch>
        </p:blipFill>
        <p:spPr>
          <a:xfrm>
            <a:off x="214282" y="1357298"/>
            <a:ext cx="3619116" cy="1785949"/>
          </a:xfrm>
          <a:prstGeom prst="rect">
            <a:avLst/>
          </a:prstGeom>
        </p:spPr>
      </p:pic>
      <p:pic>
        <p:nvPicPr>
          <p:cNvPr id="4" name="Рисунок 3" descr="слух ап.jpg"/>
          <p:cNvPicPr>
            <a:picLocks noChangeAspect="1"/>
          </p:cNvPicPr>
          <p:nvPr/>
        </p:nvPicPr>
        <p:blipFill>
          <a:blip r:embed="rId3"/>
          <a:stretch>
            <a:fillRect/>
          </a:stretch>
        </p:blipFill>
        <p:spPr>
          <a:xfrm>
            <a:off x="214282" y="3000344"/>
            <a:ext cx="3286148" cy="3286148"/>
          </a:xfrm>
          <a:prstGeom prst="rect">
            <a:avLst/>
          </a:prstGeom>
        </p:spPr>
      </p:pic>
      <p:pic>
        <p:nvPicPr>
          <p:cNvPr id="6" name="Рисунок 5" descr="зубб про.jpg"/>
          <p:cNvPicPr>
            <a:picLocks noChangeAspect="1"/>
          </p:cNvPicPr>
          <p:nvPr/>
        </p:nvPicPr>
        <p:blipFill>
          <a:blip r:embed="rId4"/>
          <a:stretch>
            <a:fillRect/>
          </a:stretch>
        </p:blipFill>
        <p:spPr>
          <a:xfrm>
            <a:off x="2357422" y="3143248"/>
            <a:ext cx="2000264" cy="2000264"/>
          </a:xfrm>
          <a:prstGeom prst="rect">
            <a:avLst/>
          </a:prstGeom>
        </p:spPr>
      </p:pic>
      <p:pic>
        <p:nvPicPr>
          <p:cNvPr id="7" name="Рисунок 6" descr="трость.jpg"/>
          <p:cNvPicPr>
            <a:picLocks noChangeAspect="1"/>
          </p:cNvPicPr>
          <p:nvPr/>
        </p:nvPicPr>
        <p:blipFill>
          <a:blip r:embed="rId5"/>
          <a:stretch>
            <a:fillRect/>
          </a:stretch>
        </p:blipFill>
        <p:spPr>
          <a:xfrm>
            <a:off x="6000760" y="3500438"/>
            <a:ext cx="2786058" cy="2786058"/>
          </a:xfrm>
          <a:prstGeom prst="rect">
            <a:avLst/>
          </a:prstGeom>
        </p:spPr>
      </p:pic>
      <p:pic>
        <p:nvPicPr>
          <p:cNvPr id="8" name="Рисунок 7" descr="мил.jpg"/>
          <p:cNvPicPr>
            <a:picLocks noChangeAspect="1"/>
          </p:cNvPicPr>
          <p:nvPr/>
        </p:nvPicPr>
        <p:blipFill>
          <a:blip r:embed="rId6"/>
          <a:stretch>
            <a:fillRect/>
          </a:stretch>
        </p:blipFill>
        <p:spPr>
          <a:xfrm>
            <a:off x="4429124" y="3714752"/>
            <a:ext cx="2159822" cy="2428892"/>
          </a:xfrm>
          <a:prstGeom prst="rect">
            <a:avLst/>
          </a:prstGeom>
        </p:spPr>
      </p:pic>
      <p:pic>
        <p:nvPicPr>
          <p:cNvPr id="9" name="Рисунок 8" descr="кор.jpg"/>
          <p:cNvPicPr>
            <a:picLocks noChangeAspect="1"/>
          </p:cNvPicPr>
          <p:nvPr/>
        </p:nvPicPr>
        <p:blipFill>
          <a:blip r:embed="rId7" cstate="print"/>
          <a:stretch>
            <a:fillRect/>
          </a:stretch>
        </p:blipFill>
        <p:spPr>
          <a:xfrm>
            <a:off x="6786578" y="1428736"/>
            <a:ext cx="2119306" cy="2119306"/>
          </a:xfrm>
          <a:prstGeom prst="rect">
            <a:avLst/>
          </a:prstGeom>
        </p:spPr>
      </p:pic>
      <p:pic>
        <p:nvPicPr>
          <p:cNvPr id="10" name="Рисунок 9" descr="вз.jpg"/>
          <p:cNvPicPr>
            <a:picLocks noChangeAspect="1"/>
          </p:cNvPicPr>
          <p:nvPr/>
        </p:nvPicPr>
        <p:blipFill>
          <a:blip r:embed="rId8" cstate="print"/>
          <a:stretch>
            <a:fillRect/>
          </a:stretch>
        </p:blipFill>
        <p:spPr>
          <a:xfrm>
            <a:off x="3929058" y="1571612"/>
            <a:ext cx="2714612" cy="198166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42846" y="214295"/>
          <a:ext cx="8858310" cy="6499364"/>
        </p:xfrm>
        <a:graphic>
          <a:graphicData uri="http://schemas.openxmlformats.org/drawingml/2006/table">
            <a:tbl>
              <a:tblPr firstRow="1" bandRow="1">
                <a:tableStyleId>{0505E3EF-67EA-436B-97B2-0124C06EBD24}</a:tableStyleId>
              </a:tblPr>
              <a:tblGrid>
                <a:gridCol w="1476385">
                  <a:extLst>
                    <a:ext uri="{9D8B030D-6E8A-4147-A177-3AD203B41FA5}">
                      <a16:colId xmlns:a16="http://schemas.microsoft.com/office/drawing/2014/main" val="20000"/>
                    </a:ext>
                  </a:extLst>
                </a:gridCol>
                <a:gridCol w="1476385">
                  <a:extLst>
                    <a:ext uri="{9D8B030D-6E8A-4147-A177-3AD203B41FA5}">
                      <a16:colId xmlns:a16="http://schemas.microsoft.com/office/drawing/2014/main" val="20001"/>
                    </a:ext>
                  </a:extLst>
                </a:gridCol>
                <a:gridCol w="1476385">
                  <a:extLst>
                    <a:ext uri="{9D8B030D-6E8A-4147-A177-3AD203B41FA5}">
                      <a16:colId xmlns:a16="http://schemas.microsoft.com/office/drawing/2014/main" val="20002"/>
                    </a:ext>
                  </a:extLst>
                </a:gridCol>
                <a:gridCol w="1476385">
                  <a:extLst>
                    <a:ext uri="{9D8B030D-6E8A-4147-A177-3AD203B41FA5}">
                      <a16:colId xmlns:a16="http://schemas.microsoft.com/office/drawing/2014/main" val="20003"/>
                    </a:ext>
                  </a:extLst>
                </a:gridCol>
                <a:gridCol w="1476385">
                  <a:extLst>
                    <a:ext uri="{9D8B030D-6E8A-4147-A177-3AD203B41FA5}">
                      <a16:colId xmlns:a16="http://schemas.microsoft.com/office/drawing/2014/main" val="20004"/>
                    </a:ext>
                  </a:extLst>
                </a:gridCol>
                <a:gridCol w="1476385">
                  <a:extLst>
                    <a:ext uri="{9D8B030D-6E8A-4147-A177-3AD203B41FA5}">
                      <a16:colId xmlns:a16="http://schemas.microsoft.com/office/drawing/2014/main" val="20005"/>
                    </a:ext>
                  </a:extLst>
                </a:gridCol>
              </a:tblGrid>
              <a:tr h="679510">
                <a:tc gridSpan="3">
                  <a:txBody>
                    <a:bodyPr/>
                    <a:lstStyle/>
                    <a:p>
                      <a:r>
                        <a:rPr lang="uk-UA" sz="1100" b="1" dirty="0" smtClean="0">
                          <a:solidFill>
                            <a:schemeClr val="accent1">
                              <a:lumMod val="75000"/>
                            </a:schemeClr>
                          </a:solidFill>
                        </a:rPr>
                        <a:t>Хронічний</a:t>
                      </a:r>
                      <a:r>
                        <a:rPr lang="uk-UA" sz="1100" b="1" baseline="0" dirty="0" smtClean="0">
                          <a:solidFill>
                            <a:schemeClr val="accent1">
                              <a:lumMod val="75000"/>
                            </a:schemeClr>
                          </a:solidFill>
                        </a:rPr>
                        <a:t> біль</a:t>
                      </a:r>
                      <a:endParaRPr lang="uk-UA" sz="1100" b="1" dirty="0">
                        <a:solidFill>
                          <a:schemeClr val="accent1">
                            <a:lumMod val="75000"/>
                          </a:schemeClr>
                        </a:solidFill>
                      </a:endParaRPr>
                    </a:p>
                  </a:txBody>
                  <a:tcPr/>
                </a:tc>
                <a:tc hMerge="1">
                  <a:txBody>
                    <a:bodyPr/>
                    <a:lstStyle/>
                    <a:p>
                      <a:endParaRPr lang="uk-UA" sz="1200" b="1" dirty="0">
                        <a:solidFill>
                          <a:schemeClr val="accent1">
                            <a:lumMod val="75000"/>
                          </a:schemeClr>
                        </a:solidFill>
                      </a:endParaRPr>
                    </a:p>
                  </a:txBody>
                  <a:tcPr/>
                </a:tc>
                <a:tc hMerge="1">
                  <a:txBody>
                    <a:bodyPr/>
                    <a:lstStyle/>
                    <a:p>
                      <a:endParaRPr lang="uk-UA" sz="1100" b="0" dirty="0">
                        <a:solidFill>
                          <a:schemeClr val="accent1">
                            <a:lumMod val="75000"/>
                          </a:schemeClr>
                        </a:solidFill>
                      </a:endParaRPr>
                    </a:p>
                  </a:txBody>
                  <a:tcPr/>
                </a:tc>
                <a:tc gridSpan="3">
                  <a:txBody>
                    <a:bodyPr/>
                    <a:lstStyle/>
                    <a:p>
                      <a:r>
                        <a:rPr lang="ru-RU" sz="1100" b="0" dirty="0" smtClean="0">
                          <a:solidFill>
                            <a:schemeClr val="accent1">
                              <a:lumMod val="75000"/>
                            </a:schemeClr>
                          </a:solidFill>
                        </a:rPr>
                        <a:t>Так , пос</a:t>
                      </a:r>
                      <a:r>
                        <a:rPr lang="uk-UA" sz="1100" b="0" dirty="0" smtClean="0">
                          <a:solidFill>
                            <a:schemeClr val="accent1">
                              <a:lumMod val="75000"/>
                            </a:schemeClr>
                          </a:solidFill>
                        </a:rPr>
                        <a:t>тійно</a:t>
                      </a:r>
                      <a:r>
                        <a:rPr lang="uk-UA" sz="1100" b="0" baseline="0" dirty="0" smtClean="0">
                          <a:solidFill>
                            <a:schemeClr val="accent1">
                              <a:lumMod val="75000"/>
                            </a:schemeClr>
                          </a:solidFill>
                        </a:rPr>
                        <a:t/>
                      </a:r>
                      <a:br>
                        <a:rPr lang="uk-UA" sz="1100" b="0" baseline="0" dirty="0" smtClean="0">
                          <a:solidFill>
                            <a:schemeClr val="accent1">
                              <a:lumMod val="75000"/>
                            </a:schemeClr>
                          </a:solidFill>
                        </a:rPr>
                      </a:br>
                      <a:r>
                        <a:rPr lang="uk-UA" sz="1100" b="0" baseline="0" dirty="0" smtClean="0">
                          <a:solidFill>
                            <a:schemeClr val="accent1">
                              <a:lumMod val="75000"/>
                            </a:schemeClr>
                          </a:solidFill>
                        </a:rPr>
                        <a:t>Так,періодично</a:t>
                      </a:r>
                      <a:br>
                        <a:rPr lang="uk-UA" sz="1100" b="0" baseline="0" dirty="0" smtClean="0">
                          <a:solidFill>
                            <a:schemeClr val="accent1">
                              <a:lumMod val="75000"/>
                            </a:schemeClr>
                          </a:solidFill>
                        </a:rPr>
                      </a:br>
                      <a:r>
                        <a:rPr lang="uk-UA" sz="1100" b="0" baseline="0" dirty="0" smtClean="0">
                          <a:solidFill>
                            <a:schemeClr val="accent1">
                              <a:lumMod val="75000"/>
                            </a:schemeClr>
                          </a:solidFill>
                        </a:rPr>
                        <a:t>Немає</a:t>
                      </a:r>
                      <a:endParaRPr lang="uk-UA" sz="1100" b="0" dirty="0">
                        <a:solidFill>
                          <a:schemeClr val="accent1">
                            <a:lumMod val="75000"/>
                          </a:schemeClr>
                        </a:solidFill>
                      </a:endParaRPr>
                    </a:p>
                  </a:txBody>
                  <a:tcPr/>
                </a:tc>
                <a:tc hMerge="1">
                  <a:txBody>
                    <a:bodyPr/>
                    <a:lstStyle/>
                    <a:p>
                      <a:endParaRPr lang="uk-UA" sz="1200" b="0" dirty="0">
                        <a:solidFill>
                          <a:schemeClr val="accent1">
                            <a:lumMod val="75000"/>
                          </a:schemeClr>
                        </a:solidFill>
                      </a:endParaRPr>
                    </a:p>
                  </a:txBody>
                  <a:tcPr/>
                </a:tc>
                <a:tc hMerge="1">
                  <a:txBody>
                    <a:bodyPr/>
                    <a:lstStyle/>
                    <a:p>
                      <a:endParaRPr lang="uk-UA" sz="1100" b="0" dirty="0">
                        <a:solidFill>
                          <a:schemeClr val="accent1">
                            <a:lumMod val="75000"/>
                          </a:schemeClr>
                        </a:solidFill>
                      </a:endParaRPr>
                    </a:p>
                  </a:txBody>
                  <a:tcPr/>
                </a:tc>
                <a:extLst>
                  <a:ext uri="{0D108BD9-81ED-4DB2-BD59-A6C34878D82A}">
                    <a16:rowId xmlns:a16="http://schemas.microsoft.com/office/drawing/2014/main" val="10000"/>
                  </a:ext>
                </a:extLst>
              </a:tr>
              <a:tr h="873655">
                <a:tc gridSpan="3">
                  <a:txBody>
                    <a:bodyPr/>
                    <a:lstStyle/>
                    <a:p>
                      <a:r>
                        <a:rPr lang="uk-UA" sz="1100" b="1" dirty="0" smtClean="0">
                          <a:solidFill>
                            <a:schemeClr val="accent1">
                              <a:lumMod val="75000"/>
                            </a:schemeClr>
                          </a:solidFill>
                        </a:rPr>
                        <a:t>Прийом знеболюючих</a:t>
                      </a:r>
                      <a:endParaRPr lang="uk-UA" sz="1100" b="1" dirty="0">
                        <a:solidFill>
                          <a:schemeClr val="accent1">
                            <a:lumMod val="75000"/>
                          </a:schemeClr>
                        </a:solidFill>
                      </a:endParaRPr>
                    </a:p>
                  </a:txBody>
                  <a:tcPr/>
                </a:tc>
                <a:tc hMerge="1">
                  <a:txBody>
                    <a:bodyPr/>
                    <a:lstStyle/>
                    <a:p>
                      <a:endParaRPr lang="uk-UA" sz="1200" b="1" dirty="0">
                        <a:solidFill>
                          <a:schemeClr val="accent1">
                            <a:lumMod val="75000"/>
                          </a:schemeClr>
                        </a:solidFill>
                      </a:endParaRPr>
                    </a:p>
                  </a:txBody>
                  <a:tcPr/>
                </a:tc>
                <a:tc hMerge="1">
                  <a:txBody>
                    <a:bodyPr/>
                    <a:lstStyle/>
                    <a:p>
                      <a:endParaRPr lang="uk-UA" sz="1100" b="0" dirty="0">
                        <a:solidFill>
                          <a:schemeClr val="accent1">
                            <a:lumMod val="75000"/>
                          </a:schemeClr>
                        </a:solidFill>
                      </a:endParaRPr>
                    </a:p>
                  </a:txBody>
                  <a:tcPr/>
                </a:tc>
                <a:tc gridSpan="3">
                  <a:txBody>
                    <a:bodyPr/>
                    <a:lstStyle/>
                    <a:p>
                      <a:r>
                        <a:rPr lang="uk-UA" sz="1100" b="0" dirty="0" smtClean="0">
                          <a:solidFill>
                            <a:schemeClr val="accent1">
                              <a:lumMod val="75000"/>
                            </a:schemeClr>
                          </a:solidFill>
                        </a:rPr>
                        <a:t>Не</a:t>
                      </a:r>
                      <a:r>
                        <a:rPr lang="uk-UA" sz="1100" b="0" baseline="0" dirty="0" smtClean="0">
                          <a:solidFill>
                            <a:schemeClr val="accent1">
                              <a:lumMod val="75000"/>
                            </a:schemeClr>
                          </a:solidFill>
                        </a:rPr>
                        <a:t> приймає</a:t>
                      </a:r>
                      <a:br>
                        <a:rPr lang="uk-UA" sz="1100" b="0" baseline="0" dirty="0" smtClean="0">
                          <a:solidFill>
                            <a:schemeClr val="accent1">
                              <a:lumMod val="75000"/>
                            </a:schemeClr>
                          </a:solidFill>
                        </a:rPr>
                      </a:br>
                      <a:r>
                        <a:rPr lang="uk-UA" sz="1100" b="0" baseline="0" dirty="0" smtClean="0">
                          <a:solidFill>
                            <a:schemeClr val="accent1">
                              <a:lumMod val="75000"/>
                            </a:schemeClr>
                          </a:solidFill>
                        </a:rPr>
                        <a:t>Приймає:</a:t>
                      </a:r>
                      <a:r>
                        <a:rPr lang="en-US" sz="1100" b="0" baseline="0" dirty="0" smtClean="0">
                          <a:solidFill>
                            <a:schemeClr val="accent1">
                              <a:lumMod val="75000"/>
                            </a:schemeClr>
                          </a:solidFill>
                        </a:rPr>
                        <a:t>&lt;</a:t>
                      </a:r>
                      <a:r>
                        <a:rPr lang="uk-UA" sz="1100" b="0" baseline="0" dirty="0" smtClean="0">
                          <a:solidFill>
                            <a:schemeClr val="accent1">
                              <a:lumMod val="75000"/>
                            </a:schemeClr>
                          </a:solidFill>
                        </a:rPr>
                        <a:t>1разу в тиждень</a:t>
                      </a:r>
                      <a:br>
                        <a:rPr lang="uk-UA" sz="1100" b="0" baseline="0" dirty="0" smtClean="0">
                          <a:solidFill>
                            <a:schemeClr val="accent1">
                              <a:lumMod val="75000"/>
                            </a:schemeClr>
                          </a:solidFill>
                        </a:rPr>
                      </a:br>
                      <a:r>
                        <a:rPr lang="uk-UA" sz="1100" b="0" baseline="0" dirty="0" smtClean="0">
                          <a:solidFill>
                            <a:schemeClr val="accent1">
                              <a:lumMod val="75000"/>
                            </a:schemeClr>
                          </a:solidFill>
                        </a:rPr>
                        <a:t>1 раз на тиждень</a:t>
                      </a:r>
                      <a:br>
                        <a:rPr lang="uk-UA" sz="1100" b="0" baseline="0" dirty="0" smtClean="0">
                          <a:solidFill>
                            <a:schemeClr val="accent1">
                              <a:lumMod val="75000"/>
                            </a:schemeClr>
                          </a:solidFill>
                        </a:rPr>
                      </a:br>
                      <a:r>
                        <a:rPr lang="uk-UA" sz="1100" b="0" baseline="0" dirty="0" smtClean="0">
                          <a:solidFill>
                            <a:schemeClr val="accent1">
                              <a:lumMod val="75000"/>
                            </a:schemeClr>
                          </a:solidFill>
                        </a:rPr>
                        <a:t>2-3 рази в тиждень щодня</a:t>
                      </a:r>
                      <a:endParaRPr lang="uk-UA" sz="1100" b="0" dirty="0">
                        <a:solidFill>
                          <a:schemeClr val="accent1">
                            <a:lumMod val="75000"/>
                          </a:schemeClr>
                        </a:solidFill>
                      </a:endParaRPr>
                    </a:p>
                  </a:txBody>
                  <a:tcPr/>
                </a:tc>
                <a:tc hMerge="1">
                  <a:txBody>
                    <a:bodyPr/>
                    <a:lstStyle/>
                    <a:p>
                      <a:endParaRPr lang="uk-UA" sz="1200" b="0" dirty="0">
                        <a:solidFill>
                          <a:schemeClr val="accent1">
                            <a:lumMod val="75000"/>
                          </a:schemeClr>
                        </a:solidFill>
                      </a:endParaRPr>
                    </a:p>
                  </a:txBody>
                  <a:tcPr/>
                </a:tc>
                <a:tc hMerge="1">
                  <a:txBody>
                    <a:bodyPr/>
                    <a:lstStyle/>
                    <a:p>
                      <a:endParaRPr lang="uk-UA" sz="1100" b="0" dirty="0">
                        <a:solidFill>
                          <a:schemeClr val="accent1">
                            <a:lumMod val="75000"/>
                          </a:schemeClr>
                        </a:solidFill>
                      </a:endParaRPr>
                    </a:p>
                  </a:txBody>
                  <a:tcPr/>
                </a:tc>
                <a:extLst>
                  <a:ext uri="{0D108BD9-81ED-4DB2-BD59-A6C34878D82A}">
                    <a16:rowId xmlns:a16="http://schemas.microsoft.com/office/drawing/2014/main" val="10001"/>
                  </a:ext>
                </a:extLst>
              </a:tr>
              <a:tr h="322100">
                <a:tc gridSpan="3">
                  <a:txBody>
                    <a:bodyPr/>
                    <a:lstStyle/>
                    <a:p>
                      <a:r>
                        <a:rPr lang="uk-UA" sz="1100" b="1" dirty="0" smtClean="0">
                          <a:solidFill>
                            <a:schemeClr val="accent1">
                              <a:lumMod val="75000"/>
                            </a:schemeClr>
                          </a:solidFill>
                        </a:rPr>
                        <a:t>Чистота вилику лікаря до</a:t>
                      </a:r>
                      <a:r>
                        <a:rPr lang="uk-UA" sz="1100" b="1" baseline="0" dirty="0" smtClean="0">
                          <a:solidFill>
                            <a:schemeClr val="accent1">
                              <a:lumMod val="75000"/>
                            </a:schemeClr>
                          </a:solidFill>
                        </a:rPr>
                        <a:t> </a:t>
                      </a:r>
                      <a:r>
                        <a:rPr lang="uk-UA" sz="1100" b="1" dirty="0" smtClean="0">
                          <a:solidFill>
                            <a:schemeClr val="accent1">
                              <a:lumMod val="75000"/>
                            </a:schemeClr>
                          </a:solidFill>
                        </a:rPr>
                        <a:t>дому(за</a:t>
                      </a:r>
                      <a:r>
                        <a:rPr lang="uk-UA" sz="1100" b="1" baseline="0" dirty="0" smtClean="0">
                          <a:solidFill>
                            <a:schemeClr val="accent1">
                              <a:lumMod val="75000"/>
                            </a:schemeClr>
                          </a:solidFill>
                        </a:rPr>
                        <a:t> рік)</a:t>
                      </a:r>
                      <a:endParaRPr lang="uk-UA" sz="1100" b="1" dirty="0">
                        <a:solidFill>
                          <a:schemeClr val="accent1">
                            <a:lumMod val="75000"/>
                          </a:schemeClr>
                        </a:solidFill>
                      </a:endParaRPr>
                    </a:p>
                  </a:txBody>
                  <a:tcPr/>
                </a:tc>
                <a:tc hMerge="1">
                  <a:txBody>
                    <a:bodyPr/>
                    <a:lstStyle/>
                    <a:p>
                      <a:endParaRPr lang="uk-UA" sz="1200" b="1" dirty="0">
                        <a:solidFill>
                          <a:schemeClr val="accent1">
                            <a:lumMod val="75000"/>
                          </a:schemeClr>
                        </a:solidFill>
                      </a:endParaRPr>
                    </a:p>
                  </a:txBody>
                  <a:tcPr/>
                </a:tc>
                <a:tc hMerge="1">
                  <a:txBody>
                    <a:bodyPr/>
                    <a:lstStyle/>
                    <a:p>
                      <a:endParaRPr lang="uk-UA" sz="1100" dirty="0"/>
                    </a:p>
                  </a:txBody>
                  <a:tcPr/>
                </a:tc>
                <a:tc gridSpan="3">
                  <a:txBody>
                    <a:bodyPr/>
                    <a:lstStyle/>
                    <a:p>
                      <a:endParaRPr lang="uk-UA" sz="1100" dirty="0"/>
                    </a:p>
                  </a:txBody>
                  <a:tcPr/>
                </a:tc>
                <a:tc hMerge="1">
                  <a:txBody>
                    <a:bodyPr/>
                    <a:lstStyle/>
                    <a:p>
                      <a:endParaRPr lang="uk-UA" sz="1200" dirty="0"/>
                    </a:p>
                  </a:txBody>
                  <a:tcPr/>
                </a:tc>
                <a:tc hMerge="1">
                  <a:txBody>
                    <a:bodyPr/>
                    <a:lstStyle/>
                    <a:p>
                      <a:endParaRPr lang="uk-UA" sz="1100" dirty="0"/>
                    </a:p>
                  </a:txBody>
                  <a:tcPr/>
                </a:tc>
                <a:extLst>
                  <a:ext uri="{0D108BD9-81ED-4DB2-BD59-A6C34878D82A}">
                    <a16:rowId xmlns:a16="http://schemas.microsoft.com/office/drawing/2014/main" val="10002"/>
                  </a:ext>
                </a:extLst>
              </a:tr>
              <a:tr h="291218">
                <a:tc gridSpan="3">
                  <a:txBody>
                    <a:bodyPr/>
                    <a:lstStyle/>
                    <a:p>
                      <a:r>
                        <a:rPr lang="uk-UA" sz="1100" b="1" dirty="0" smtClean="0">
                          <a:solidFill>
                            <a:schemeClr val="accent1">
                              <a:lumMod val="75000"/>
                            </a:schemeClr>
                          </a:solidFill>
                        </a:rPr>
                        <a:t>Частота виклику СМП(за рік)</a:t>
                      </a:r>
                      <a:endParaRPr lang="uk-UA" sz="1100" b="1" dirty="0">
                        <a:solidFill>
                          <a:schemeClr val="accent1">
                            <a:lumMod val="75000"/>
                          </a:schemeClr>
                        </a:solidFill>
                      </a:endParaRPr>
                    </a:p>
                  </a:txBody>
                  <a:tcPr/>
                </a:tc>
                <a:tc hMerge="1">
                  <a:txBody>
                    <a:bodyPr/>
                    <a:lstStyle/>
                    <a:p>
                      <a:endParaRPr lang="uk-UA" sz="1200" b="1" dirty="0">
                        <a:solidFill>
                          <a:schemeClr val="accent1">
                            <a:lumMod val="75000"/>
                          </a:schemeClr>
                        </a:solidFill>
                      </a:endParaRPr>
                    </a:p>
                  </a:txBody>
                  <a:tcPr/>
                </a:tc>
                <a:tc hMerge="1">
                  <a:txBody>
                    <a:bodyPr/>
                    <a:lstStyle/>
                    <a:p>
                      <a:endParaRPr lang="uk-UA" sz="1100" dirty="0"/>
                    </a:p>
                  </a:txBody>
                  <a:tcPr/>
                </a:tc>
                <a:tc gridSpan="3">
                  <a:txBody>
                    <a:bodyPr/>
                    <a:lstStyle/>
                    <a:p>
                      <a:endParaRPr lang="uk-UA" sz="1100" dirty="0"/>
                    </a:p>
                  </a:txBody>
                  <a:tcPr/>
                </a:tc>
                <a:tc hMerge="1">
                  <a:txBody>
                    <a:bodyPr/>
                    <a:lstStyle/>
                    <a:p>
                      <a:endParaRPr lang="uk-UA" sz="1200" dirty="0"/>
                    </a:p>
                  </a:txBody>
                  <a:tcPr/>
                </a:tc>
                <a:tc hMerge="1">
                  <a:txBody>
                    <a:bodyPr/>
                    <a:lstStyle/>
                    <a:p>
                      <a:endParaRPr lang="uk-UA" sz="1100" dirty="0"/>
                    </a:p>
                  </a:txBody>
                  <a:tcPr/>
                </a:tc>
                <a:extLst>
                  <a:ext uri="{0D108BD9-81ED-4DB2-BD59-A6C34878D82A}">
                    <a16:rowId xmlns:a16="http://schemas.microsoft.com/office/drawing/2014/main" val="10003"/>
                  </a:ext>
                </a:extLst>
              </a:tr>
              <a:tr h="291218">
                <a:tc gridSpan="3">
                  <a:txBody>
                    <a:bodyPr/>
                    <a:lstStyle/>
                    <a:p>
                      <a:r>
                        <a:rPr lang="uk-UA" sz="1100" b="1" dirty="0" smtClean="0">
                          <a:solidFill>
                            <a:schemeClr val="accent1">
                              <a:lumMod val="75000"/>
                            </a:schemeClr>
                          </a:solidFill>
                        </a:rPr>
                        <a:t>Частота госпіталізацій (за рік )</a:t>
                      </a:r>
                      <a:endParaRPr lang="uk-UA" sz="1100" b="1" dirty="0">
                        <a:solidFill>
                          <a:schemeClr val="accent1">
                            <a:lumMod val="75000"/>
                          </a:schemeClr>
                        </a:solidFill>
                      </a:endParaRPr>
                    </a:p>
                  </a:txBody>
                  <a:tcPr/>
                </a:tc>
                <a:tc hMerge="1">
                  <a:txBody>
                    <a:bodyPr/>
                    <a:lstStyle/>
                    <a:p>
                      <a:endParaRPr lang="uk-UA" sz="1200" b="1" dirty="0">
                        <a:solidFill>
                          <a:schemeClr val="accent1">
                            <a:lumMod val="75000"/>
                          </a:schemeClr>
                        </a:solidFill>
                      </a:endParaRPr>
                    </a:p>
                  </a:txBody>
                  <a:tcPr/>
                </a:tc>
                <a:tc hMerge="1">
                  <a:txBody>
                    <a:bodyPr/>
                    <a:lstStyle/>
                    <a:p>
                      <a:endParaRPr lang="uk-UA" sz="1100" dirty="0"/>
                    </a:p>
                  </a:txBody>
                  <a:tcPr/>
                </a:tc>
                <a:tc gridSpan="3">
                  <a:txBody>
                    <a:bodyPr/>
                    <a:lstStyle/>
                    <a:p>
                      <a:endParaRPr lang="uk-UA" sz="1100" dirty="0"/>
                    </a:p>
                  </a:txBody>
                  <a:tcPr/>
                </a:tc>
                <a:tc hMerge="1">
                  <a:txBody>
                    <a:bodyPr/>
                    <a:lstStyle/>
                    <a:p>
                      <a:endParaRPr lang="uk-UA" sz="1200" dirty="0"/>
                    </a:p>
                  </a:txBody>
                  <a:tcPr/>
                </a:tc>
                <a:tc hMerge="1">
                  <a:txBody>
                    <a:bodyPr/>
                    <a:lstStyle/>
                    <a:p>
                      <a:endParaRPr lang="uk-UA" sz="1100" dirty="0"/>
                    </a:p>
                  </a:txBody>
                  <a:tcPr/>
                </a:tc>
                <a:extLst>
                  <a:ext uri="{0D108BD9-81ED-4DB2-BD59-A6C34878D82A}">
                    <a16:rowId xmlns:a16="http://schemas.microsoft.com/office/drawing/2014/main" val="10004"/>
                  </a:ext>
                </a:extLst>
              </a:tr>
              <a:tr h="291218">
                <a:tc rowSpan="3">
                  <a:txBody>
                    <a:bodyPr/>
                    <a:lstStyle/>
                    <a:p>
                      <a:r>
                        <a:rPr lang="uk-UA" sz="1100" b="1" dirty="0" smtClean="0">
                          <a:solidFill>
                            <a:schemeClr val="accent1">
                              <a:lumMod val="75000"/>
                            </a:schemeClr>
                          </a:solidFill>
                        </a:rPr>
                        <a:t>Падіння</a:t>
                      </a:r>
                      <a:r>
                        <a:rPr lang="uk-UA" sz="1100" b="1" baseline="0" dirty="0" smtClean="0">
                          <a:solidFill>
                            <a:schemeClr val="accent1">
                              <a:lumMod val="75000"/>
                            </a:schemeClr>
                          </a:solidFill>
                        </a:rPr>
                        <a:t> впродовж останнього року</a:t>
                      </a:r>
                      <a:endParaRPr lang="uk-UA" sz="1100" b="1" dirty="0">
                        <a:solidFill>
                          <a:schemeClr val="accent1">
                            <a:lumMod val="75000"/>
                          </a:schemeClr>
                        </a:solidFill>
                      </a:endParaRPr>
                    </a:p>
                  </a:txBody>
                  <a:tcPr/>
                </a:tc>
                <a:tc>
                  <a:txBody>
                    <a:bodyPr/>
                    <a:lstStyle/>
                    <a:p>
                      <a:r>
                        <a:rPr lang="uk-UA" sz="1100" b="1" dirty="0" smtClean="0">
                          <a:solidFill>
                            <a:schemeClr val="accent1">
                              <a:lumMod val="75000"/>
                            </a:schemeClr>
                          </a:solidFill>
                        </a:rPr>
                        <a:t>Кількість</a:t>
                      </a:r>
                      <a:endParaRPr lang="uk-UA" sz="1100" b="1" dirty="0">
                        <a:solidFill>
                          <a:schemeClr val="accent1">
                            <a:lumMod val="75000"/>
                          </a:schemeClr>
                        </a:solidFill>
                      </a:endParaRPr>
                    </a:p>
                  </a:txBody>
                  <a:tcPr/>
                </a:tc>
                <a:tc gridSpan="2">
                  <a:txBody>
                    <a:bodyPr/>
                    <a:lstStyle/>
                    <a:p>
                      <a:r>
                        <a:rPr lang="uk-UA" sz="1100" b="1" dirty="0" smtClean="0">
                          <a:solidFill>
                            <a:schemeClr val="accent1">
                              <a:lumMod val="75000"/>
                            </a:schemeClr>
                          </a:solidFill>
                        </a:rPr>
                        <a:t>Обставини причина</a:t>
                      </a:r>
                      <a:endParaRPr lang="uk-UA" sz="1100" b="1" dirty="0">
                        <a:solidFill>
                          <a:schemeClr val="accent1">
                            <a:lumMod val="75000"/>
                          </a:schemeClr>
                        </a:solidFill>
                      </a:endParaRPr>
                    </a:p>
                  </a:txBody>
                  <a:tcPr/>
                </a:tc>
                <a:tc hMerge="1">
                  <a:txBody>
                    <a:bodyPr/>
                    <a:lstStyle/>
                    <a:p>
                      <a:endParaRPr lang="uk-UA" sz="1100" b="1" dirty="0">
                        <a:solidFill>
                          <a:schemeClr val="accent1">
                            <a:lumMod val="75000"/>
                          </a:schemeClr>
                        </a:solidFill>
                      </a:endParaRPr>
                    </a:p>
                  </a:txBody>
                  <a:tcPr/>
                </a:tc>
                <a:tc gridSpan="2">
                  <a:txBody>
                    <a:bodyPr/>
                    <a:lstStyle/>
                    <a:p>
                      <a:r>
                        <a:rPr lang="uk-UA" sz="1100" b="1" dirty="0" smtClean="0">
                          <a:solidFill>
                            <a:schemeClr val="accent1">
                              <a:lumMod val="75000"/>
                            </a:schemeClr>
                          </a:solidFill>
                        </a:rPr>
                        <a:t>Результат(перелом</a:t>
                      </a:r>
                      <a:r>
                        <a:rPr lang="uk-UA" sz="1100" b="1" baseline="0" dirty="0" smtClean="0">
                          <a:solidFill>
                            <a:schemeClr val="accent1">
                              <a:lumMod val="75000"/>
                            </a:schemeClr>
                          </a:solidFill>
                        </a:rPr>
                        <a:t> ,ЧМТ …)</a:t>
                      </a:r>
                      <a:endParaRPr lang="uk-UA" sz="1100" b="1" dirty="0">
                        <a:solidFill>
                          <a:schemeClr val="accent1">
                            <a:lumMod val="75000"/>
                          </a:schemeClr>
                        </a:solidFill>
                      </a:endParaRPr>
                    </a:p>
                  </a:txBody>
                  <a:tcPr/>
                </a:tc>
                <a:tc hMerge="1">
                  <a:txBody>
                    <a:bodyPr/>
                    <a:lstStyle/>
                    <a:p>
                      <a:endParaRPr lang="uk-UA" sz="1100" b="1" dirty="0">
                        <a:solidFill>
                          <a:schemeClr val="accent1">
                            <a:lumMod val="75000"/>
                          </a:schemeClr>
                        </a:solidFill>
                      </a:endParaRPr>
                    </a:p>
                  </a:txBody>
                  <a:tcPr/>
                </a:tc>
                <a:extLst>
                  <a:ext uri="{0D108BD9-81ED-4DB2-BD59-A6C34878D82A}">
                    <a16:rowId xmlns:a16="http://schemas.microsoft.com/office/drawing/2014/main" val="10005"/>
                  </a:ext>
                </a:extLst>
              </a:tr>
              <a:tr h="291218">
                <a:tc vMerge="1">
                  <a:txBody>
                    <a:bodyPr/>
                    <a:lstStyle/>
                    <a:p>
                      <a:endParaRPr lang="uk-UA" sz="1200" b="1" dirty="0">
                        <a:solidFill>
                          <a:schemeClr val="accent1">
                            <a:lumMod val="75000"/>
                          </a:schemeClr>
                        </a:solidFill>
                      </a:endParaRPr>
                    </a:p>
                  </a:txBody>
                  <a:tcPr/>
                </a:tc>
                <a:tc>
                  <a:txBody>
                    <a:bodyPr/>
                    <a:lstStyle/>
                    <a:p>
                      <a:endParaRPr lang="uk-UA" sz="1100" b="1" dirty="0">
                        <a:solidFill>
                          <a:schemeClr val="accent1">
                            <a:lumMod val="75000"/>
                          </a:schemeClr>
                        </a:solidFill>
                      </a:endParaRPr>
                    </a:p>
                  </a:txBody>
                  <a:tcPr/>
                </a:tc>
                <a:tc gridSpan="2">
                  <a:txBody>
                    <a:bodyPr/>
                    <a:lstStyle/>
                    <a:p>
                      <a:endParaRPr lang="uk-UA" sz="1100" dirty="0"/>
                    </a:p>
                  </a:txBody>
                  <a:tcPr/>
                </a:tc>
                <a:tc hMerge="1">
                  <a:txBody>
                    <a:bodyPr/>
                    <a:lstStyle/>
                    <a:p>
                      <a:endParaRPr lang="uk-UA" sz="1100" dirty="0"/>
                    </a:p>
                  </a:txBody>
                  <a:tcPr/>
                </a:tc>
                <a:tc gridSpan="2">
                  <a:txBody>
                    <a:bodyPr/>
                    <a:lstStyle/>
                    <a:p>
                      <a:endParaRPr lang="uk-UA" sz="1100" dirty="0"/>
                    </a:p>
                  </a:txBody>
                  <a:tcPr/>
                </a:tc>
                <a:tc hMerge="1">
                  <a:txBody>
                    <a:bodyPr/>
                    <a:lstStyle/>
                    <a:p>
                      <a:endParaRPr lang="uk-UA" sz="1100" dirty="0"/>
                    </a:p>
                  </a:txBody>
                  <a:tcPr/>
                </a:tc>
                <a:extLst>
                  <a:ext uri="{0D108BD9-81ED-4DB2-BD59-A6C34878D82A}">
                    <a16:rowId xmlns:a16="http://schemas.microsoft.com/office/drawing/2014/main" val="10006"/>
                  </a:ext>
                </a:extLst>
              </a:tr>
              <a:tr h="291218">
                <a:tc vMerge="1">
                  <a:txBody>
                    <a:bodyPr/>
                    <a:lstStyle/>
                    <a:p>
                      <a:endParaRPr lang="uk-UA" sz="1200" b="1" dirty="0">
                        <a:solidFill>
                          <a:schemeClr val="accent1">
                            <a:lumMod val="75000"/>
                          </a:schemeClr>
                        </a:solidFill>
                      </a:endParaRPr>
                    </a:p>
                  </a:txBody>
                  <a:tcPr/>
                </a:tc>
                <a:tc>
                  <a:txBody>
                    <a:bodyPr/>
                    <a:lstStyle/>
                    <a:p>
                      <a:endParaRPr lang="uk-UA" sz="1100" b="1" dirty="0">
                        <a:solidFill>
                          <a:schemeClr val="accent1">
                            <a:lumMod val="75000"/>
                          </a:schemeClr>
                        </a:solidFill>
                      </a:endParaRPr>
                    </a:p>
                  </a:txBody>
                  <a:tcPr/>
                </a:tc>
                <a:tc gridSpan="2">
                  <a:txBody>
                    <a:bodyPr/>
                    <a:lstStyle/>
                    <a:p>
                      <a:endParaRPr lang="uk-UA" sz="1100" dirty="0"/>
                    </a:p>
                  </a:txBody>
                  <a:tcPr/>
                </a:tc>
                <a:tc hMerge="1">
                  <a:txBody>
                    <a:bodyPr/>
                    <a:lstStyle/>
                    <a:p>
                      <a:endParaRPr lang="uk-UA" sz="1100" dirty="0"/>
                    </a:p>
                  </a:txBody>
                  <a:tcPr/>
                </a:tc>
                <a:tc gridSpan="2">
                  <a:txBody>
                    <a:bodyPr/>
                    <a:lstStyle/>
                    <a:p>
                      <a:endParaRPr lang="uk-UA" sz="1100" dirty="0"/>
                    </a:p>
                  </a:txBody>
                  <a:tcPr/>
                </a:tc>
                <a:tc hMerge="1">
                  <a:txBody>
                    <a:bodyPr/>
                    <a:lstStyle/>
                    <a:p>
                      <a:endParaRPr lang="uk-UA" sz="1100" dirty="0"/>
                    </a:p>
                  </a:txBody>
                  <a:tcPr/>
                </a:tc>
                <a:extLst>
                  <a:ext uri="{0D108BD9-81ED-4DB2-BD59-A6C34878D82A}">
                    <a16:rowId xmlns:a16="http://schemas.microsoft.com/office/drawing/2014/main" val="10007"/>
                  </a:ext>
                </a:extLst>
              </a:tr>
              <a:tr h="291218">
                <a:tc rowSpan="3">
                  <a:txBody>
                    <a:bodyPr/>
                    <a:lstStyle/>
                    <a:p>
                      <a:r>
                        <a:rPr lang="uk-UA" sz="1100" b="1" dirty="0" smtClean="0">
                          <a:solidFill>
                            <a:schemeClr val="accent1">
                              <a:lumMod val="75000"/>
                            </a:schemeClr>
                          </a:solidFill>
                        </a:rPr>
                        <a:t>Переломи</a:t>
                      </a:r>
                      <a:endParaRPr lang="uk-UA" sz="1100" b="1" dirty="0">
                        <a:solidFill>
                          <a:schemeClr val="accent1">
                            <a:lumMod val="75000"/>
                          </a:schemeClr>
                        </a:solidFill>
                      </a:endParaRPr>
                    </a:p>
                  </a:txBody>
                  <a:tcPr/>
                </a:tc>
                <a:tc>
                  <a:txBody>
                    <a:bodyPr/>
                    <a:lstStyle/>
                    <a:p>
                      <a:r>
                        <a:rPr lang="uk-UA" sz="1100" b="1" dirty="0" smtClean="0">
                          <a:solidFill>
                            <a:schemeClr val="accent1">
                              <a:lumMod val="75000"/>
                            </a:schemeClr>
                          </a:solidFill>
                        </a:rPr>
                        <a:t>Вік</a:t>
                      </a:r>
                      <a:endParaRPr lang="uk-UA" sz="1100" b="1" dirty="0">
                        <a:solidFill>
                          <a:schemeClr val="accent1">
                            <a:lumMod val="75000"/>
                          </a:schemeClr>
                        </a:solidFill>
                      </a:endParaRPr>
                    </a:p>
                  </a:txBody>
                  <a:tcPr/>
                </a:tc>
                <a:tc gridSpan="2">
                  <a:txBody>
                    <a:bodyPr/>
                    <a:lstStyle/>
                    <a:p>
                      <a:r>
                        <a:rPr lang="uk-UA" sz="1100" b="1" dirty="0" smtClean="0">
                          <a:solidFill>
                            <a:schemeClr val="accent1">
                              <a:lumMod val="75000"/>
                            </a:schemeClr>
                          </a:solidFill>
                        </a:rPr>
                        <a:t>Обставини причини</a:t>
                      </a:r>
                      <a:endParaRPr lang="uk-UA" sz="1100" b="1" dirty="0">
                        <a:solidFill>
                          <a:schemeClr val="accent1">
                            <a:lumMod val="75000"/>
                          </a:schemeClr>
                        </a:solidFill>
                      </a:endParaRPr>
                    </a:p>
                  </a:txBody>
                  <a:tcPr/>
                </a:tc>
                <a:tc hMerge="1">
                  <a:txBody>
                    <a:bodyPr/>
                    <a:lstStyle/>
                    <a:p>
                      <a:endParaRPr lang="uk-UA" sz="1100" b="1" dirty="0">
                        <a:solidFill>
                          <a:schemeClr val="accent1">
                            <a:lumMod val="75000"/>
                          </a:schemeClr>
                        </a:solidFill>
                      </a:endParaRPr>
                    </a:p>
                  </a:txBody>
                  <a:tcPr/>
                </a:tc>
                <a:tc gridSpan="2">
                  <a:txBody>
                    <a:bodyPr/>
                    <a:lstStyle/>
                    <a:p>
                      <a:r>
                        <a:rPr lang="uk-UA" sz="1100" b="1" dirty="0" smtClean="0">
                          <a:solidFill>
                            <a:schemeClr val="accent1">
                              <a:lumMod val="75000"/>
                            </a:schemeClr>
                          </a:solidFill>
                        </a:rPr>
                        <a:t>Локалізація</a:t>
                      </a:r>
                      <a:endParaRPr lang="uk-UA" sz="1100" b="1" dirty="0">
                        <a:solidFill>
                          <a:schemeClr val="accent1">
                            <a:lumMod val="75000"/>
                          </a:schemeClr>
                        </a:solidFill>
                      </a:endParaRPr>
                    </a:p>
                  </a:txBody>
                  <a:tcPr/>
                </a:tc>
                <a:tc hMerge="1">
                  <a:txBody>
                    <a:bodyPr/>
                    <a:lstStyle/>
                    <a:p>
                      <a:endParaRPr lang="uk-UA" sz="1100" b="1" dirty="0">
                        <a:solidFill>
                          <a:schemeClr val="accent1">
                            <a:lumMod val="75000"/>
                          </a:schemeClr>
                        </a:solidFill>
                      </a:endParaRPr>
                    </a:p>
                  </a:txBody>
                  <a:tcPr/>
                </a:tc>
                <a:extLst>
                  <a:ext uri="{0D108BD9-81ED-4DB2-BD59-A6C34878D82A}">
                    <a16:rowId xmlns:a16="http://schemas.microsoft.com/office/drawing/2014/main" val="10008"/>
                  </a:ext>
                </a:extLst>
              </a:tr>
              <a:tr h="291218">
                <a:tc vMerge="1">
                  <a:txBody>
                    <a:bodyPr/>
                    <a:lstStyle/>
                    <a:p>
                      <a:endParaRPr lang="uk-UA" sz="1200" b="1" dirty="0">
                        <a:solidFill>
                          <a:schemeClr val="accent1">
                            <a:lumMod val="75000"/>
                          </a:schemeClr>
                        </a:solidFill>
                      </a:endParaRPr>
                    </a:p>
                  </a:txBody>
                  <a:tcPr/>
                </a:tc>
                <a:tc>
                  <a:txBody>
                    <a:bodyPr/>
                    <a:lstStyle/>
                    <a:p>
                      <a:endParaRPr lang="uk-UA" sz="1100" b="1" dirty="0">
                        <a:solidFill>
                          <a:schemeClr val="accent1">
                            <a:lumMod val="75000"/>
                          </a:schemeClr>
                        </a:solidFill>
                      </a:endParaRPr>
                    </a:p>
                  </a:txBody>
                  <a:tcPr/>
                </a:tc>
                <a:tc gridSpan="2">
                  <a:txBody>
                    <a:bodyPr/>
                    <a:lstStyle/>
                    <a:p>
                      <a:endParaRPr lang="uk-UA" sz="1100" dirty="0"/>
                    </a:p>
                  </a:txBody>
                  <a:tcPr/>
                </a:tc>
                <a:tc hMerge="1">
                  <a:txBody>
                    <a:bodyPr/>
                    <a:lstStyle/>
                    <a:p>
                      <a:endParaRPr lang="uk-UA" sz="1100" dirty="0"/>
                    </a:p>
                  </a:txBody>
                  <a:tcPr/>
                </a:tc>
                <a:tc gridSpan="2">
                  <a:txBody>
                    <a:bodyPr/>
                    <a:lstStyle/>
                    <a:p>
                      <a:endParaRPr lang="uk-UA" sz="1100" dirty="0"/>
                    </a:p>
                  </a:txBody>
                  <a:tcPr/>
                </a:tc>
                <a:tc hMerge="1">
                  <a:txBody>
                    <a:bodyPr/>
                    <a:lstStyle/>
                    <a:p>
                      <a:endParaRPr lang="uk-UA" sz="1100" dirty="0"/>
                    </a:p>
                  </a:txBody>
                  <a:tcPr/>
                </a:tc>
                <a:extLst>
                  <a:ext uri="{0D108BD9-81ED-4DB2-BD59-A6C34878D82A}">
                    <a16:rowId xmlns:a16="http://schemas.microsoft.com/office/drawing/2014/main" val="10009"/>
                  </a:ext>
                </a:extLst>
              </a:tr>
              <a:tr h="291218">
                <a:tc vMerge="1">
                  <a:txBody>
                    <a:bodyPr/>
                    <a:lstStyle/>
                    <a:p>
                      <a:endParaRPr lang="uk-UA" sz="1200" b="1" dirty="0">
                        <a:solidFill>
                          <a:schemeClr val="accent1">
                            <a:lumMod val="75000"/>
                          </a:schemeClr>
                        </a:solidFill>
                      </a:endParaRPr>
                    </a:p>
                  </a:txBody>
                  <a:tcPr/>
                </a:tc>
                <a:tc>
                  <a:txBody>
                    <a:bodyPr/>
                    <a:lstStyle/>
                    <a:p>
                      <a:endParaRPr lang="uk-UA" sz="1100" b="1" dirty="0">
                        <a:solidFill>
                          <a:schemeClr val="accent1">
                            <a:lumMod val="75000"/>
                          </a:schemeClr>
                        </a:solidFill>
                      </a:endParaRPr>
                    </a:p>
                  </a:txBody>
                  <a:tcPr/>
                </a:tc>
                <a:tc gridSpan="2">
                  <a:txBody>
                    <a:bodyPr/>
                    <a:lstStyle/>
                    <a:p>
                      <a:endParaRPr lang="uk-UA" sz="1100" dirty="0"/>
                    </a:p>
                  </a:txBody>
                  <a:tcPr/>
                </a:tc>
                <a:tc hMerge="1">
                  <a:txBody>
                    <a:bodyPr/>
                    <a:lstStyle/>
                    <a:p>
                      <a:endParaRPr lang="uk-UA" sz="1100" dirty="0"/>
                    </a:p>
                  </a:txBody>
                  <a:tcPr/>
                </a:tc>
                <a:tc gridSpan="2">
                  <a:txBody>
                    <a:bodyPr/>
                    <a:lstStyle/>
                    <a:p>
                      <a:endParaRPr lang="uk-UA" sz="1100" dirty="0"/>
                    </a:p>
                  </a:txBody>
                  <a:tcPr/>
                </a:tc>
                <a:tc hMerge="1">
                  <a:txBody>
                    <a:bodyPr/>
                    <a:lstStyle/>
                    <a:p>
                      <a:endParaRPr lang="uk-UA" sz="1100" dirty="0"/>
                    </a:p>
                  </a:txBody>
                  <a:tcPr/>
                </a:tc>
                <a:extLst>
                  <a:ext uri="{0D108BD9-81ED-4DB2-BD59-A6C34878D82A}">
                    <a16:rowId xmlns:a16="http://schemas.microsoft.com/office/drawing/2014/main" val="10010"/>
                  </a:ext>
                </a:extLst>
              </a:tr>
              <a:tr h="291218">
                <a:tc rowSpan="6">
                  <a:txBody>
                    <a:bodyPr/>
                    <a:lstStyle/>
                    <a:p>
                      <a:r>
                        <a:rPr lang="ru-RU" sz="1100" b="1" dirty="0" smtClean="0">
                          <a:solidFill>
                            <a:schemeClr val="accent1">
                              <a:lumMod val="75000"/>
                            </a:schemeClr>
                          </a:solidFill>
                        </a:rPr>
                        <a:t>Денситометр</a:t>
                      </a:r>
                      <a:r>
                        <a:rPr lang="uk-UA" sz="1100" b="1" dirty="0" smtClean="0">
                          <a:solidFill>
                            <a:schemeClr val="accent1">
                              <a:lumMod val="75000"/>
                            </a:schemeClr>
                          </a:solidFill>
                        </a:rPr>
                        <a:t>ія</a:t>
                      </a:r>
                      <a:endParaRPr lang="uk-UA" sz="1100" b="1" dirty="0">
                        <a:solidFill>
                          <a:schemeClr val="accent1">
                            <a:lumMod val="75000"/>
                          </a:schemeClr>
                        </a:solidFill>
                      </a:endParaRPr>
                    </a:p>
                  </a:txBody>
                  <a:tcPr/>
                </a:tc>
                <a:tc rowSpan="6">
                  <a:txBody>
                    <a:bodyPr/>
                    <a:lstStyle/>
                    <a:p>
                      <a:r>
                        <a:rPr lang="uk-UA" sz="1100" b="1" dirty="0" smtClean="0">
                          <a:solidFill>
                            <a:schemeClr val="accent1">
                              <a:lumMod val="75000"/>
                            </a:schemeClr>
                          </a:solidFill>
                        </a:rPr>
                        <a:t>Дата проведення</a:t>
                      </a:r>
                      <a:br>
                        <a:rPr lang="uk-UA" sz="1100" b="1" dirty="0" smtClean="0">
                          <a:solidFill>
                            <a:schemeClr val="accent1">
                              <a:lumMod val="75000"/>
                            </a:schemeClr>
                          </a:solidFill>
                        </a:rPr>
                      </a:br>
                      <a:r>
                        <a:rPr lang="uk-UA" sz="1100" b="1" dirty="0" smtClean="0">
                          <a:solidFill>
                            <a:schemeClr val="accent1">
                              <a:lumMod val="75000"/>
                            </a:schemeClr>
                          </a:solidFill>
                        </a:rPr>
                        <a:t>(__/__/____)</a:t>
                      </a:r>
                      <a:endParaRPr lang="uk-UA" sz="1100" b="1" dirty="0">
                        <a:solidFill>
                          <a:schemeClr val="accent1">
                            <a:lumMod val="75000"/>
                          </a:schemeClr>
                        </a:solidFill>
                      </a:endParaRPr>
                    </a:p>
                  </a:txBody>
                  <a:tcPr/>
                </a:tc>
                <a:tc rowSpan="3">
                  <a:txBody>
                    <a:bodyPr/>
                    <a:lstStyle/>
                    <a:p>
                      <a:r>
                        <a:rPr lang="uk-UA" sz="1100" b="1" dirty="0" smtClean="0">
                          <a:solidFill>
                            <a:schemeClr val="accent1">
                              <a:lumMod val="75000"/>
                            </a:schemeClr>
                          </a:solidFill>
                        </a:rPr>
                        <a:t>Стегно</a:t>
                      </a:r>
                      <a:endParaRPr lang="uk-UA" sz="1100" b="1" dirty="0">
                        <a:solidFill>
                          <a:schemeClr val="accent1">
                            <a:lumMod val="75000"/>
                          </a:schemeClr>
                        </a:solidFill>
                      </a:endParaRPr>
                    </a:p>
                  </a:txBody>
                  <a:tcPr/>
                </a:tc>
                <a:tc rowSpan="2">
                  <a:txBody>
                    <a:bodyPr/>
                    <a:lstStyle/>
                    <a:p>
                      <a:r>
                        <a:rPr lang="uk-UA" sz="1100" b="1" dirty="0" smtClean="0">
                          <a:solidFill>
                            <a:schemeClr val="accent1">
                              <a:lumMod val="75000"/>
                            </a:schemeClr>
                          </a:solidFill>
                        </a:rPr>
                        <a:t>Т-критерій</a:t>
                      </a:r>
                      <a:endParaRPr lang="uk-UA" sz="1100" b="1" dirty="0">
                        <a:solidFill>
                          <a:schemeClr val="accent1">
                            <a:lumMod val="75000"/>
                          </a:schemeClr>
                        </a:solidFill>
                      </a:endParaRPr>
                    </a:p>
                  </a:txBody>
                  <a:tcPr/>
                </a:tc>
                <a:tc>
                  <a:txBody>
                    <a:bodyPr/>
                    <a:lstStyle/>
                    <a:p>
                      <a:r>
                        <a:rPr lang="en-US" sz="1100" b="1" dirty="0" smtClean="0">
                          <a:solidFill>
                            <a:schemeClr val="accent1">
                              <a:lumMod val="75000"/>
                            </a:schemeClr>
                          </a:solidFill>
                        </a:rPr>
                        <a:t>Total</a:t>
                      </a:r>
                      <a:endParaRPr lang="uk-UA" sz="1100" b="1" dirty="0">
                        <a:solidFill>
                          <a:schemeClr val="accent1">
                            <a:lumMod val="75000"/>
                          </a:schemeClr>
                        </a:solidFill>
                      </a:endParaRPr>
                    </a:p>
                  </a:txBody>
                  <a:tcPr/>
                </a:tc>
                <a:tc>
                  <a:txBody>
                    <a:bodyPr/>
                    <a:lstStyle/>
                    <a:p>
                      <a:endParaRPr lang="uk-UA" sz="1100" dirty="0"/>
                    </a:p>
                  </a:txBody>
                  <a:tcPr/>
                </a:tc>
                <a:extLst>
                  <a:ext uri="{0D108BD9-81ED-4DB2-BD59-A6C34878D82A}">
                    <a16:rowId xmlns:a16="http://schemas.microsoft.com/office/drawing/2014/main" val="10011"/>
                  </a:ext>
                </a:extLst>
              </a:tr>
              <a:tr h="291218">
                <a:tc vMerge="1">
                  <a:txBody>
                    <a:bodyPr/>
                    <a:lstStyle/>
                    <a:p>
                      <a:endParaRPr lang="uk-UA"/>
                    </a:p>
                  </a:txBody>
                  <a:tcPr/>
                </a:tc>
                <a:tc vMerge="1">
                  <a:txBody>
                    <a:bodyPr/>
                    <a:lstStyle/>
                    <a:p>
                      <a:endParaRPr lang="uk-UA"/>
                    </a:p>
                  </a:txBody>
                  <a:tcPr/>
                </a:tc>
                <a:tc vMerge="1">
                  <a:txBody>
                    <a:bodyPr/>
                    <a:lstStyle/>
                    <a:p>
                      <a:endParaRPr lang="uk-UA" sz="1100" b="1" dirty="0">
                        <a:solidFill>
                          <a:schemeClr val="accent1">
                            <a:lumMod val="75000"/>
                          </a:schemeClr>
                        </a:solidFill>
                      </a:endParaRPr>
                    </a:p>
                  </a:txBody>
                  <a:tcPr/>
                </a:tc>
                <a:tc vMerge="1">
                  <a:txBody>
                    <a:bodyPr/>
                    <a:lstStyle/>
                    <a:p>
                      <a:endParaRPr lang="uk-UA" sz="1100" b="1" dirty="0">
                        <a:solidFill>
                          <a:schemeClr val="accent1">
                            <a:lumMod val="75000"/>
                          </a:schemeClr>
                        </a:solidFill>
                      </a:endParaRPr>
                    </a:p>
                  </a:txBody>
                  <a:tcPr/>
                </a:tc>
                <a:tc>
                  <a:txBody>
                    <a:bodyPr/>
                    <a:lstStyle/>
                    <a:p>
                      <a:r>
                        <a:rPr lang="en-US" sz="1100" b="1" dirty="0" smtClean="0">
                          <a:solidFill>
                            <a:schemeClr val="accent1">
                              <a:lumMod val="75000"/>
                            </a:schemeClr>
                          </a:solidFill>
                        </a:rPr>
                        <a:t>Neck</a:t>
                      </a:r>
                      <a:endParaRPr lang="uk-UA" sz="1100" b="1" dirty="0">
                        <a:solidFill>
                          <a:schemeClr val="accent1">
                            <a:lumMod val="75000"/>
                          </a:schemeClr>
                        </a:solidFill>
                      </a:endParaRPr>
                    </a:p>
                  </a:txBody>
                  <a:tcPr/>
                </a:tc>
                <a:tc>
                  <a:txBody>
                    <a:bodyPr/>
                    <a:lstStyle/>
                    <a:p>
                      <a:endParaRPr lang="uk-UA" sz="1100" dirty="0"/>
                    </a:p>
                  </a:txBody>
                  <a:tcPr/>
                </a:tc>
                <a:extLst>
                  <a:ext uri="{0D108BD9-81ED-4DB2-BD59-A6C34878D82A}">
                    <a16:rowId xmlns:a16="http://schemas.microsoft.com/office/drawing/2014/main" val="10012"/>
                  </a:ext>
                </a:extLst>
              </a:tr>
              <a:tr h="473567">
                <a:tc vMerge="1">
                  <a:txBody>
                    <a:bodyPr/>
                    <a:lstStyle/>
                    <a:p>
                      <a:endParaRPr lang="uk-UA" sz="1100" b="1" dirty="0">
                        <a:solidFill>
                          <a:schemeClr val="accent1">
                            <a:lumMod val="75000"/>
                          </a:schemeClr>
                        </a:solidFill>
                      </a:endParaRPr>
                    </a:p>
                  </a:txBody>
                  <a:tcPr/>
                </a:tc>
                <a:tc vMerge="1">
                  <a:txBody>
                    <a:bodyPr/>
                    <a:lstStyle/>
                    <a:p>
                      <a:endParaRPr lang="uk-UA" sz="1100" b="1" dirty="0">
                        <a:solidFill>
                          <a:schemeClr val="accent1">
                            <a:lumMod val="75000"/>
                          </a:schemeClr>
                        </a:solidFill>
                      </a:endParaRPr>
                    </a:p>
                  </a:txBody>
                  <a:tcPr/>
                </a:tc>
                <a:tc vMerge="1">
                  <a:txBody>
                    <a:bodyPr/>
                    <a:lstStyle/>
                    <a:p>
                      <a:endParaRPr lang="uk-UA" sz="1100" dirty="0"/>
                    </a:p>
                  </a:txBody>
                  <a:tcPr/>
                </a:tc>
                <a:tc>
                  <a:txBody>
                    <a:bodyPr/>
                    <a:lstStyle/>
                    <a:p>
                      <a:r>
                        <a:rPr lang="ru-RU" sz="1100" b="1" dirty="0" smtClean="0">
                          <a:solidFill>
                            <a:schemeClr val="accent1">
                              <a:lumMod val="75000"/>
                            </a:schemeClr>
                          </a:solidFill>
                        </a:rPr>
                        <a:t>МПК(ВСМ)г/см2</a:t>
                      </a:r>
                      <a:endParaRPr lang="uk-UA" sz="1100" b="1" dirty="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accent1">
                              <a:lumMod val="75000"/>
                            </a:schemeClr>
                          </a:solidFill>
                        </a:rPr>
                        <a:t>Total</a:t>
                      </a:r>
                      <a:endParaRPr lang="uk-UA" sz="1100" b="1" dirty="0" smtClean="0">
                        <a:solidFill>
                          <a:schemeClr val="accent1">
                            <a:lumMod val="75000"/>
                          </a:schemeClr>
                        </a:solidFill>
                      </a:endParaRPr>
                    </a:p>
                    <a:p>
                      <a:endParaRPr lang="uk-UA" sz="1100" dirty="0"/>
                    </a:p>
                  </a:txBody>
                  <a:tcPr/>
                </a:tc>
                <a:tc>
                  <a:txBody>
                    <a:bodyPr/>
                    <a:lstStyle/>
                    <a:p>
                      <a:endParaRPr lang="uk-UA" sz="1100" dirty="0"/>
                    </a:p>
                  </a:txBody>
                  <a:tcPr/>
                </a:tc>
                <a:extLst>
                  <a:ext uri="{0D108BD9-81ED-4DB2-BD59-A6C34878D82A}">
                    <a16:rowId xmlns:a16="http://schemas.microsoft.com/office/drawing/2014/main" val="10013"/>
                  </a:ext>
                </a:extLst>
              </a:tr>
              <a:tr h="291218">
                <a:tc vMerge="1">
                  <a:txBody>
                    <a:bodyPr/>
                    <a:lstStyle/>
                    <a:p>
                      <a:endParaRPr lang="uk-UA" sz="1100" b="1" dirty="0">
                        <a:solidFill>
                          <a:schemeClr val="accent1">
                            <a:lumMod val="75000"/>
                          </a:schemeClr>
                        </a:solidFill>
                      </a:endParaRPr>
                    </a:p>
                  </a:txBody>
                  <a:tcPr/>
                </a:tc>
                <a:tc vMerge="1">
                  <a:txBody>
                    <a:bodyPr/>
                    <a:lstStyle/>
                    <a:p>
                      <a:endParaRPr lang="uk-UA" sz="1100" b="1" dirty="0">
                        <a:solidFill>
                          <a:schemeClr val="accent1">
                            <a:lumMod val="75000"/>
                          </a:schemeClr>
                        </a:solidFill>
                      </a:endParaRPr>
                    </a:p>
                  </a:txBody>
                  <a:tcPr/>
                </a:tc>
                <a:tc rowSpan="3">
                  <a:txBody>
                    <a:bodyPr/>
                    <a:lstStyle/>
                    <a:p>
                      <a:r>
                        <a:rPr lang="ru-RU" sz="1100" b="1" dirty="0" smtClean="0">
                          <a:solidFill>
                            <a:schemeClr val="accent1">
                              <a:lumMod val="75000"/>
                            </a:schemeClr>
                          </a:solidFill>
                        </a:rPr>
                        <a:t>Поперековий</a:t>
                      </a:r>
                      <a:r>
                        <a:rPr lang="ru-RU" sz="1100" b="1" baseline="0" dirty="0" smtClean="0">
                          <a:solidFill>
                            <a:schemeClr val="accent1">
                              <a:lumMod val="75000"/>
                            </a:schemeClr>
                          </a:solidFill>
                        </a:rPr>
                        <a:t> в</a:t>
                      </a:r>
                      <a:r>
                        <a:rPr lang="uk-UA" sz="1100" b="1" baseline="0" dirty="0" smtClean="0">
                          <a:solidFill>
                            <a:schemeClr val="accent1">
                              <a:lumMod val="75000"/>
                            </a:schemeClr>
                          </a:solidFill>
                        </a:rPr>
                        <a:t>ідділ хребта</a:t>
                      </a:r>
                      <a:endParaRPr lang="uk-UA" sz="1100" b="1" dirty="0">
                        <a:solidFill>
                          <a:schemeClr val="accent1">
                            <a:lumMod val="75000"/>
                          </a:schemeClr>
                        </a:solidFill>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100" b="1" dirty="0" smtClean="0">
                          <a:solidFill>
                            <a:schemeClr val="accent1">
                              <a:lumMod val="75000"/>
                            </a:schemeClr>
                          </a:solidFill>
                        </a:rPr>
                        <a:t>Т-критерій</a:t>
                      </a:r>
                    </a:p>
                    <a:p>
                      <a:endParaRPr lang="uk-UA"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accent1">
                              <a:lumMod val="75000"/>
                            </a:schemeClr>
                          </a:solidFill>
                        </a:rPr>
                        <a:t>Total</a:t>
                      </a:r>
                      <a:r>
                        <a:rPr lang="uk-UA" sz="1100" b="1" dirty="0" smtClean="0">
                          <a:solidFill>
                            <a:schemeClr val="accent1">
                              <a:lumMod val="75000"/>
                            </a:schemeClr>
                          </a:solidFill>
                        </a:rPr>
                        <a:t>(</a:t>
                      </a:r>
                      <a:r>
                        <a:rPr lang="en-US" sz="1100" b="1" dirty="0" smtClean="0">
                          <a:solidFill>
                            <a:schemeClr val="accent1">
                              <a:lumMod val="75000"/>
                            </a:schemeClr>
                          </a:solidFill>
                        </a:rPr>
                        <a:t>L1-L4)</a:t>
                      </a:r>
                      <a:endParaRPr lang="uk-UA" sz="1100" b="1" dirty="0" smtClean="0">
                        <a:solidFill>
                          <a:schemeClr val="accent1">
                            <a:lumMod val="75000"/>
                          </a:schemeClr>
                        </a:solidFill>
                      </a:endParaRPr>
                    </a:p>
                  </a:txBody>
                  <a:tcPr/>
                </a:tc>
                <a:tc>
                  <a:txBody>
                    <a:bodyPr/>
                    <a:lstStyle/>
                    <a:p>
                      <a:endParaRPr lang="uk-UA" sz="1100" dirty="0"/>
                    </a:p>
                  </a:txBody>
                  <a:tcPr/>
                </a:tc>
                <a:extLst>
                  <a:ext uri="{0D108BD9-81ED-4DB2-BD59-A6C34878D82A}">
                    <a16:rowId xmlns:a16="http://schemas.microsoft.com/office/drawing/2014/main" val="10014"/>
                  </a:ext>
                </a:extLst>
              </a:tr>
              <a:tr h="473567">
                <a:tc vMerge="1">
                  <a:txBody>
                    <a:bodyPr/>
                    <a:lstStyle/>
                    <a:p>
                      <a:endParaRPr lang="uk-UA" sz="1100" b="1" dirty="0">
                        <a:solidFill>
                          <a:schemeClr val="accent1">
                            <a:lumMod val="75000"/>
                          </a:schemeClr>
                        </a:solidFill>
                      </a:endParaRPr>
                    </a:p>
                  </a:txBody>
                  <a:tcPr/>
                </a:tc>
                <a:tc vMerge="1">
                  <a:txBody>
                    <a:bodyPr/>
                    <a:lstStyle/>
                    <a:p>
                      <a:endParaRPr lang="uk-UA" sz="1100" b="1" dirty="0">
                        <a:solidFill>
                          <a:schemeClr val="accent1">
                            <a:lumMod val="75000"/>
                          </a:schemeClr>
                        </a:solidFill>
                      </a:endParaRPr>
                    </a:p>
                  </a:txBody>
                  <a:tcPr/>
                </a:tc>
                <a:tc vMerge="1">
                  <a:txBody>
                    <a:bodyPr/>
                    <a:lstStyle/>
                    <a:p>
                      <a:endParaRPr lang="uk-UA" sz="1100" dirty="0"/>
                    </a:p>
                  </a:txBody>
                  <a:tcPr/>
                </a:tc>
                <a:tc vMerge="1">
                  <a:txBody>
                    <a:bodyPr/>
                    <a:lstStyle/>
                    <a:p>
                      <a:endParaRPr lang="uk-UA" sz="1100" dirty="0"/>
                    </a:p>
                  </a:txBody>
                  <a:tcPr/>
                </a:tc>
                <a:tc>
                  <a:txBody>
                    <a:bodyPr/>
                    <a:lstStyle/>
                    <a:p>
                      <a:r>
                        <a:rPr lang="uk-UA" sz="1100" b="1" dirty="0" smtClean="0">
                          <a:solidFill>
                            <a:schemeClr val="accent1">
                              <a:lumMod val="75000"/>
                            </a:schemeClr>
                          </a:solidFill>
                        </a:rPr>
                        <a:t>Гірший результат</a:t>
                      </a:r>
                      <a:endParaRPr lang="uk-UA" sz="1100" b="1" dirty="0">
                        <a:solidFill>
                          <a:schemeClr val="accent1">
                            <a:lumMod val="75000"/>
                          </a:schemeClr>
                        </a:solidFill>
                      </a:endParaRPr>
                    </a:p>
                  </a:txBody>
                  <a:tcPr/>
                </a:tc>
                <a:tc>
                  <a:txBody>
                    <a:bodyPr/>
                    <a:lstStyle/>
                    <a:p>
                      <a:endParaRPr lang="uk-UA" sz="1100" dirty="0"/>
                    </a:p>
                  </a:txBody>
                  <a:tcPr/>
                </a:tc>
                <a:extLst>
                  <a:ext uri="{0D108BD9-81ED-4DB2-BD59-A6C34878D82A}">
                    <a16:rowId xmlns:a16="http://schemas.microsoft.com/office/drawing/2014/main" val="10015"/>
                  </a:ext>
                </a:extLst>
              </a:tr>
              <a:tr h="473567">
                <a:tc vMerge="1">
                  <a:txBody>
                    <a:bodyPr/>
                    <a:lstStyle/>
                    <a:p>
                      <a:endParaRPr lang="uk-UA" sz="1100" b="1" dirty="0">
                        <a:solidFill>
                          <a:schemeClr val="accent1">
                            <a:lumMod val="75000"/>
                          </a:schemeClr>
                        </a:solidFill>
                      </a:endParaRPr>
                    </a:p>
                  </a:txBody>
                  <a:tcPr/>
                </a:tc>
                <a:tc vMerge="1">
                  <a:txBody>
                    <a:bodyPr/>
                    <a:lstStyle/>
                    <a:p>
                      <a:endParaRPr lang="uk-UA" sz="1100" b="1" dirty="0">
                        <a:solidFill>
                          <a:schemeClr val="accent1">
                            <a:lumMod val="75000"/>
                          </a:schemeClr>
                        </a:solidFill>
                      </a:endParaRPr>
                    </a:p>
                  </a:txBody>
                  <a:tcPr/>
                </a:tc>
                <a:tc vMerge="1">
                  <a:txBody>
                    <a:bodyPr/>
                    <a:lstStyle/>
                    <a:p>
                      <a:endParaRPr lang="uk-UA"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75000"/>
                            </a:schemeClr>
                          </a:solidFill>
                        </a:rPr>
                        <a:t>МПК(ВСМ)г/см2</a:t>
                      </a:r>
                      <a:endParaRPr lang="uk-UA" sz="1100" b="1" dirty="0" smtClean="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accent1">
                              <a:lumMod val="75000"/>
                            </a:schemeClr>
                          </a:solidFill>
                        </a:rPr>
                        <a:t>Total</a:t>
                      </a:r>
                      <a:endParaRPr lang="uk-UA" sz="1100" b="1" dirty="0" smtClean="0">
                        <a:solidFill>
                          <a:schemeClr val="accent1">
                            <a:lumMod val="75000"/>
                          </a:schemeClr>
                        </a:solidFill>
                      </a:endParaRPr>
                    </a:p>
                    <a:p>
                      <a:endParaRPr lang="uk-UA" sz="1100" dirty="0"/>
                    </a:p>
                  </a:txBody>
                  <a:tcPr/>
                </a:tc>
                <a:tc>
                  <a:txBody>
                    <a:bodyPr/>
                    <a:lstStyle/>
                    <a:p>
                      <a:endParaRPr lang="uk-UA" sz="1100" dirty="0"/>
                    </a:p>
                  </a:txBody>
                  <a:tcPr/>
                </a:tc>
                <a:extLst>
                  <a:ext uri="{0D108BD9-81ED-4DB2-BD59-A6C34878D82A}">
                    <a16:rowId xmlns:a16="http://schemas.microsoft.com/office/drawing/2014/main" val="1001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1">
                    <a:lumMod val="75000"/>
                  </a:schemeClr>
                </a:solidFill>
              </a:rPr>
              <a:t>Дан</a:t>
            </a:r>
            <a:r>
              <a:rPr lang="uk-UA" b="1" dirty="0" smtClean="0">
                <a:solidFill>
                  <a:schemeClr val="accent1">
                    <a:lumMod val="75000"/>
                  </a:schemeClr>
                </a:solidFill>
              </a:rPr>
              <a:t>і об’єктивного обстеження</a:t>
            </a:r>
            <a:endParaRPr lang="uk-UA" b="1" dirty="0">
              <a:solidFill>
                <a:schemeClr val="accent1">
                  <a:lumMod val="75000"/>
                </a:schemeClr>
              </a:solidFill>
            </a:endParaRPr>
          </a:p>
        </p:txBody>
      </p:sp>
      <p:graphicFrame>
        <p:nvGraphicFramePr>
          <p:cNvPr id="4" name="Таблица 3"/>
          <p:cNvGraphicFramePr>
            <a:graphicFrameLocks noGrp="1"/>
          </p:cNvGraphicFramePr>
          <p:nvPr/>
        </p:nvGraphicFramePr>
        <p:xfrm>
          <a:off x="285720" y="1643052"/>
          <a:ext cx="8572560" cy="4609792"/>
        </p:xfrm>
        <a:graphic>
          <a:graphicData uri="http://schemas.openxmlformats.org/drawingml/2006/table">
            <a:tbl>
              <a:tblPr firstRow="1" bandRow="1">
                <a:tableStyleId>{0505E3EF-67EA-436B-97B2-0124C06EBD24}</a:tableStyleId>
              </a:tblPr>
              <a:tblGrid>
                <a:gridCol w="8572560">
                  <a:extLst>
                    <a:ext uri="{9D8B030D-6E8A-4147-A177-3AD203B41FA5}">
                      <a16:colId xmlns:a16="http://schemas.microsoft.com/office/drawing/2014/main" val="20000"/>
                    </a:ext>
                  </a:extLst>
                </a:gridCol>
              </a:tblGrid>
              <a:tr h="576224">
                <a:tc>
                  <a:txBody>
                    <a:bodyPr/>
                    <a:lstStyle/>
                    <a:p>
                      <a:endParaRPr lang="uk-UA" dirty="0"/>
                    </a:p>
                  </a:txBody>
                  <a:tcPr/>
                </a:tc>
                <a:extLst>
                  <a:ext uri="{0D108BD9-81ED-4DB2-BD59-A6C34878D82A}">
                    <a16:rowId xmlns:a16="http://schemas.microsoft.com/office/drawing/2014/main" val="10000"/>
                  </a:ext>
                </a:extLst>
              </a:tr>
              <a:tr h="576224">
                <a:tc>
                  <a:txBody>
                    <a:bodyPr/>
                    <a:lstStyle/>
                    <a:p>
                      <a:endParaRPr lang="uk-UA"/>
                    </a:p>
                  </a:txBody>
                  <a:tcPr/>
                </a:tc>
                <a:extLst>
                  <a:ext uri="{0D108BD9-81ED-4DB2-BD59-A6C34878D82A}">
                    <a16:rowId xmlns:a16="http://schemas.microsoft.com/office/drawing/2014/main" val="10001"/>
                  </a:ext>
                </a:extLst>
              </a:tr>
              <a:tr h="576224">
                <a:tc>
                  <a:txBody>
                    <a:bodyPr/>
                    <a:lstStyle/>
                    <a:p>
                      <a:endParaRPr lang="uk-UA"/>
                    </a:p>
                  </a:txBody>
                  <a:tcPr/>
                </a:tc>
                <a:extLst>
                  <a:ext uri="{0D108BD9-81ED-4DB2-BD59-A6C34878D82A}">
                    <a16:rowId xmlns:a16="http://schemas.microsoft.com/office/drawing/2014/main" val="10002"/>
                  </a:ext>
                </a:extLst>
              </a:tr>
              <a:tr h="576224">
                <a:tc>
                  <a:txBody>
                    <a:bodyPr/>
                    <a:lstStyle/>
                    <a:p>
                      <a:endParaRPr lang="uk-UA"/>
                    </a:p>
                  </a:txBody>
                  <a:tcPr/>
                </a:tc>
                <a:extLst>
                  <a:ext uri="{0D108BD9-81ED-4DB2-BD59-A6C34878D82A}">
                    <a16:rowId xmlns:a16="http://schemas.microsoft.com/office/drawing/2014/main" val="10003"/>
                  </a:ext>
                </a:extLst>
              </a:tr>
              <a:tr h="576224">
                <a:tc>
                  <a:txBody>
                    <a:bodyPr/>
                    <a:lstStyle/>
                    <a:p>
                      <a:endParaRPr lang="uk-UA" dirty="0"/>
                    </a:p>
                  </a:txBody>
                  <a:tcPr/>
                </a:tc>
                <a:extLst>
                  <a:ext uri="{0D108BD9-81ED-4DB2-BD59-A6C34878D82A}">
                    <a16:rowId xmlns:a16="http://schemas.microsoft.com/office/drawing/2014/main" val="10004"/>
                  </a:ext>
                </a:extLst>
              </a:tr>
              <a:tr h="576224">
                <a:tc>
                  <a:txBody>
                    <a:bodyPr/>
                    <a:lstStyle/>
                    <a:p>
                      <a:endParaRPr lang="uk-UA" dirty="0"/>
                    </a:p>
                  </a:txBody>
                  <a:tcPr/>
                </a:tc>
                <a:extLst>
                  <a:ext uri="{0D108BD9-81ED-4DB2-BD59-A6C34878D82A}">
                    <a16:rowId xmlns:a16="http://schemas.microsoft.com/office/drawing/2014/main" val="10005"/>
                  </a:ext>
                </a:extLst>
              </a:tr>
              <a:tr h="576224">
                <a:tc>
                  <a:txBody>
                    <a:bodyPr/>
                    <a:lstStyle/>
                    <a:p>
                      <a:endParaRPr lang="uk-UA" dirty="0"/>
                    </a:p>
                  </a:txBody>
                  <a:tcPr/>
                </a:tc>
                <a:extLst>
                  <a:ext uri="{0D108BD9-81ED-4DB2-BD59-A6C34878D82A}">
                    <a16:rowId xmlns:a16="http://schemas.microsoft.com/office/drawing/2014/main" val="10006"/>
                  </a:ext>
                </a:extLst>
              </a:tr>
              <a:tr h="576224">
                <a:tc>
                  <a:txBody>
                    <a:bodyPr/>
                    <a:lstStyle/>
                    <a:p>
                      <a:endParaRPr lang="uk-UA" dirty="0"/>
                    </a:p>
                  </a:txBody>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TotalTime>
  <Words>730</Words>
  <Application>Microsoft Office PowerPoint</Application>
  <PresentationFormat>Экран (4:3)</PresentationFormat>
  <Paragraphs>121</Paragraphs>
  <Slides>29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29</vt:i4>
      </vt:variant>
    </vt:vector>
  </HeadingPairs>
  <TitlesOfParts>
    <vt:vector size="36" baseType="lpstr">
      <vt:lpstr>Arial</vt:lpstr>
      <vt:lpstr>Calibri</vt:lpstr>
      <vt:lpstr>Georgia</vt:lpstr>
      <vt:lpstr>Times New Roman</vt:lpstr>
      <vt:lpstr>Wingdings</vt:lpstr>
      <vt:lpstr>Wingdings 2</vt:lpstr>
      <vt:lpstr>Официальная</vt:lpstr>
      <vt:lpstr> КАРТА ПАЦІЄНТА КОМПЛЕКСНА ГЕРІАТРИЧНА ОЦІНКА </vt:lpstr>
      <vt:lpstr>Паспортні дані і соціальний статус</vt:lpstr>
      <vt:lpstr>Хронічні захворювання</vt:lpstr>
      <vt:lpstr>Презентация PowerPoint</vt:lpstr>
      <vt:lpstr>Чинники ризику хронічних неінфекційних захворювань</vt:lpstr>
      <vt:lpstr>Презентация PowerPoint</vt:lpstr>
      <vt:lpstr>Презентация PowerPoint</vt:lpstr>
      <vt:lpstr>Презентация PowerPoint</vt:lpstr>
      <vt:lpstr>Дані об’єктивного обстеження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ПОВТОРНИЙ ПРИЙОМ ГЕРИАТРА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Одуванчик</dc:creator>
  <cp:lastModifiedBy>Пользователь</cp:lastModifiedBy>
  <cp:revision>47</cp:revision>
  <dcterms:created xsi:type="dcterms:W3CDTF">2021-09-16T07:08:08Z</dcterms:created>
  <dcterms:modified xsi:type="dcterms:W3CDTF">2022-03-29T21:49:47Z</dcterms:modified>
</cp:coreProperties>
</file>