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685E2-D37C-48C0-83C2-97CFFF11F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95690E-8262-4E56-BC8C-9811AFBCB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9E59C-FF55-438F-9B37-65135641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C09-FE85-4F73-ABBB-E2D196D11E9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33BB2B-2793-4092-B4BA-750B272B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C1021-6A96-42AD-8F68-EC5CD1B5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FF63-3B19-4F0F-A4D8-6EC3C8CCC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8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66810-74AE-4A51-A13C-C4F4992B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B03ECE-1970-45A5-9EFF-912148E05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8703EC-7AD3-452B-A015-3F002FFA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C09-FE85-4F73-ABBB-E2D196D11E9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CDA15-2142-49ED-85C4-0A2D61C5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45B87-B3ED-48B0-9D67-C2B5D698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FF63-3B19-4F0F-A4D8-6EC3C8CCC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0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FBA51D-A954-45D4-991B-69DAECFC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CC9EF8-845C-4494-933A-134FB1DEA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66CFF2-CBD6-4EA8-AB76-44AC8E20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C09-FE85-4F73-ABBB-E2D196D11E9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2F3B2-A896-40A3-92AD-F98552B9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63628A-0F63-4883-908A-3E820AE3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FF63-3B19-4F0F-A4D8-6EC3C8CCC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04D2B-691B-453F-B8EE-E3CF9554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C1BF7-E832-4624-ACFA-A04FAD9C4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347EA-1AB5-4D68-83D0-5B87744E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C09-FE85-4F73-ABBB-E2D196D11E9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DA028A-41E9-400C-AACA-D34A4C21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EF090-DAE2-4D03-AAAC-BF7839D6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FF63-3B19-4F0F-A4D8-6EC3C8CCC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AC6E1-6BF2-469F-8A74-6AF8296E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44D9F3-8DD1-4676-BB1F-AC2ED19E4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0FB83-7E7B-413F-A2F8-C075C1AD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C09-FE85-4F73-ABBB-E2D196D11E9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4339E-2F73-4511-8389-68FF45E7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FCCEE-AAB9-4836-A0C9-B75E6852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FF63-3B19-4F0F-A4D8-6EC3C8CCC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2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FC7C5-85CC-4F30-B48B-C910EFB5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A0D23-E453-4789-8BEE-F80AACCB4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0F542-712A-4DCA-8D9B-1E03EC102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4AAC28-024B-4326-9C2C-EF0CF554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C09-FE85-4F73-ABBB-E2D196D11E9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E78CF9-BD34-4C47-84BE-3C3E098C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443822-8278-4332-BAA6-1A83124F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FF63-3B19-4F0F-A4D8-6EC3C8CCC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E9E66-0247-4E95-B2AC-EF6E1C3F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A9C3B7-2AE7-4B79-BCC9-E9CDAB4C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1346DC-5F8A-4D12-840F-627838C93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35648E-7FE8-4908-9566-F4CD1837A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E8B2CF-89DD-4AB2-B5F1-F9681B44B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6D4627-808F-4B2B-A673-3B9CD346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C09-FE85-4F73-ABBB-E2D196D11E9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33DEA2-3C68-43FD-B462-EA965637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5A2FAC-C7C5-4AFE-B699-AF9EAE7F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FF63-3B19-4F0F-A4D8-6EC3C8CCC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1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00EA-8D73-4BA0-9239-2D90A068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E450FA-4BAE-4936-952C-32E7DC0F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C09-FE85-4F73-ABBB-E2D196D11E9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B66BE2-E152-46E9-A59B-9F9AD5A1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FBBB52-7233-49F5-AB2B-AA4E09BE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FF63-3B19-4F0F-A4D8-6EC3C8CCC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7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3A6A22-1BED-49B1-92D4-49087674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C09-FE85-4F73-ABBB-E2D196D11E9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B24843-B186-4809-8964-64ABE856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D305BD-D1D7-431C-A0FC-127FF895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FF63-3B19-4F0F-A4D8-6EC3C8CCC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4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7FF76-5562-440E-BDED-702DD0F8F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FCDBF-DDAC-4CB0-AADF-32EA27A52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678C3-CEA0-4F75-AF22-440753BA0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96CFC9-2F78-44A1-AA96-CCB97C0E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C09-FE85-4F73-ABBB-E2D196D11E9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636092-9077-47EA-ABA6-D9754AC8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8A5634-F540-4519-B371-EC115D46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FF63-3B19-4F0F-A4D8-6EC3C8CCC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2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3B787-4635-4292-9E1C-C4545FB4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6CC1E9-5C48-4DD0-B7EB-5EF09747A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67BF16-7CC9-4EFF-9769-C205A488B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3B622-3670-4BC3-B9D6-13A57503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C09-FE85-4F73-ABBB-E2D196D11E9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8A3EA4-FFFD-44A3-9521-EE361818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753527-3516-44FD-BCA5-F1BA56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FF63-3B19-4F0F-A4D8-6EC3C8CCC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1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6EE9E-D309-4E57-A5C0-64E0AF10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1FCD54-7E76-41C4-BB8F-4053A710C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F3AB6-9A83-460D-AF6B-B9E39A714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CC09-FE85-4F73-ABBB-E2D196D11E9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F8481-5B8F-4006-A0DB-715B456BF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3915E-92FE-45C7-9058-1E976002F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FF63-3B19-4F0F-A4D8-6EC3C8CCC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FA6D9-BED2-40F3-BFAB-4CA996EBF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8819"/>
            <a:ext cx="12192000" cy="1638959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ОСОБЛИВОСТІ КОМПЛЕКСНОЇ ГЕРІАТРИЧНОЇ ОЦІНКИ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Гериатрия">
            <a:extLst>
              <a:ext uri="{FF2B5EF4-FFF2-40B4-BE49-F238E27FC236}">
                <a16:creationId xmlns:a16="http://schemas.microsoft.com/office/drawing/2014/main" id="{71F83F3D-FE5B-4C75-A2F9-15C23434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98" y="2795953"/>
            <a:ext cx="4667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08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C6BBA-A188-4270-8EB6-8A439455E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96085"/>
          </a:xfrm>
        </p:spPr>
        <p:txBody>
          <a:bodyPr/>
          <a:lstStyle/>
          <a:p>
            <a:pPr algn="ctr"/>
            <a:r>
              <a:rPr lang="uk-UA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 поширеним тестом для оцінки мобільності є тест «Встань і йди».</a:t>
            </a:r>
            <a:endParaRPr lang="ru-RU" dirty="0"/>
          </a:p>
        </p:txBody>
      </p:sp>
      <p:pic>
        <p:nvPicPr>
          <p:cNvPr id="9218" name="Picture 2" descr="Информация для специалистов Флексотрон®">
            <a:extLst>
              <a:ext uri="{FF2B5EF4-FFF2-40B4-BE49-F238E27FC236}">
                <a16:creationId xmlns:a16="http://schemas.microsoft.com/office/drawing/2014/main" id="{71D60F33-A588-4122-B0DD-26811A8D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9" y="1729922"/>
            <a:ext cx="6762652" cy="51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4DDEC-282B-44AC-B7EE-93BB393F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978769" cy="6857999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язова</a:t>
            </a: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сила. </a:t>
            </a:r>
            <a:b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оцінки м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язової</a:t>
            </a: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сили використовується кистьовий динамометр і вимірюють силу кистей рук. Кистьова м’язова сила дає більше інформації про прогноз для життя і здоров'я пацієнта ніж його хронологічний вік.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42" name="Picture 2" descr="ДИНАМОМЕТРИЯ в г. Искитим, измерение силы мышц кистей рук">
            <a:extLst>
              <a:ext uri="{FF2B5EF4-FFF2-40B4-BE49-F238E27FC236}">
                <a16:creationId xmlns:a16="http://schemas.microsoft.com/office/drawing/2014/main" id="{6CC9A0DF-38A2-44C9-8070-25B92016B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8" y="407963"/>
            <a:ext cx="6213232" cy="645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7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072FE-D4F3-4727-8B91-73FA3EC7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27273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оцінки когнітивного статусу існує великий набір шкал і опитувальників, найбільш поширеними з них є: коротка шкала оцінки психічних функцій, </a:t>
            </a:r>
            <a:r>
              <a:rPr lang="uk-UA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Монреальська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оцінка когнітивних функцій, батареї лобових тестів, тест запам'ятовування і відтворення 12 слів.</a:t>
            </a:r>
            <a:endParaRPr lang="ru-RU" sz="2800" dirty="0"/>
          </a:p>
        </p:txBody>
      </p:sp>
      <p:pic>
        <p:nvPicPr>
          <p:cNvPr id="11266" name="Picture 2" descr="Тест на когнитивные способности, узнайте на что способен ваш мозг онлайн">
            <a:extLst>
              <a:ext uri="{FF2B5EF4-FFF2-40B4-BE49-F238E27FC236}">
                <a16:creationId xmlns:a16="http://schemas.microsoft.com/office/drawing/2014/main" id="{D7CC0D15-9E62-4AF9-A71D-7CFCEE43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69" y="1927273"/>
            <a:ext cx="7962314" cy="49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3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0C2B7-2181-4C58-BB59-5602F866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необхідності проведення швидкого опитування найчастіше використовується тест Міні-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Ког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4ECA7-48CF-4A7D-98AB-CD38D416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7"/>
            <a:ext cx="12192000" cy="6176962"/>
          </a:xfrm>
        </p:spPr>
        <p:txBody>
          <a:bodyPr/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етап: ми просимо пацієнта запам'ятати і назвати три слова; </a:t>
            </a:r>
          </a:p>
          <a:p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другий етап: ми просимо пацієнта намалювати циферблат, розставити всі цифри на циферблаті і відзначити певний час;</a:t>
            </a:r>
          </a:p>
          <a:p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ретій етап: ми просимо пацієнта відтворити 3 слова з кроку один.</a:t>
            </a: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Министерство здравоохранения и социального развития РФ ФБГОУ ВО">
            <a:extLst>
              <a:ext uri="{FF2B5EF4-FFF2-40B4-BE49-F238E27FC236}">
                <a16:creationId xmlns:a16="http://schemas.microsoft.com/office/drawing/2014/main" id="{A097B24A-8D22-491A-9589-D8467A4B1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6" t="17523" r="7280" b="62100"/>
          <a:stretch/>
        </p:blipFill>
        <p:spPr bwMode="auto">
          <a:xfrm>
            <a:off x="3840479" y="1362073"/>
            <a:ext cx="3334044" cy="11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Министерство здравоохранения и социального развития РФ ФБГОУ ВО">
            <a:extLst>
              <a:ext uri="{FF2B5EF4-FFF2-40B4-BE49-F238E27FC236}">
                <a16:creationId xmlns:a16="http://schemas.microsoft.com/office/drawing/2014/main" id="{A48AD09B-C12E-4227-9170-76C2894FC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1" t="42863" r="11558" b="19407"/>
          <a:stretch/>
        </p:blipFill>
        <p:spPr bwMode="auto">
          <a:xfrm>
            <a:off x="4679854" y="3618326"/>
            <a:ext cx="2086706" cy="21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3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36C87-5380-43E8-A757-5A4757A8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4290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 тесту: за кожне правильно відтворене слово, ми даємо пацієнтові 1 бал, якщо годинник намальований правильно ми даємо 2 бали, якщо намальований з помилкою - не даємо 2 бали, таким чином максимально пацієнт може набрати 5 балів. Якщо пацієнт набирає менше 3 балів це говорить про високу ймовірність наявності важких когнітивних порушень або деменції.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3314" name="Picture 2" descr="Распространённые типы и этапы формирования деменции | Университет  Правительства Москвы">
            <a:extLst>
              <a:ext uri="{FF2B5EF4-FFF2-40B4-BE49-F238E27FC236}">
                <a16:creationId xmlns:a16="http://schemas.microsoft.com/office/drawing/2014/main" id="{5C13884A-B7FB-4515-BB88-239954B26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68" y="2880577"/>
            <a:ext cx="5802629" cy="381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0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AF306-F96D-47F1-B038-E350163A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08"/>
            <a:ext cx="12192000" cy="3179299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чином, проведення комплексної геріатричної оцінки дозволя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отримати і систематизувати інформацію про рівень здоров’я та функціонування людини похилого віку, що потрібно для оцінки ризику та попередження ускладнення захворювання шляхом розробки реабілітаційної програми з метою покращення стану хворого і подовження якості його життя. 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Лечение в отделении гериатрии в Китае, лечение пожилых в Китае">
            <a:extLst>
              <a:ext uri="{FF2B5EF4-FFF2-40B4-BE49-F238E27FC236}">
                <a16:creationId xmlns:a16="http://schemas.microsoft.com/office/drawing/2014/main" id="{42096368-7304-427E-94C5-E9807C0A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7" y="5219114"/>
            <a:ext cx="3810000" cy="16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Что такое гериатрия, или Как дружить со старостью? | Красота и здоровье |  ШколаЖизни.ру">
            <a:extLst>
              <a:ext uri="{FF2B5EF4-FFF2-40B4-BE49-F238E27FC236}">
                <a16:creationId xmlns:a16="http://schemas.microsoft.com/office/drawing/2014/main" id="{3295D86B-0EF5-489D-B935-98DFC1F8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03" y="5219114"/>
            <a:ext cx="4269828" cy="16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Гериатрия - определение. Гериатрия и геронтология">
            <a:extLst>
              <a:ext uri="{FF2B5EF4-FFF2-40B4-BE49-F238E27FC236}">
                <a16:creationId xmlns:a16="http://schemas.microsoft.com/office/drawing/2014/main" id="{C3C5C0ED-DA14-4D39-8733-B872CD9F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03" y="3069233"/>
            <a:ext cx="6649717" cy="21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Гериатрия в Истре | Прием врача-гериатра в Медицинском центре Парацельс">
            <a:extLst>
              <a:ext uri="{FF2B5EF4-FFF2-40B4-BE49-F238E27FC236}">
                <a16:creationId xmlns:a16="http://schemas.microsoft.com/office/drawing/2014/main" id="{28B929E6-8603-4D3E-97D5-6D5040507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90443"/>
            <a:ext cx="6096000" cy="214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Лечение пожилых людей в Израиле | Assutahospital.ru">
            <a:extLst>
              <a:ext uri="{FF2B5EF4-FFF2-40B4-BE49-F238E27FC236}">
                <a16:creationId xmlns:a16="http://schemas.microsoft.com/office/drawing/2014/main" id="{C5D51C69-A8F7-4269-A032-E62A4B1BB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7" y="5191616"/>
            <a:ext cx="4238623" cy="16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55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95D2C-4AD1-4AE7-A634-684FEEC1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18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6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858927-81E9-428F-AD8D-4B91BFA0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907237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Геріатрія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геронтологі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вивченням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профілактикою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лікуванням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старечого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спостерігають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літніх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хвороба Альцгеймера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людей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Перед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геріатрією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галуззю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клінічної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з'ясувати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нормалізації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обмінних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організмах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старіють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гериатрия png | PNGEgg">
            <a:extLst>
              <a:ext uri="{FF2B5EF4-FFF2-40B4-BE49-F238E27FC236}">
                <a16:creationId xmlns:a16="http://schemas.microsoft.com/office/drawing/2014/main" id="{6101581C-4456-43FD-A46F-86FC8C2E0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14" y="2090057"/>
            <a:ext cx="5374485" cy="47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9FE0F-9037-4829-919D-C4560AB7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0497"/>
          </a:xfrm>
        </p:spPr>
        <p:txBody>
          <a:bodyPr>
            <a:normAutofit fontScale="90000"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Комплексна геріатрична оцінка за міжнародною класифікаці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єю функціонування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 з 4 доменів: Фізичне здоров'я, Функціональний статус, Психічне здоров'я, Соціальний статус і навколишні умови.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5A4F683-CCFF-4C5A-9D81-18530B652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484"/>
            <a:ext cx="12192000" cy="5684516"/>
          </a:xfrm>
        </p:spPr>
      </p:pic>
    </p:spTree>
    <p:extLst>
      <p:ext uri="{BB962C8B-B14F-4D97-AF65-F5344CB8AC3E}">
        <p14:creationId xmlns:p14="http://schemas.microsoft.com/office/powerpoint/2010/main" val="73778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DF8B0-8C96-4A9F-AD7C-CFFFA440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321168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Фізичне здоров'я включає набір хронічних захворювань, набір 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медикаментозних</a:t>
            </a: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препаратів, які приймає пацієнт, а також антропометричні показники.</a:t>
            </a:r>
            <a:endParaRPr lang="ru-RU" sz="3600" dirty="0"/>
          </a:p>
        </p:txBody>
      </p:sp>
      <p:pic>
        <p:nvPicPr>
          <p:cNvPr id="1026" name="Picture 2" descr="Гериатрия - Glatt Integrated Process Solutions">
            <a:extLst>
              <a:ext uri="{FF2B5EF4-FFF2-40B4-BE49-F238E27FC236}">
                <a16:creationId xmlns:a16="http://schemas.microsoft.com/office/drawing/2014/main" id="{4FC3E57A-0E57-437F-8B98-F5DBB4B02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24" y="3429000"/>
            <a:ext cx="53289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риатрия - SOLANKI">
            <a:extLst>
              <a:ext uri="{FF2B5EF4-FFF2-40B4-BE49-F238E27FC236}">
                <a16:creationId xmlns:a16="http://schemas.microsoft.com/office/drawing/2014/main" id="{1FA1DD3F-8D31-4183-A877-E55377AB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169"/>
            <a:ext cx="6863024" cy="45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7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BF862-2512-47AD-8526-2CEA361E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09799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комплексній оцінці стану літньої людини антропометрія займає важливе місце і використовується на практиці головним чином для судження про фізичне здоров'я, стан харчування. Більш того, антропометричні показники мають навіть прогностичне значення. Це недорогий,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неінвазивний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інформативний метод.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 descr="Антропометрия">
            <a:extLst>
              <a:ext uri="{FF2B5EF4-FFF2-40B4-BE49-F238E27FC236}">
                <a16:creationId xmlns:a16="http://schemas.microsoft.com/office/drawing/2014/main" id="{B406BCC7-A4A5-4FB9-ACCB-EDC739713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3538"/>
            <a:ext cx="4867261" cy="40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одулор, Антропометрия, Эргономика">
            <a:extLst>
              <a:ext uri="{FF2B5EF4-FFF2-40B4-BE49-F238E27FC236}">
                <a16:creationId xmlns:a16="http://schemas.microsoft.com/office/drawing/2014/main" id="{FA3E966D-CAF8-4E54-916F-50F254B76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61" y="1813560"/>
            <a:ext cx="5715000" cy="50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нтропометрия (антропометрика) | Психологическая энциклопедия 1vc0">
            <a:extLst>
              <a:ext uri="{FF2B5EF4-FFF2-40B4-BE49-F238E27FC236}">
                <a16:creationId xmlns:a16="http://schemas.microsoft.com/office/drawing/2014/main" id="{43EB5DEE-DCD9-4C13-B26B-21F05B78E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54" y="4459458"/>
            <a:ext cx="3928646" cy="23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7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C08FA-EE34-496C-966A-25432660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58461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Функціональний статус дає важливу інформацію про здібності людини до самообслуговування і про незалежність від сторонньої допомоги. Оцінка функціонального статусу включає в себе такі розділи як функціональна активність, мобільність і здібність підтримувати рівновагу а також визначення м’язової сили.</a:t>
            </a:r>
            <a:endParaRPr lang="ru-RU" sz="2400" dirty="0"/>
          </a:p>
        </p:txBody>
      </p:sp>
      <p:pic>
        <p:nvPicPr>
          <p:cNvPr id="8" name="Picture 8" descr="женщина обнимает мужчину, Aged Care Health Care Caregiver Старость Старшая,  старики, любовь, разное, ребенок png | Klipartz">
            <a:extLst>
              <a:ext uri="{FF2B5EF4-FFF2-40B4-BE49-F238E27FC236}">
                <a16:creationId xmlns:a16="http://schemas.microsoft.com/office/drawing/2014/main" id="{4670672E-A0B3-47BB-A240-DD862B19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37" y="1807067"/>
            <a:ext cx="8173329" cy="505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3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B5D8F-F235-433A-A833-A03CA6B9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Функціональна активність ділиться на базову і інструментальну активність.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4CCB1-DBD4-4C1E-9EF0-2D26E57E2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7"/>
            <a:ext cx="12192000" cy="117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оцінки базової активності являється Індекс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Бартел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який включає себе такі пункти як можливість самостійно виконувати заходи особистої гігієни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вміння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вмиватися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одягатися, приймати їжу, переміщатися на невеликі відстані, і контролювати функції тазових органів. </a:t>
            </a:r>
            <a:endParaRPr lang="ru-RU" sz="2400" dirty="0"/>
          </a:p>
        </p:txBody>
      </p:sp>
      <p:pic>
        <p:nvPicPr>
          <p:cNvPr id="6148" name="Picture 4" descr="Презентация на тему: &quot;МКФ в работе врача реабилитолога К.м.н., врач ЛФК,  ГАУЗ «Межрегиональный клинико - диагностический центр» Старостина Г.Х.&quot;.  Скачать бесплатно и без регистрации.">
            <a:extLst>
              <a:ext uri="{FF2B5EF4-FFF2-40B4-BE49-F238E27FC236}">
                <a16:creationId xmlns:a16="http://schemas.microsoft.com/office/drawing/2014/main" id="{3D504E6A-94B7-42CD-99E5-2E6C826B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4" y="1856935"/>
            <a:ext cx="11556152" cy="50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3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D85FE-285E-4734-AF26-CAF48FB6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419642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оцінки інструментальної функціональної активності використовується індекс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Лоутона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він включає: можливість користуватися телефоном, транспортом, здійснювати покупки, готувати їжу, виконання господарських справ, контроль над фінансами, можливість самостійно приймати лікарські препарати.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170" name="Picture 2" descr="Пожилые люди. активность пожилых людей, уход за пожилыми людьми, комфорт и  общение в пожилом возрасте. счастливый человек читает газету в кресле.  векторная иллюстрация | Премиум векторы">
            <a:extLst>
              <a:ext uri="{FF2B5EF4-FFF2-40B4-BE49-F238E27FC236}">
                <a16:creationId xmlns:a16="http://schemas.microsoft.com/office/drawing/2014/main" id="{96CF777E-559E-44DC-B111-48C45EDC4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52" y="1987060"/>
            <a:ext cx="8693496" cy="48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25699-5DA4-4EE6-BCFC-ED1B9D66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757267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Мобільність пацієнта характеризує можливість безпечно пересуватися. Зниження мобільності асоціюється з підвищеним ризиком падінь, госпіталізації, появою пролежнів, соціальної ізоляції та розвитку депресії.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194" name="Picture 2" descr="Профилактика падений пожилых людей.">
            <a:extLst>
              <a:ext uri="{FF2B5EF4-FFF2-40B4-BE49-F238E27FC236}">
                <a16:creationId xmlns:a16="http://schemas.microsoft.com/office/drawing/2014/main" id="{C6D5FAEA-634D-4571-AF0E-DBE4A61DE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83" y="2947546"/>
            <a:ext cx="5862817" cy="39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еабилитация пожилых людей после травм и переломов в пансионатах для пожилых,  престарелых и инвалидов SM-Pension +7 (495) 181-07-93">
            <a:extLst>
              <a:ext uri="{FF2B5EF4-FFF2-40B4-BE49-F238E27FC236}">
                <a16:creationId xmlns:a16="http://schemas.microsoft.com/office/drawing/2014/main" id="{1A48C8A9-FFE7-4F6B-97A6-91C357A93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8628"/>
            <a:ext cx="6969080" cy="46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11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469</Words>
  <Application>Microsoft Office PowerPoint</Application>
  <PresentationFormat>Широкоэкранный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МЕТОДИЧНІ ОСОБЛИВОСТІ КОМПЛЕКСНОЇ ГЕРІАТРИЧНОЇ ОЦІНКИ</vt:lpstr>
      <vt:lpstr>Презентация PowerPoint</vt:lpstr>
      <vt:lpstr>Комплексна геріатрична оцінка за міжнародною класифікацією функціонування складається з 4 доменів: Фізичне здоров'я, Функціональний статус, Психічне здоров'я, Соціальний статус і навколишні умови. </vt:lpstr>
      <vt:lpstr>Фізичне здоров'я включає набір хронічних захворювань, набір медикаментозних препаратів, які приймає пацієнт, а також антропометричні показники.</vt:lpstr>
      <vt:lpstr>У комплексній оцінці стану літньої людини антропометрія займає важливе місце і використовується на практиці головним чином для судження про фізичне здоров'я, стан харчування. Більш того, антропометричні показники мають навіть прогностичне значення. Це недорогий, неінвазивний і інформативний метод. </vt:lpstr>
      <vt:lpstr>Функціональний статус дає важливу інформацію про здібності людини до самообслуговування і про незалежність від сторонньої допомоги. Оцінка функціонального статусу включає в себе такі розділи як функціональна активність, мобільність і здібність підтримувати рівновагу а також визначення м’язової сили.</vt:lpstr>
      <vt:lpstr>Функціональна активність ділиться на базову і інструментальну активність.</vt:lpstr>
      <vt:lpstr>Для оцінки інструментальної функціональної активності використовується індекс Лоутона, він включає: можливість користуватися телефоном, транспортом, здійснювати покупки, готувати їжу, виконання господарських справ, контроль над фінансами, можливість самостійно приймати лікарські препарати. </vt:lpstr>
      <vt:lpstr>Мобільність пацієнта характеризує можливість безпечно пересуватися. Зниження мобільності асоціюється з підвищеним ризиком падінь, госпіталізації, появою пролежнів, соціальної ізоляції та розвитку депресії.  </vt:lpstr>
      <vt:lpstr>Найбільш поширеним тестом для оцінки мобільності є тест «Встань і йди».</vt:lpstr>
      <vt:lpstr>М’язова сила.  Для оцінки м’язової сили використовується кистьовий динамометр і вимірюють силу кистей рук. Кистьова м’язова сила дає більше інформації про прогноз для життя і здоров'я пацієнта ніж його хронологічний вік. </vt:lpstr>
      <vt:lpstr>Для оцінки когнітивного статусу існує великий набір шкал і опитувальників, найбільш поширеними з них є: коротка шкала оцінки психічних функцій, Монреальська оцінка когнітивних функцій, батареї лобових тестів, тест запам'ятовування і відтворення 12 слів.</vt:lpstr>
      <vt:lpstr>При необхідності проведення швидкого опитування найчастіше використовується тест Міні-Ког. </vt:lpstr>
      <vt:lpstr>Оцінка тесту: за кожне правильно відтворене слово, ми даємо пацієнтові 1 бал, якщо годинник намальований правильно ми даємо 2 бали, якщо намальований з помилкою - не даємо 2 бали, таким чином максимально пацієнт може набрати 5 балів. Якщо пацієнт набирає менше 3 балів це говорить про високу ймовірність наявності важких когнітивних порушень або деменції. </vt:lpstr>
      <vt:lpstr>Таким чином, проведення комплексної геріатричної оцінки дозволяє отримати і систематизувати інформацію про рівень здоров’я та функціонування людини похилого віку, що потрібно для оцінки ризику та попередження ускладнення захворювання шляхом розробки реабілітаційної програми з метою покращення стану хворого і подовження якості його життя.   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Геріотрична оцінка</dc:title>
  <dc:creator>Михаил</dc:creator>
  <cp:lastModifiedBy>Пользователь</cp:lastModifiedBy>
  <cp:revision>19</cp:revision>
  <dcterms:created xsi:type="dcterms:W3CDTF">2021-04-16T20:24:44Z</dcterms:created>
  <dcterms:modified xsi:type="dcterms:W3CDTF">2022-03-29T21:47:15Z</dcterms:modified>
</cp:coreProperties>
</file>