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752418-9847-43B7-A4C9-D817BDF806C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6DDAC0-6C8D-4092-A418-8FCBE69F2E2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964488" cy="1296144"/>
          </a:xfrm>
          <a:noFill/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Визначення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біологічного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віку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людини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grayWhite">
          <a:xfrm>
            <a:off x="683568" y="692696"/>
            <a:ext cx="7851648" cy="836712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2">
                    <a:lumMod val="10000"/>
                  </a:schemeClr>
                </a:solidFill>
              </a:rPr>
              <a:t>Вікова періодизація життя людини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5181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СТАТЬ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ЧОЛОВІЧА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ЖІНОЧА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НОВОНАРОДЖЕННІ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1-10 ДНІВ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ГРУДНИЙ</a:t>
                      </a:r>
                      <a:r>
                        <a:rPr lang="uk-UA" baseline="0" dirty="0" smtClean="0"/>
                        <a:t> ВІК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r>
                        <a:rPr lang="uk-UA" baseline="0" dirty="0" smtClean="0"/>
                        <a:t> ДНІВ- 1РОКУ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РАННЄ ДИТИНСТВО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1-3 РОКИ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ПЕРШЕ</a:t>
                      </a:r>
                      <a:r>
                        <a:rPr lang="uk-UA" baseline="0" dirty="0" smtClean="0"/>
                        <a:t> ДИТИНСТВО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4-7 РОКІВ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ДРУГЕ ДИТИНСТВО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8-12 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8-11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ПІДЛІТКОВИЙ</a:t>
                      </a:r>
                      <a:r>
                        <a:rPr lang="uk-UA" baseline="0" dirty="0" smtClean="0"/>
                        <a:t>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13-16 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12-15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ЮНАЦЬКИЙ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17-21 РІК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16-20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ПЕРШИЙ ЗРІЛИЙ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22-35 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21-35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ДРУГИЙ ЗРІЛИЙ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36-60 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36-55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ЛІТНІЙ(ПОХИЛИЙ)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61-74 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56-74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СТАРЕЧИЙ ВІК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75-90 РОКІВ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ДОВГОЖИТЕЛІ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90 РОКІВ І БІЛЬШЕ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>
                <a:solidFill>
                  <a:schemeClr val="tx2">
                    <a:lumMod val="10000"/>
                  </a:schemeClr>
                </a:solidFill>
              </a:rPr>
              <a:t>СХЕМА ВІКОВОЇ ПЕРІОДИЗАЦІЇ ОТНОГЕНЕЗУ ЛЮДИНИ(МАРКОСЯН)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16632"/>
          <a:ext cx="8712968" cy="657035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2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17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НОВОНАРОДЖЕННІ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Період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вигодовування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дитини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молозивом. Початок росту в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довжину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Часто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падіння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ваги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тіла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986">
                <a:tc>
                  <a:txBody>
                    <a:bodyPr/>
                    <a:lstStyle/>
                    <a:p>
                      <a:r>
                        <a:rPr lang="uk-UA" dirty="0" smtClean="0"/>
                        <a:t>ГРУДНИЙ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харчування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"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зрілим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" молоком.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Прорізування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перших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молочних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зубів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6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місяців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);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період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максимальної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інтенсивності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ростового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процесу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випрямлення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тіла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вигинів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хребта),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сидіння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стояння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перші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кроки. 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пізнавального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оглядання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впізнавання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наслідування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закликають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жести.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Доречевое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мовного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розвитку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350">
                <a:tc>
                  <a:txBody>
                    <a:bodyPr/>
                    <a:lstStyle/>
                    <a:p>
                      <a:r>
                        <a:rPr lang="uk-UA" dirty="0" smtClean="0"/>
                        <a:t>РАННЄ ДИТИНСТВО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Завершення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прорізування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першої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генерації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зубів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Падіння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інтенсивності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росту.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Вибір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об'єкта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прихильності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виділення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"Я".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Фразова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мова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Активна предметна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діяльність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Впізнавання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картинок,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фантазування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предметів-заступників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грі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247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Calibri" pitchFamily="34" charset="0"/>
                        </a:rPr>
                        <a:t>ПЕРШЕ</a:t>
                      </a:r>
                      <a:r>
                        <a:rPr lang="uk-UA" sz="1400" baseline="0" dirty="0" smtClean="0">
                          <a:latin typeface="Calibri" pitchFamily="34" charset="0"/>
                        </a:rPr>
                        <a:t> ДИТИНСТВО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Часто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фіксується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перший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ростової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стрибок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З 6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років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прорізування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постійних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зубів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В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кінці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виразні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прояви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статевого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диморфізму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початок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статевої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ідентифікації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усвідомлення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Наочно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символічне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мислення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освоєння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простору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поняття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послідовності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часу.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етики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групової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Усвідомлене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завзятість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Провідна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діяльність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сюжетно-рольова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074"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ДРУГЕ</a:t>
                      </a:r>
                      <a:r>
                        <a:rPr lang="uk-UA" baseline="0" dirty="0" smtClean="0"/>
                        <a:t> ДИТИНСТВО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Прорізування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постійних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зубів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крім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третього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малярів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- "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зубів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мудрості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"). Початок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вторинних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статевих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ознак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статеве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дозрівання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активізація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ростового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процесу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Перехід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нагляднообразного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логічно-оперативного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мислення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істинні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вольові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акти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адаптація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уваги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довільної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пам'яті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2523">
                <a:tc>
                  <a:txBody>
                    <a:bodyPr/>
                    <a:lstStyle/>
                    <a:p>
                      <a:r>
                        <a:rPr lang="uk-UA" dirty="0" smtClean="0"/>
                        <a:t>ПІДЛІТКОВИЙ</a:t>
                      </a:r>
                      <a:r>
                        <a:rPr lang="uk-UA" baseline="0" dirty="0" smtClean="0"/>
                        <a:t>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Пубертатний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спурт -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другий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істинний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ростової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стрибок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Статеве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дозрівання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посилений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ріст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тіла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довжину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Все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це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визначає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значні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морфофункціональні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зрушення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зачіпають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всі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системи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організму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Словесне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вираження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абстрактного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мислення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інтенсивний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інтелектуальний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самоаналіз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висока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статева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ідентифікація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особистісна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емоційна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нестабільність</a:t>
                      </a:r>
                      <a:endParaRPr lang="ru-RU" sz="1400" dirty="0" smtClean="0">
                        <a:latin typeface="Calibri" pitchFamily="34" charset="0"/>
                      </a:endParaRPr>
                    </a:p>
                    <a:p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640960" cy="625412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62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633">
                <a:tc>
                  <a:txBody>
                    <a:bodyPr/>
                    <a:lstStyle/>
                    <a:p>
                      <a:r>
                        <a:rPr lang="uk-UA" dirty="0" smtClean="0"/>
                        <a:t>ЮНАЦЬКИЙ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Закінчення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інтенсивного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росту та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організму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діфінітівное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стан). Початок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стабілізації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особистості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самовизначення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світогляду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можливі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деструктивні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прояви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соціальної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активності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356">
                <a:tc>
                  <a:txBody>
                    <a:bodyPr/>
                    <a:lstStyle/>
                    <a:p>
                      <a:r>
                        <a:rPr lang="uk-UA" dirty="0" smtClean="0"/>
                        <a:t>ПЕРШИЙ ЗРІЛИЙ ВІК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Власне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зрілість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відносна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стабільність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параметрів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організму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закінчення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типово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жіночих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типово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чоловічих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 рис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будови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психіки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7327"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ДРУГИЙ</a:t>
                      </a:r>
                      <a:r>
                        <a:rPr lang="uk-UA" baseline="0" dirty="0" smtClean="0"/>
                        <a:t> ЗРІЛИЙ 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Провідне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набуває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добова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тижнева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сезонна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інша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ритмічність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фізіологічних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функцій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В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кінці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закінчення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жіночого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репродуктивного циклу - менопауза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комплекс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відповідних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психофізіологічних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змін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клімакс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965">
                <a:tc>
                  <a:txBody>
                    <a:bodyPr/>
                    <a:lstStyle/>
                    <a:p>
                      <a:r>
                        <a:rPr lang="uk-UA" dirty="0" smtClean="0"/>
                        <a:t>ЛІТНІЙ ВІК,СТАРЕЧИЙ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Продовження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соціальної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активності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Розпочато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інволютивних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змін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організму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в тому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числі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істинний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негативне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зростання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Падіння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адаптаційних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можливостей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Дезінтеграція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функцій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організму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всіх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рівнях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Зазвичай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закінчення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чоловічого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репродуктивного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Структурні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функціональні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зміни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центральної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нервової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системи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а в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кінці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етапу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звичайні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яскраві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ознаки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"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психічного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старіння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"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803">
                <a:tc>
                  <a:txBody>
                    <a:bodyPr/>
                    <a:lstStyle/>
                    <a:p>
                      <a:r>
                        <a:rPr lang="uk-UA" dirty="0" smtClean="0"/>
                        <a:t>ДОВГОЖИТЕЛІ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Дожили до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цього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періоду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характеризує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відносна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стабільність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всіх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параметрів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досягнутому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якісному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кількісному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рівні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 тому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числі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рахунок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компенсаторних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компенсаторно-старечих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процесів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Для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визначення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функціонального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темпу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старіння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організму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використовували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методику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визначення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В. П. Войтенко (2001), у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зв’язку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із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простотою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застосування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відносною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об’єктивністю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отриманих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результатів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Для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визначення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використовували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такі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формули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БВ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чоловіки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БВ = 26,985 + 0,215 ×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АТс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– 0,149 ×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ЗДв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+ 0,723 × СОЗ – 0,151 × СБ.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       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жінки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БВ = -1,463 + 0,415 ×ПТ – 0,248 × МТ + 0,694 × СОЗ – 0,14 × СБ, 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АТс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систолічний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артеріальний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тиск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мм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рт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. ст.; 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АТп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пільсовий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артеріальний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тиск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АТс-АТд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мм.рт.ст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;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ЗДв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тривалість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затримки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дихання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після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глибокого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вдиху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с; 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СБ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статичне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балансування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с;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статичне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балансування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на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лівій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нозі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без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взуття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очі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закриті,руки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опущені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3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спроби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інтервалом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5хв,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враховується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краща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в секундах)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МТ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маса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тіла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кг; 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СОЗ –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суб’єктивна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оцінка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здоров’я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визначається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за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допомогою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анкети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що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містить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29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питань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).</a:t>
            </a:r>
          </a:p>
          <a:p>
            <a:pPr>
              <a:buNone/>
            </a:pPr>
            <a:endParaRPr lang="ru-RU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Щоб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визначити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темп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старіння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людини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зіставили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індивідуальну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величину БВ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із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НБВ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належним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біологічним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віком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котрий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характеризує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популяційний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стандарт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вікового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«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зносу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».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Обчисливши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індекс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БВ/НБВ,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дізналися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у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скільки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разів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БВ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досліджуваного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більше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або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менше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ніж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БВ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його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ровесників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  <a:p>
            <a:pPr>
              <a:buNone/>
            </a:pPr>
            <a:endParaRPr lang="ru-RU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Для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обчислення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НБВ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використовували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такі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формули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НБВ (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належний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біологічний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вік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),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чоловіки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НБВ = 0,629×КВ + 18,56. НБВ, </a:t>
            </a:r>
          </a:p>
          <a:p>
            <a:pPr>
              <a:buNone/>
            </a:pPr>
            <a:r>
              <a:rPr lang="ru-RU" sz="1400" dirty="0" err="1" smtClean="0">
                <a:solidFill>
                  <a:schemeClr val="bg1"/>
                </a:solidFill>
                <a:latin typeface="Calibri" pitchFamily="34" charset="0"/>
              </a:rPr>
              <a:t>жінки</a:t>
            </a: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: НБВ = 0,581 × КВ + 17,24.</a:t>
            </a:r>
            <a:b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</a:rPr>
              <a:t>КВ= КАЛЕНДАРНИЙ ВІК</a:t>
            </a:r>
            <a:endParaRPr lang="ru-RU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0"/>
            <a:ext cx="7924800" cy="980728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ФУНКЦІОНАЛЬНІ КЛАСИ ЗДОРОВ’Я ЛЮДИНИ ЗАЛЕЖНО ВІД БІОЛОГІЧНОГО ВІКУ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11560" y="3717032"/>
            <a:ext cx="7999040" cy="259228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Особи,віднесені до 4-5 функціональних класів(прискорений темп старіння ) становлять групу ризику. Вони підлягають обов’язковому диспансерному обстеженню, ретельному клініко-діагностичному обстеженню й т.д. Приналежність до 3 класу (темп старіння відповідає популяційному стандарту) визначає необхідність щорічного медичного контролю. Особи з уповільненим темпом старіння (1-2 класи) у спеціальному спостереженні й медичній реабілітації не мають потреби.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На підставі отриманих показників можна також розрахувати «патологічний індекс»(ПІ) – кількість  хронічних захворювань,імовірність яких у обстеженого досить висока.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ПІ(чоловіки) = 0,05 × КВ + 0,093 × </a:t>
            </a:r>
            <a:r>
              <a:rPr lang="uk-UA" dirty="0" err="1" smtClean="0">
                <a:solidFill>
                  <a:schemeClr val="bg1"/>
                </a:solidFill>
              </a:rPr>
              <a:t>СОЗ</a:t>
            </a:r>
            <a:r>
              <a:rPr lang="uk-UA" dirty="0" smtClean="0">
                <a:solidFill>
                  <a:schemeClr val="bg1"/>
                </a:solidFill>
              </a:rPr>
              <a:t> – 1,327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ПІ(жінки) = 0,011 × КВ + 0,057 × </a:t>
            </a:r>
            <a:r>
              <a:rPr lang="uk-UA" dirty="0" err="1" smtClean="0">
                <a:solidFill>
                  <a:schemeClr val="bg1"/>
                </a:solidFill>
              </a:rPr>
              <a:t>СОЗ</a:t>
            </a:r>
            <a:r>
              <a:rPr lang="uk-UA" dirty="0" smtClean="0">
                <a:solidFill>
                  <a:schemeClr val="bg1"/>
                </a:solidFill>
              </a:rPr>
              <a:t> – 0,103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67544" y="980728"/>
          <a:ext cx="6408712" cy="24482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БВ-НБВ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 -15,0</a:t>
                      </a:r>
                      <a:r>
                        <a:rPr lang="uk-UA" baseline="0" dirty="0" smtClean="0"/>
                        <a:t> до  -9,0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 -8,9</a:t>
                      </a:r>
                      <a:r>
                        <a:rPr lang="uk-UA" baseline="0" dirty="0" smtClean="0"/>
                        <a:t> до -3,0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від -2,9 до +2,9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від 3,0</a:t>
                      </a:r>
                      <a:r>
                        <a:rPr lang="uk-UA" baseline="0" dirty="0" smtClean="0"/>
                        <a:t> до 8,9 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 marL="127221" marR="1272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від +9,0 до +15,0</a:t>
                      </a:r>
                      <a:endParaRPr lang="ru-RU" dirty="0"/>
                    </a:p>
                  </a:txBody>
                  <a:tcPr marL="127221" marR="1272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733</Words>
  <Application>Microsoft Office PowerPoint</Application>
  <PresentationFormat>Экран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Бумажная</vt:lpstr>
      <vt:lpstr>Вікова періодизація життя людини</vt:lpstr>
      <vt:lpstr>СХЕМА ВІКОВОЇ ПЕРІОДИЗАЦІЇ ОТНОГЕНЕЗУ ЛЮДИНИ(МАРКОСЯН)</vt:lpstr>
      <vt:lpstr>Презентация PowerPoint</vt:lpstr>
      <vt:lpstr>Презентация PowerPoint</vt:lpstr>
      <vt:lpstr>Презентация PowerPoint</vt:lpstr>
      <vt:lpstr>ФУНКЦІОНАЛЬНІ КЛАСИ ЗДОРОВ’Я ЛЮДИНИ ЗАЛЕЖНО ВІД БІОЛОГІЧНОГО ВІКУ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Вікова періодизація життя людини</dc:title>
  <dc:creator>Анастасия</dc:creator>
  <cp:lastModifiedBy>Пользователь</cp:lastModifiedBy>
  <cp:revision>19</cp:revision>
  <dcterms:created xsi:type="dcterms:W3CDTF">2020-06-09T09:08:27Z</dcterms:created>
  <dcterms:modified xsi:type="dcterms:W3CDTF">2022-03-29T22:00:02Z</dcterms:modified>
</cp:coreProperties>
</file>