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4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5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0CB8-983C-4728-B76D-51B515435809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10639-0C76-4B70-BDF9-27546D97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0639-0C76-4B70-BDF9-27546D9799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8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C022664-7EFD-4867-8F2C-3984A5FAB886}" type="datetimeFigureOut">
              <a:rPr lang="ru-RU" smtClean="0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C932DE9-4E17-4A1E-8CDB-399F98F4A3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832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E17E1-2D2F-492A-8A4F-F7777D6AD5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9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544E3-7EF9-46F7-8E38-295D7C5951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59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13F7A-0B4D-48F2-B828-5D1A995539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4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273963-121F-4ED4-8487-0D922170A4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69764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1D3B-A90E-433F-9CEC-6590215257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5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83BAF-2C82-4DCA-A5B7-E95127C16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44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03850-D4A2-42C0-945D-4230FB80CD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86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96C52-C9ED-4A60-8B65-1773EB538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9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>
              <a:defRPr/>
            </a:pPr>
            <a:fld id="{6524BA8E-3308-45C2-86AF-E28E8541B8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2414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pPr>
              <a:defRPr/>
            </a:pPr>
            <a:fld id="{5367833F-F20C-475D-AD7D-969B2758C8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1923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ACE54BA-FB44-4D26-B104-7C2E9698A7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90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633742" cy="3478663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Використання </a:t>
            </a:r>
            <a:br>
              <a:rPr lang="uk-UA" sz="6000" b="1" dirty="0" smtClean="0"/>
            </a:br>
            <a:r>
              <a:rPr lang="uk-UA" sz="6000" b="1" dirty="0" smtClean="0"/>
              <a:t>інтернет-сервісів </a:t>
            </a:r>
            <a:br>
              <a:rPr lang="uk-UA" sz="6000" b="1" dirty="0" smtClean="0"/>
            </a:br>
            <a:r>
              <a:rPr lang="uk-UA" sz="6000" b="1" dirty="0" smtClean="0"/>
              <a:t>в освітньому </a:t>
            </a:r>
            <a:br>
              <a:rPr lang="uk-UA" sz="6000" b="1" dirty="0" smtClean="0"/>
            </a:br>
            <a:r>
              <a:rPr lang="uk-UA" sz="6000" b="1" dirty="0" smtClean="0"/>
              <a:t>процесі</a:t>
            </a:r>
            <a:endParaRPr lang="ru-RU" sz="6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683568" y="1758590"/>
            <a:ext cx="8229600" cy="7810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3200" dirty="0" smtClean="0">
                <a:solidFill>
                  <a:schemeClr val="tx1"/>
                </a:solidFill>
              </a:rPr>
              <a:t>Створення ребусів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4" descr="загруже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732" y="548680"/>
            <a:ext cx="2500586" cy="171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Rectangle 6"/>
          <p:cNvSpPr>
            <a:spLocks/>
          </p:cNvSpPr>
          <p:nvPr/>
        </p:nvSpPr>
        <p:spPr bwMode="auto">
          <a:xfrm>
            <a:off x="806868" y="4517636"/>
            <a:ext cx="822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uk-UA" sz="3200" dirty="0">
                <a:latin typeface="Calibri" pitchFamily="34" charset="0"/>
              </a:rPr>
              <a:t>Генератор кросвордів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22534" name="Picture 7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216099"/>
            <a:ext cx="2632549" cy="181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933212" y="634082"/>
            <a:ext cx="5399831" cy="10804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altLang="ko-KR" b="1" dirty="0" smtClean="0"/>
              <a:t>Серві</a:t>
            </a:r>
            <a:r>
              <a:rPr lang="uk-UA" altLang="ko-KR" b="1" dirty="0" smtClean="0">
                <a:cs typeface="Arial" charset="0"/>
              </a:rPr>
              <a:t>с Rebus1.com</a:t>
            </a:r>
            <a:r>
              <a:rPr lang="uk-UA" altLang="ko-KR" sz="4000" dirty="0" smtClean="0"/>
              <a:t> </a:t>
            </a:r>
            <a:endParaRPr lang="ru-RU" sz="4000" dirty="0" smtClean="0"/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806868" y="3246399"/>
            <a:ext cx="7385931" cy="10804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altLang="ko-KR" b="1" dirty="0" smtClean="0"/>
              <a:t>Серві</a:t>
            </a:r>
            <a:r>
              <a:rPr lang="uk-UA" altLang="ko-KR" b="1" dirty="0" smtClean="0">
                <a:cs typeface="Arial" charset="0"/>
              </a:rPr>
              <a:t>с </a:t>
            </a:r>
            <a:r>
              <a:rPr lang="ru-RU" dirty="0" smtClean="0"/>
              <a:t>cross.highcat.org</a:t>
            </a:r>
            <a:r>
              <a:rPr lang="uk-UA" altLang="ko-KR" sz="4000" dirty="0" smtClean="0"/>
              <a:t> </a:t>
            </a:r>
            <a:endParaRPr lang="ru-RU" sz="4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4464050" cy="1143000"/>
          </a:xfrm>
        </p:spPr>
        <p:txBody>
          <a:bodyPr/>
          <a:lstStyle/>
          <a:p>
            <a:r>
              <a:rPr lang="uk-UA" altLang="ko-KR" dirty="0" smtClean="0"/>
              <a:t> </a:t>
            </a:r>
            <a:r>
              <a:rPr lang="uk-UA" altLang="ko-KR" b="1" dirty="0" smtClean="0"/>
              <a:t>Серві</a:t>
            </a:r>
            <a:r>
              <a:rPr lang="uk-UA" altLang="ko-KR" b="1" dirty="0" smtClean="0">
                <a:cs typeface="Arial" charset="0"/>
              </a:rPr>
              <a:t>с </a:t>
            </a:r>
            <a:r>
              <a:rPr lang="uk-UA" altLang="ko-KR" b="1" dirty="0" err="1" smtClean="0">
                <a:cs typeface="Arial" charset="0"/>
              </a:rPr>
              <a:t>Padlet</a:t>
            </a:r>
            <a:r>
              <a:rPr lang="uk-UA" altLang="ko-KR" dirty="0" smtClean="0"/>
              <a:t> </a:t>
            </a:r>
            <a:endParaRPr lang="ru-RU" dirty="0" smtClean="0"/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468313" y="1916113"/>
            <a:ext cx="8147050" cy="4525962"/>
          </a:xfrm>
        </p:spPr>
        <p:txBody>
          <a:bodyPr/>
          <a:lstStyle/>
          <a:p>
            <a:pPr marL="715963" indent="-452438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/>
                </a:solidFill>
              </a:rPr>
              <a:t>Створення цікавої дошки, документів і веб-сторінки, які легко читати</a:t>
            </a:r>
            <a:r>
              <a:rPr lang="ru-RU" altLang="ko-KR" sz="3200" dirty="0" smtClean="0">
                <a:solidFill>
                  <a:schemeClr val="tx1"/>
                </a:solidFill>
              </a:rPr>
              <a:t> </a:t>
            </a:r>
          </a:p>
          <a:p>
            <a:pPr marL="715963" indent="-452438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/>
                </a:solidFill>
              </a:rPr>
              <a:t>Зручний, легкий інструмент для організації спільної роботи учасників освітнього процесу з різним контентом у визначеному віртуальному просторі</a:t>
            </a:r>
            <a:r>
              <a:rPr lang="ru-RU" altLang="ko-KR" sz="3200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 smtClean="0"/>
          </a:p>
        </p:txBody>
      </p:sp>
      <p:pic>
        <p:nvPicPr>
          <p:cNvPr id="23555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19062"/>
            <a:ext cx="3282197" cy="201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6" descr="padlet_hi_res"/>
          <p:cNvPicPr>
            <a:picLocks noChangeAspect="1" noChangeArrowheads="1"/>
          </p:cNvPicPr>
          <p:nvPr/>
        </p:nvPicPr>
        <p:blipFill>
          <a:blip r:embed="rId3"/>
          <a:srcRect l="25568" t="18100" r="22568" b="11404"/>
          <a:stretch>
            <a:fillRect/>
          </a:stretch>
        </p:blipFill>
        <p:spPr bwMode="auto">
          <a:xfrm>
            <a:off x="7308304" y="5191507"/>
            <a:ext cx="1481897" cy="14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447675" algn="just">
              <a:buNone/>
            </a:pPr>
            <a:r>
              <a:rPr lang="uk-UA" sz="3200" b="1" dirty="0" smtClean="0">
                <a:solidFill>
                  <a:schemeClr val="tx1"/>
                </a:solidFill>
              </a:rPr>
              <a:t>Сучасні інтернет-технології надають можливості інтеграції таких важливих передумов для організації освітнього процесу, як: </a:t>
            </a:r>
          </a:p>
          <a:p>
            <a:pPr indent="219075"/>
            <a:r>
              <a:rPr lang="uk-UA" sz="3200" dirty="0" smtClean="0">
                <a:solidFill>
                  <a:schemeClr val="tx1"/>
                </a:solidFill>
              </a:rPr>
              <a:t>мотивація</a:t>
            </a:r>
          </a:p>
          <a:p>
            <a:pPr indent="219075"/>
            <a:r>
              <a:rPr lang="uk-UA" sz="3200" dirty="0" smtClean="0">
                <a:solidFill>
                  <a:schemeClr val="tx1"/>
                </a:solidFill>
              </a:rPr>
              <a:t>наочність</a:t>
            </a:r>
          </a:p>
          <a:p>
            <a:pPr indent="219075"/>
            <a:r>
              <a:rPr lang="uk-UA" sz="3200" dirty="0" smtClean="0">
                <a:solidFill>
                  <a:schemeClr val="tx1"/>
                </a:solidFill>
              </a:rPr>
              <a:t>індивідуалізація навчальної діяльності</a:t>
            </a:r>
          </a:p>
          <a:p>
            <a:pPr indent="219075"/>
            <a:r>
              <a:rPr lang="uk-UA" sz="3200" dirty="0" smtClean="0">
                <a:solidFill>
                  <a:schemeClr val="tx1"/>
                </a:solidFill>
              </a:rPr>
              <a:t>організація ефективного моніторингу за навчальною діяльністю з боку вчителя</a:t>
            </a:r>
          </a:p>
          <a:p>
            <a:endParaRPr lang="ru-RU" dirty="0"/>
          </a:p>
        </p:txBody>
      </p:sp>
      <p:pic>
        <p:nvPicPr>
          <p:cNvPr id="1032" name="Picture 8" descr="Тематичний івент для вчителів інформатики «Хмарні сервіси – засіб створення  інформаційного освітнього простору» | Куп&amp;#39;янський ліцей №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31908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блачное хранилище | Партнеры | Издательство «Открытые системы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3083844" cy="2097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772816"/>
            <a:ext cx="81156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Заголовок 1"/>
          <p:cNvSpPr>
            <a:spLocks/>
          </p:cNvSpPr>
          <p:nvPr/>
        </p:nvSpPr>
        <p:spPr bwMode="auto">
          <a:xfrm>
            <a:off x="179388" y="260350"/>
            <a:ext cx="885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ko-KR" sz="4400" b="1" dirty="0">
                <a:latin typeface="Calibri" pitchFamily="34" charset="0"/>
              </a:rPr>
              <a:t>Модель випускника </a:t>
            </a:r>
            <a:br>
              <a:rPr lang="uk-UA" altLang="ko-KR" sz="4400" b="1" dirty="0">
                <a:latin typeface="Calibri" pitchFamily="34" charset="0"/>
              </a:rPr>
            </a:br>
            <a:r>
              <a:rPr lang="uk-UA" altLang="ko-KR" sz="4400" b="1" dirty="0">
                <a:latin typeface="Calibri" pitchFamily="34" charset="0"/>
              </a:rPr>
              <a:t>Нової Української Школи</a:t>
            </a:r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338" y="260350"/>
            <a:ext cx="885666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ko-KR" b="1" dirty="0" err="1" smtClean="0"/>
              <a:t>Web</a:t>
            </a:r>
            <a:r>
              <a:rPr lang="uk-UA" altLang="ko-KR" b="1" dirty="0" smtClean="0"/>
              <a:t>-сервіси в освітньому процесі</a:t>
            </a:r>
            <a:r>
              <a:rPr lang="uk-UA" altLang="ko-KR" sz="4000" dirty="0" smtClean="0"/>
              <a:t> </a:t>
            </a:r>
            <a:endParaRPr lang="ru-RU" sz="4000" dirty="0" smtClean="0"/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368550" y="23876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292350" y="50546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749550" y="23876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771775" y="5373688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2673350" y="31496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749550" y="39116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2673350" y="4597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304800" y="2535238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88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9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0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1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2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5393" name="Picture 19" descr="mar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48038" y="2133600"/>
            <a:ext cx="554513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4716463" y="2133600"/>
            <a:ext cx="2271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 dirty="0"/>
              <a:t>хмарні сховища</a:t>
            </a:r>
            <a:r>
              <a:rPr lang="ru-RU" altLang="ko-KR" dirty="0"/>
              <a:t> </a:t>
            </a:r>
            <a:endParaRPr lang="en-US" dirty="0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419475" y="2852738"/>
            <a:ext cx="5545138" cy="6492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3635375" y="2781300"/>
            <a:ext cx="508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конструктор для створення особистих</a:t>
            </a:r>
          </a:p>
          <a:p>
            <a:pPr eaLnBrk="0" hangingPunct="0"/>
            <a:r>
              <a:rPr lang="uk-UA" altLang="ko-KR" sz="2000" b="1"/>
              <a:t> сайтів викладачів</a:t>
            </a:r>
            <a:r>
              <a:rPr lang="ru-RU" altLang="ko-KR" sz="2000" b="1"/>
              <a:t> </a:t>
            </a:r>
            <a:endParaRPr lang="en-US" sz="2000" b="1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48038" y="3644900"/>
            <a:ext cx="554513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75" name="Rectangle 25"/>
          <p:cNvSpPr>
            <a:spLocks noChangeArrowheads="1"/>
          </p:cNvSpPr>
          <p:nvPr/>
        </p:nvSpPr>
        <p:spPr bwMode="auto">
          <a:xfrm>
            <a:off x="3563938" y="3716338"/>
            <a:ext cx="407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соціальні мережі та спільноти</a:t>
            </a:r>
            <a:r>
              <a:rPr lang="ru-RU" altLang="ko-KR"/>
              <a:t> </a:t>
            </a:r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22764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76600" y="30416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7973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348038" y="4292600"/>
            <a:ext cx="5545137" cy="719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80" name="Rectangle 30"/>
          <p:cNvSpPr>
            <a:spLocks noChangeArrowheads="1"/>
          </p:cNvSpPr>
          <p:nvPr/>
        </p:nvSpPr>
        <p:spPr bwMode="auto">
          <a:xfrm>
            <a:off x="3563938" y="4365625"/>
            <a:ext cx="4737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сервіси для створення тестів, карт, </a:t>
            </a:r>
          </a:p>
          <a:p>
            <a:pPr eaLnBrk="0" hangingPunct="0"/>
            <a:r>
              <a:rPr lang="uk-UA" altLang="ko-KR" sz="2000" b="1"/>
              <a:t>плакатів, схем, кросвордів</a:t>
            </a:r>
            <a:endParaRPr lang="en-US" sz="2000" b="1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63900" y="4521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48038" y="5157788"/>
            <a:ext cx="547211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83" name="Rectangle 33"/>
          <p:cNvSpPr>
            <a:spLocks noChangeArrowheads="1"/>
          </p:cNvSpPr>
          <p:nvPr/>
        </p:nvSpPr>
        <p:spPr bwMode="auto">
          <a:xfrm>
            <a:off x="3635375" y="5229225"/>
            <a:ext cx="433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ko-KR" sz="2000" b="1"/>
              <a:t>сервіси для дистанційної освіти</a:t>
            </a:r>
            <a:r>
              <a:rPr lang="ru-RU" altLang="ko-KR"/>
              <a:t> </a:t>
            </a:r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6600" y="53054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525581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ko-KR" b="1" dirty="0" smtClean="0"/>
              <a:t>Серві</a:t>
            </a:r>
            <a:r>
              <a:rPr lang="uk-UA" altLang="ko-KR" b="1" dirty="0" smtClean="0">
                <a:cs typeface="Arial" charset="0"/>
              </a:rPr>
              <a:t>си </a:t>
            </a:r>
            <a:r>
              <a:rPr lang="uk-UA" altLang="ko-KR" b="1" dirty="0" err="1" smtClean="0">
                <a:cs typeface="Arial" charset="0"/>
              </a:rPr>
              <a:t>Google</a:t>
            </a:r>
            <a:r>
              <a:rPr lang="ru-RU" altLang="ko-KR" dirty="0" smtClean="0"/>
              <a:t> </a:t>
            </a:r>
            <a:endParaRPr lang="ru-RU" dirty="0" smtClean="0"/>
          </a:p>
        </p:txBody>
      </p:sp>
      <p:sp>
        <p:nvSpPr>
          <p:cNvPr id="16385" name="Rectangle 3"/>
          <p:cNvSpPr>
            <a:spLocks noGrp="1"/>
          </p:cNvSpPr>
          <p:nvPr>
            <p:ph idx="1"/>
          </p:nvPr>
        </p:nvSpPr>
        <p:spPr>
          <a:xfrm>
            <a:off x="755576" y="1556792"/>
            <a:ext cx="7848872" cy="4869160"/>
          </a:xfrm>
        </p:spPr>
        <p:txBody>
          <a:bodyPr>
            <a:normAutofit lnSpcReduction="10000"/>
          </a:bodyPr>
          <a:lstStyle/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800" b="1" dirty="0" err="1" smtClean="0">
                <a:solidFill>
                  <a:schemeClr val="tx1"/>
                </a:solidFill>
              </a:rPr>
              <a:t>Google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Calendar</a:t>
            </a:r>
            <a:r>
              <a:rPr lang="uk-UA" sz="2800" dirty="0" smtClean="0">
                <a:solidFill>
                  <a:schemeClr val="tx1"/>
                </a:solidFill>
              </a:rPr>
              <a:t> - онлайн календар</a:t>
            </a:r>
          </a:p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800" b="1" dirty="0" err="1" smtClean="0">
                <a:solidFill>
                  <a:schemeClr val="tx1"/>
                </a:solidFill>
              </a:rPr>
              <a:t>Google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Docs</a:t>
            </a:r>
            <a:r>
              <a:rPr lang="uk-UA" sz="2800" dirty="0" smtClean="0">
                <a:solidFill>
                  <a:schemeClr val="tx1"/>
                </a:solidFill>
              </a:rPr>
              <a:t> - онлайн офіс</a:t>
            </a:r>
          </a:p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800" b="1" dirty="0" err="1" smtClean="0">
                <a:solidFill>
                  <a:schemeClr val="tx1"/>
                </a:solidFill>
              </a:rPr>
              <a:t>Gmail</a:t>
            </a:r>
            <a:r>
              <a:rPr lang="uk-UA" sz="2800" dirty="0" smtClean="0">
                <a:solidFill>
                  <a:schemeClr val="tx1"/>
                </a:solidFill>
              </a:rPr>
              <a:t> - безкоштовна електронна пошта</a:t>
            </a:r>
          </a:p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800" b="1" dirty="0" err="1" smtClean="0">
                <a:solidFill>
                  <a:schemeClr val="tx1"/>
                </a:solidFill>
              </a:rPr>
              <a:t>Google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Forms</a:t>
            </a:r>
            <a:r>
              <a:rPr lang="uk-UA" sz="2800" dirty="0" smtClean="0">
                <a:solidFill>
                  <a:schemeClr val="tx1"/>
                </a:solidFill>
              </a:rPr>
              <a:t> -створення форм, анкет і тестів для опитувань</a:t>
            </a:r>
            <a:endParaRPr lang="uk-UA" sz="2800" dirty="0">
              <a:solidFill>
                <a:schemeClr val="tx1"/>
              </a:solidFill>
            </a:endParaRPr>
          </a:p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Google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Maps</a:t>
            </a:r>
            <a:r>
              <a:rPr lang="uk-UA" sz="2800" dirty="0" smtClean="0">
                <a:solidFill>
                  <a:schemeClr val="tx1"/>
                </a:solidFill>
              </a:rPr>
              <a:t> - набір карт</a:t>
            </a:r>
          </a:p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800" b="1" dirty="0" err="1" smtClean="0">
                <a:solidFill>
                  <a:schemeClr val="tx1"/>
                </a:solidFill>
              </a:rPr>
              <a:t>Google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Sites</a:t>
            </a:r>
            <a:r>
              <a:rPr lang="uk-UA" sz="2800" dirty="0" smtClean="0">
                <a:solidFill>
                  <a:schemeClr val="tx1"/>
                </a:solidFill>
              </a:rPr>
              <a:t> - безкоштовний </a:t>
            </a:r>
            <a:r>
              <a:rPr lang="uk-UA" sz="2800" dirty="0" err="1" smtClean="0">
                <a:solidFill>
                  <a:schemeClr val="tx1"/>
                </a:solidFill>
              </a:rPr>
              <a:t>хостинг</a:t>
            </a:r>
            <a:r>
              <a:rPr lang="uk-UA" sz="2800" dirty="0" smtClean="0">
                <a:solidFill>
                  <a:schemeClr val="tx1"/>
                </a:solidFill>
              </a:rPr>
              <a:t>, який використовує вікі-технологію</a:t>
            </a:r>
          </a:p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800" b="1" dirty="0" err="1" smtClean="0">
                <a:solidFill>
                  <a:schemeClr val="tx1"/>
                </a:solidFill>
              </a:rPr>
              <a:t>Google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Translate</a:t>
            </a:r>
            <a:r>
              <a:rPr lang="uk-UA" sz="2800" dirty="0" smtClean="0">
                <a:solidFill>
                  <a:schemeClr val="tx1"/>
                </a:solidFill>
              </a:rPr>
              <a:t> – перекладач</a:t>
            </a:r>
          </a:p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Blogger </a:t>
            </a:r>
            <a:r>
              <a:rPr lang="uk-UA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створення блогів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536575" indent="-452438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800" b="1" dirty="0" err="1" smtClean="0">
                <a:solidFill>
                  <a:schemeClr val="tx1"/>
                </a:solidFill>
              </a:rPr>
              <a:t>YouTube</a:t>
            </a:r>
            <a:r>
              <a:rPr lang="uk-UA" sz="2800" dirty="0" smtClean="0">
                <a:solidFill>
                  <a:schemeClr val="tx1"/>
                </a:solidFill>
              </a:rPr>
              <a:t> – </a:t>
            </a:r>
            <a:r>
              <a:rPr lang="uk-UA" sz="2800" dirty="0" err="1" smtClean="0">
                <a:solidFill>
                  <a:schemeClr val="tx1"/>
                </a:solidFill>
              </a:rPr>
              <a:t>відеохостинг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84137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6387" name="Picture 5" descr="Google-Services-466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18401"/>
            <a:ext cx="1512168" cy="155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789732" y="702734"/>
            <a:ext cx="4967287" cy="1143000"/>
          </a:xfrm>
        </p:spPr>
        <p:txBody>
          <a:bodyPr>
            <a:normAutofit fontScale="90000"/>
          </a:bodyPr>
          <a:lstStyle/>
          <a:p>
            <a:r>
              <a:rPr lang="uk-UA" altLang="ko-KR" sz="6000" b="1" dirty="0" smtClean="0"/>
              <a:t>Серві</a:t>
            </a:r>
            <a:r>
              <a:rPr lang="uk-UA" altLang="ko-KR" sz="6000" b="1" dirty="0" smtClean="0">
                <a:cs typeface="Arial" charset="0"/>
              </a:rPr>
              <a:t>с </a:t>
            </a:r>
            <a:r>
              <a:rPr lang="uk-UA" altLang="ko-KR" sz="6000" b="1" dirty="0" err="1" smtClean="0">
                <a:cs typeface="Arial" charset="0"/>
              </a:rPr>
              <a:t>Kahoot</a:t>
            </a:r>
            <a:r>
              <a:rPr lang="uk-UA" altLang="ko-KR" sz="6000" b="1" dirty="0" smtClean="0"/>
              <a:t> </a:t>
            </a:r>
            <a:endParaRPr lang="ru-RU" sz="6000" b="1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789732" y="2204864"/>
            <a:ext cx="7781489" cy="4023360"/>
          </a:xfrm>
        </p:spPr>
        <p:txBody>
          <a:bodyPr>
            <a:normAutofit/>
          </a:bodyPr>
          <a:lstStyle/>
          <a:p>
            <a:pPr marL="442913" indent="-442913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Сервіс для створення онлайн вікторин, тестів і опитувань</a:t>
            </a:r>
          </a:p>
          <a:p>
            <a:pPr marL="442913" indent="-442913">
              <a:buFont typeface="Wingdings" panose="05000000000000000000" pitchFamily="2" charset="2"/>
              <a:buChar char="q"/>
            </a:pPr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Редагування тестів</a:t>
            </a:r>
          </a:p>
          <a:p>
            <a:pPr marL="442913" indent="-442913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Заощадження часу</a:t>
            </a:r>
          </a:p>
          <a:p>
            <a:pPr marL="442913" indent="-442913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 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будь-якому етапі уроку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42913" indent="-442913">
              <a:buFont typeface="Wingdings" panose="05000000000000000000" pitchFamily="2" charset="2"/>
              <a:buChar char="q"/>
            </a:pP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Інтерес до предмету</a:t>
            </a:r>
          </a:p>
        </p:txBody>
      </p:sp>
      <p:pic>
        <p:nvPicPr>
          <p:cNvPr id="17411" name="Picture 4" descr="kah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3792" y="262381"/>
            <a:ext cx="2817436" cy="158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Персональний сайт - KAH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9824">
            <a:off x="5126785" y="3022056"/>
            <a:ext cx="3189308" cy="13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782555" y="551012"/>
            <a:ext cx="6048350" cy="1143000"/>
          </a:xfrm>
        </p:spPr>
        <p:txBody>
          <a:bodyPr>
            <a:normAutofit fontScale="90000"/>
          </a:bodyPr>
          <a:lstStyle/>
          <a:p>
            <a:r>
              <a:rPr lang="uk-UA" altLang="ko-KR" sz="5400" b="1" dirty="0" smtClean="0"/>
              <a:t>Серві</a:t>
            </a:r>
            <a:r>
              <a:rPr lang="uk-UA" altLang="ko-KR" sz="5400" b="1" dirty="0" smtClean="0">
                <a:cs typeface="Arial" charset="0"/>
              </a:rPr>
              <a:t>с </a:t>
            </a:r>
            <a:r>
              <a:rPr lang="uk-UA" altLang="ko-KR" sz="5400" b="1" dirty="0" err="1" smtClean="0">
                <a:cs typeface="Arial" charset="0"/>
              </a:rPr>
              <a:t>LearningApps</a:t>
            </a:r>
            <a:r>
              <a:rPr lang="uk-UA" altLang="ko-KR" sz="5400" dirty="0" smtClean="0"/>
              <a:t> </a:t>
            </a:r>
            <a:endParaRPr lang="ru-RU" sz="5400" dirty="0" smtClean="0"/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782555" y="2055211"/>
            <a:ext cx="7543801" cy="1655274"/>
          </a:xfrm>
        </p:spPr>
        <p:txBody>
          <a:bodyPr/>
          <a:lstStyle/>
          <a:p>
            <a:pPr marL="442913" indent="-358775" algn="just">
              <a:buFont typeface="Wingdings" panose="05000000000000000000" pitchFamily="2" charset="2"/>
              <a:buChar char="q"/>
            </a:pPr>
            <a:r>
              <a:rPr lang="uk-UA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Конструктор </a:t>
            </a:r>
            <a:r>
              <a:rPr lang="uk-UA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Learningapps</a:t>
            </a:r>
            <a:r>
              <a:rPr lang="uk-UA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призначений для розробки та зберігання інтерактивних завдань з різних предметних дисциплін</a:t>
            </a:r>
            <a:r>
              <a:rPr lang="ru-RU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ru-RU" dirty="0" smtClean="0"/>
          </a:p>
        </p:txBody>
      </p:sp>
      <p:pic>
        <p:nvPicPr>
          <p:cNvPr id="18435" name="Picture 4" descr="Learning_Ap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188640"/>
            <a:ext cx="1634296" cy="163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Блог методиста по информационным технологиям: Конструктор интерактивных  упражнений LearningApps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0" y="3861048"/>
            <a:ext cx="2664296" cy="17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5696" y="4068215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Доступна велика база </a:t>
            </a:r>
            <a:r>
              <a:rPr lang="ru-RU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завдань</a:t>
            </a: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розроблених</a:t>
            </a: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учителями з </a:t>
            </a:r>
            <a:r>
              <a:rPr lang="ru-RU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різних</a:t>
            </a: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країн</a:t>
            </a: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усіх</a:t>
            </a: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предметів</a:t>
            </a: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шкільної</a:t>
            </a: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програми</a:t>
            </a:r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785020" y="618070"/>
            <a:ext cx="4968875" cy="1143000"/>
          </a:xfrm>
        </p:spPr>
        <p:txBody>
          <a:bodyPr>
            <a:normAutofit fontScale="90000"/>
          </a:bodyPr>
          <a:lstStyle/>
          <a:p>
            <a:r>
              <a:rPr lang="uk-UA" altLang="ko-KR" b="1" dirty="0" smtClean="0"/>
              <a:t>Серві</a:t>
            </a:r>
            <a:r>
              <a:rPr lang="uk-UA" altLang="ko-KR" b="1" dirty="0" smtClean="0">
                <a:cs typeface="Arial" charset="0"/>
              </a:rPr>
              <a:t>с </a:t>
            </a:r>
            <a:r>
              <a:rPr lang="uk-UA" altLang="ko-KR" b="1" dirty="0" err="1" smtClean="0">
                <a:cs typeface="Arial" charset="0"/>
              </a:rPr>
              <a:t>Сlasstime</a:t>
            </a:r>
            <a:r>
              <a:rPr lang="uk-UA" altLang="ko-KR" dirty="0" smtClean="0"/>
              <a:t> </a:t>
            </a:r>
            <a:endParaRPr lang="ru-RU" dirty="0" smtClean="0"/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939149" y="1748021"/>
            <a:ext cx="7240757" cy="4023360"/>
          </a:xfrm>
        </p:spPr>
        <p:txBody>
          <a:bodyPr>
            <a:noAutofit/>
          </a:bodyPr>
          <a:lstStyle/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Командні ігри </a:t>
            </a:r>
          </a:p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Отримання миттєвих результатів та візуалізації прогресу навчання усього класу</a:t>
            </a:r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Можливість створювати свої власні завдання</a:t>
            </a:r>
            <a:r>
              <a:rPr lang="ru-RU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Підготовка до ЗНО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9" name="Picture 4" descr="fb_share_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9492" y="266328"/>
            <a:ext cx="2987675" cy="156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Платформа для аналитики оценивания и процесса обучения - Classtime"/>
          <p:cNvSpPr>
            <a:spLocks noChangeAspect="1" noChangeArrowheads="1"/>
          </p:cNvSpPr>
          <p:nvPr/>
        </p:nvSpPr>
        <p:spPr bwMode="auto">
          <a:xfrm>
            <a:off x="4559528" y="3933056"/>
            <a:ext cx="2388735" cy="23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Jobs at Clas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512">
            <a:off x="5496134" y="4858258"/>
            <a:ext cx="2904257" cy="15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465673" y="628733"/>
            <a:ext cx="4464496" cy="1143000"/>
          </a:xfrm>
        </p:spPr>
        <p:txBody>
          <a:bodyPr>
            <a:noAutofit/>
          </a:bodyPr>
          <a:lstStyle/>
          <a:p>
            <a:r>
              <a:rPr lang="uk-UA" altLang="ko-KR" sz="5400" b="1" dirty="0" smtClean="0"/>
              <a:t>Серві</a:t>
            </a:r>
            <a:r>
              <a:rPr lang="uk-UA" altLang="ko-KR" sz="5400" b="1" dirty="0" smtClean="0">
                <a:cs typeface="Arial" charset="0"/>
              </a:rPr>
              <a:t>с </a:t>
            </a:r>
            <a:r>
              <a:rPr lang="uk-UA" altLang="ko-KR" sz="5400" b="1" dirty="0" err="1" smtClean="0">
                <a:cs typeface="Arial" charset="0"/>
              </a:rPr>
              <a:t>Canva</a:t>
            </a:r>
            <a:r>
              <a:rPr lang="uk-UA" altLang="ko-KR" sz="5400" dirty="0" smtClean="0"/>
              <a:t> </a:t>
            </a:r>
            <a:endParaRPr lang="ru-RU" sz="5400" dirty="0" smtClean="0"/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827584" y="1993520"/>
            <a:ext cx="7113984" cy="2509837"/>
          </a:xfrm>
        </p:spPr>
        <p:txBody>
          <a:bodyPr>
            <a:normAutofit/>
          </a:bodyPr>
          <a:lstStyle/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/>
                </a:solidFill>
              </a:rPr>
              <a:t>Сервіс для графічного дизайну</a:t>
            </a:r>
            <a:r>
              <a:rPr lang="ru-RU" altLang="ko-KR" sz="3200" dirty="0" smtClean="0">
                <a:solidFill>
                  <a:schemeClr val="tx1"/>
                </a:solidFill>
              </a:rPr>
              <a:t> </a:t>
            </a:r>
          </a:p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/>
                </a:solidFill>
              </a:rPr>
              <a:t>Вбудована бібліотека шаблонів, фотографій, ілюстрацій і шрифтів</a:t>
            </a:r>
          </a:p>
          <a:p>
            <a:pPr marL="442913" indent="-442913" algn="just">
              <a:buFont typeface="Wingdings" panose="05000000000000000000" pitchFamily="2" charset="2"/>
              <a:buChar char="q"/>
            </a:pPr>
            <a:r>
              <a:rPr lang="uk-UA" altLang="ko-KR" sz="3200" dirty="0" smtClean="0">
                <a:solidFill>
                  <a:schemeClr val="tx1"/>
                </a:solidFill>
              </a:rPr>
              <a:t>Створення публікацій</a:t>
            </a:r>
            <a:r>
              <a:rPr lang="ru-RU" altLang="ko-KR" sz="3200" dirty="0" smtClean="0">
                <a:solidFill>
                  <a:schemeClr val="tx1"/>
                </a:solidFill>
              </a:rPr>
              <a:t> 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20483" name="Picture 4" descr="Canva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60648"/>
            <a:ext cx="1759024" cy="17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Membuat Poster Film dengan 50+ Contoh Desain Keren - Can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71800" y="4725144"/>
            <a:ext cx="3601284" cy="183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971600" y="749938"/>
            <a:ext cx="5759450" cy="1143000"/>
          </a:xfrm>
        </p:spPr>
        <p:txBody>
          <a:bodyPr>
            <a:normAutofit fontScale="90000"/>
          </a:bodyPr>
          <a:lstStyle/>
          <a:p>
            <a:r>
              <a:rPr lang="uk-UA" altLang="ko-KR" b="1" dirty="0" smtClean="0"/>
              <a:t>Серві</a:t>
            </a:r>
            <a:r>
              <a:rPr lang="uk-UA" altLang="ko-KR" b="1" dirty="0" smtClean="0">
                <a:cs typeface="Arial" charset="0"/>
              </a:rPr>
              <a:t>с </a:t>
            </a:r>
            <a:r>
              <a:rPr lang="uk-UA" altLang="ko-KR" b="1" dirty="0" err="1" smtClean="0">
                <a:cs typeface="Arial" charset="0"/>
              </a:rPr>
              <a:t>Mycollages</a:t>
            </a:r>
            <a:r>
              <a:rPr lang="ru-RU" altLang="ko-KR" dirty="0" smtClean="0"/>
              <a:t> </a:t>
            </a:r>
            <a:endParaRPr lang="ru-RU" dirty="0" smtClean="0"/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971600" y="2060848"/>
            <a:ext cx="5040560" cy="4525962"/>
          </a:xfrm>
        </p:spPr>
        <p:txBody>
          <a:bodyPr>
            <a:normAutofit/>
          </a:bodyPr>
          <a:lstStyle/>
          <a:p>
            <a:pPr marL="536575" indent="-452438">
              <a:buFont typeface="Wingdings" panose="05000000000000000000" pitchFamily="2" charset="2"/>
              <a:buChar char="q"/>
              <a:tabLst>
                <a:tab pos="536575" algn="l"/>
              </a:tabLst>
            </a:pP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Створення колажів</a:t>
            </a:r>
          </a:p>
          <a:p>
            <a:pPr marL="536575" indent="-452438">
              <a:buFont typeface="Wingdings" panose="05000000000000000000" pitchFamily="2" charset="2"/>
              <a:buChar char="q"/>
              <a:tabLst>
                <a:tab pos="536575" algn="l"/>
              </a:tabLst>
            </a:pP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Фільтри</a:t>
            </a:r>
          </a:p>
          <a:p>
            <a:pPr marL="536575" indent="-452438">
              <a:buFont typeface="Wingdings" panose="05000000000000000000" pitchFamily="2" charset="2"/>
              <a:buChar char="q"/>
              <a:tabLst>
                <a:tab pos="536575" algn="l"/>
              </a:tabLst>
            </a:pP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Ефекти</a:t>
            </a:r>
          </a:p>
          <a:p>
            <a:pPr marL="536575" indent="-452438">
              <a:buFont typeface="Wingdings" panose="05000000000000000000" pitchFamily="2" charset="2"/>
              <a:buChar char="q"/>
              <a:tabLst>
                <a:tab pos="536575" algn="l"/>
              </a:tabLst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Зручний інтерфейс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Picture 4" descr="загруже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50" y="293185"/>
            <a:ext cx="1920752" cy="159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d32bd6333e928fd2b149167e802fdb1331c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308</TotalTime>
  <Words>254</Words>
  <Application>Microsoft Office PowerPoint</Application>
  <PresentationFormat>Экран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Calibri</vt:lpstr>
      <vt:lpstr>Corbel</vt:lpstr>
      <vt:lpstr>Gill Sans MT</vt:lpstr>
      <vt:lpstr>Impact</vt:lpstr>
      <vt:lpstr>휴먼매직체</vt:lpstr>
      <vt:lpstr>Wingdings</vt:lpstr>
      <vt:lpstr>Badge</vt:lpstr>
      <vt:lpstr>Використання  інтернет-сервісів  в освітньому  процесі</vt:lpstr>
      <vt:lpstr>Презентация PowerPoint</vt:lpstr>
      <vt:lpstr>Web-сервіси в освітньому процесі </vt:lpstr>
      <vt:lpstr>Сервіси Google </vt:lpstr>
      <vt:lpstr>Сервіс Kahoot </vt:lpstr>
      <vt:lpstr>Сервіс LearningApps </vt:lpstr>
      <vt:lpstr>Сервіс Сlasstime </vt:lpstr>
      <vt:lpstr>Сервіс Canva </vt:lpstr>
      <vt:lpstr>Сервіс Mycollages </vt:lpstr>
      <vt:lpstr>Презентация PowerPoint</vt:lpstr>
      <vt:lpstr> Сервіс Padlet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Кибер-абстракция</dc:title>
  <dc:creator>obstinate</dc:creator>
  <dc:description>Шаблон презентации с сайта http://presentation-creation.ru</dc:description>
  <cp:lastModifiedBy>Home-PC</cp:lastModifiedBy>
  <cp:revision>48</cp:revision>
  <dcterms:created xsi:type="dcterms:W3CDTF">2017-06-19T17:23:17Z</dcterms:created>
  <dcterms:modified xsi:type="dcterms:W3CDTF">2022-02-01T11:58:12Z</dcterms:modified>
</cp:coreProperties>
</file>