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9" r:id="rId2"/>
    <p:sldMasterId id="2147483758" r:id="rId3"/>
    <p:sldMasterId id="2147483767" r:id="rId4"/>
  </p:sldMasterIdLst>
  <p:notesMasterIdLst>
    <p:notesMasterId r:id="rId20"/>
  </p:notesMasterIdLst>
  <p:sldIdLst>
    <p:sldId id="270" r:id="rId5"/>
    <p:sldId id="257" r:id="rId6"/>
    <p:sldId id="284" r:id="rId7"/>
    <p:sldId id="306" r:id="rId8"/>
    <p:sldId id="307" r:id="rId9"/>
    <p:sldId id="308" r:id="rId10"/>
    <p:sldId id="309" r:id="rId11"/>
    <p:sldId id="303" r:id="rId12"/>
    <p:sldId id="302" r:id="rId13"/>
    <p:sldId id="295" r:id="rId14"/>
    <p:sldId id="298" r:id="rId15"/>
    <p:sldId id="297" r:id="rId16"/>
    <p:sldId id="300" r:id="rId17"/>
    <p:sldId id="311" r:id="rId18"/>
    <p:sldId id="312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CC"/>
    <a:srgbClr val="0000FF"/>
    <a:srgbClr val="CCFFCC"/>
    <a:srgbClr val="99FFCC"/>
    <a:srgbClr val="9900CC"/>
    <a:srgbClr val="800000"/>
    <a:srgbClr val="006600"/>
    <a:srgbClr val="0000C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5" autoAdjust="0"/>
    <p:restoredTop sz="96683" autoAdjust="0"/>
  </p:normalViewPr>
  <p:slideViewPr>
    <p:cSldViewPr>
      <p:cViewPr>
        <p:scale>
          <a:sx n="100" d="100"/>
          <a:sy n="100" d="100"/>
        </p:scale>
        <p:origin x="-586" y="3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30E9F0-DE8B-4F0D-A17F-ABE4D1CE715D}" type="datetimeFigureOut">
              <a:rPr lang="uk-UA" smtClean="0"/>
              <a:pPr/>
              <a:t>24.01.2022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3CF9C-C9CB-43A2-94E6-D3487E39035F}" type="slidenum">
              <a:rPr lang="uk-UA" smtClean="0"/>
              <a:pPr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7286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23CF9C-C9CB-43A2-94E6-D3487E39035F}" type="slidenum">
              <a:rPr lang="uk-UA" smtClean="0"/>
              <a:pPr/>
              <a:t>1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2851-8348-4087-95CF-4A6DF809D86F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5B5A-EF5D-4752-A5A7-6788AF2AB2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3491FC-D897-4CCE-9EFE-521932E36B5A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E3AE254-AA49-4DF8-88C6-B9D0FD1D186B}" type="slidenum">
              <a:rPr lang="ru-RU">
                <a:solidFill>
                  <a:srgbClr val="C5D1D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C5D1D7"/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537640"/>
      </p:ext>
    </p:extLst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93CE-B057-4360-88DE-6F9E0757162A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72C1-47B3-48F3-A892-C244DD537C58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253584"/>
      </p:ext>
    </p:extLst>
  </p:cSld>
  <p:clrMapOvr>
    <a:masterClrMapping/>
  </p:clrMapOvr>
  <p:transition>
    <p:spli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4719E-C130-4B19-9ECC-2070CBE218E4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73673-1573-41CC-830A-77027FBA15A8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729436"/>
      </p:ext>
    </p:extLst>
  </p:cSld>
  <p:clrMapOvr>
    <a:masterClrMapping/>
  </p:clrMapOvr>
  <p:transition>
    <p:spli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C5B98-B830-4ABE-AA89-13BF1D733474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F8490-3EE6-46E7-A458-3CA36BA1FFC2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21069"/>
      </p:ext>
    </p:extLst>
  </p:cSld>
  <p:clrMapOvr>
    <a:masterClrMapping/>
  </p:clrMapOvr>
  <p:transition>
    <p:spli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9D2C-CA42-4F35-9362-D88D0DCA7111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C9121-7E08-4099-9515-49B4AD099D1B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99261"/>
      </p:ext>
    </p:extLst>
  </p:cSld>
  <p:clrMapOvr>
    <a:masterClrMapping/>
  </p:clrMapOvr>
  <p:transition>
    <p:spli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EE3FF-9764-444E-A1A6-B073D21E6F75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E8A6B-8DA2-49EF-85F9-8FA0B4E20B80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26472"/>
      </p:ext>
    </p:extLst>
  </p:cSld>
  <p:clrMapOvr>
    <a:masterClrMapping/>
  </p:clrMapOvr>
  <p:transition>
    <p:spli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F1C6E-0C20-4A69-AA63-E77F8E71BC45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B657D29-504D-428B-B5D1-582CAFE45CDE}" type="slidenum">
              <a:rPr lang="ru-RU">
                <a:solidFill>
                  <a:srgbClr val="C5D1D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C5D1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33534"/>
      </p:ext>
    </p:extLst>
  </p:cSld>
  <p:clrMapOvr>
    <a:masterClrMapping/>
  </p:clrMapOvr>
  <p:transition>
    <p:spli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2851-8348-4087-95CF-4A6DF809D86F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5B5A-EF5D-4752-A5A7-6788AF2AB251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11520"/>
      </p:ext>
    </p:extLst>
  </p:cSld>
  <p:clrMapOvr>
    <a:masterClrMapping/>
  </p:clrMapOvr>
  <p:transition>
    <p:spli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3491FC-D897-4CCE-9EFE-521932E36B5A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E3AE254-AA49-4DF8-88C6-B9D0FD1D186B}" type="slidenum">
              <a:rPr lang="ru-RU">
                <a:solidFill>
                  <a:srgbClr val="C5D1D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C5D1D7"/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537640"/>
      </p:ext>
    </p:extLst>
  </p:cSld>
  <p:clrMapOvr>
    <a:masterClrMapping/>
  </p:clrMapOvr>
  <p:transition>
    <p:spli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93CE-B057-4360-88DE-6F9E0757162A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72C1-47B3-48F3-A892-C244DD537C58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253584"/>
      </p:ext>
    </p:extLst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3491FC-D897-4CCE-9EFE-521932E36B5A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E3AE254-AA49-4DF8-88C6-B9D0FD1D18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4719E-C130-4B19-9ECC-2070CBE218E4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73673-1573-41CC-830A-77027FBA15A8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729436"/>
      </p:ext>
    </p:extLst>
  </p:cSld>
  <p:clrMapOvr>
    <a:masterClrMapping/>
  </p:clrMapOvr>
  <p:transition>
    <p:spli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C5B98-B830-4ABE-AA89-13BF1D733474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F8490-3EE6-46E7-A458-3CA36BA1FFC2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21069"/>
      </p:ext>
    </p:extLst>
  </p:cSld>
  <p:clrMapOvr>
    <a:masterClrMapping/>
  </p:clrMapOvr>
  <p:transition>
    <p:spli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9D2C-CA42-4F35-9362-D88D0DCA7111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C9121-7E08-4099-9515-49B4AD099D1B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99261"/>
      </p:ext>
    </p:extLst>
  </p:cSld>
  <p:clrMapOvr>
    <a:masterClrMapping/>
  </p:clrMapOvr>
  <p:transition>
    <p:spli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EE3FF-9764-444E-A1A6-B073D21E6F75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E8A6B-8DA2-49EF-85F9-8FA0B4E20B80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926472"/>
      </p:ext>
    </p:extLst>
  </p:cSld>
  <p:clrMapOvr>
    <a:masterClrMapping/>
  </p:clrMapOvr>
  <p:transition>
    <p:split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F1C6E-0C20-4A69-AA63-E77F8E71BC45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B657D29-504D-428B-B5D1-582CAFE45CDE}" type="slidenum">
              <a:rPr lang="ru-RU">
                <a:solidFill>
                  <a:srgbClr val="C5D1D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C5D1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33534"/>
      </p:ext>
    </p:extLst>
  </p:cSld>
  <p:clrMapOvr>
    <a:masterClrMapping/>
  </p:clrMapOvr>
  <p:transition>
    <p:spli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2851-8348-4087-95CF-4A6DF809D86F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5B5A-EF5D-4752-A5A7-6788AF2AB251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95375"/>
      </p:ext>
    </p:extLst>
  </p:cSld>
  <p:clrMapOvr>
    <a:masterClrMapping/>
  </p:clrMapOvr>
  <p:transition>
    <p:spli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010400" y="152400"/>
            <a:ext cx="19812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152400" y="153988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3491FC-D897-4CCE-9EFE-521932E36B5A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E3AE254-AA49-4DF8-88C6-B9D0FD1D186B}" type="slidenum">
              <a:rPr lang="ru-RU">
                <a:solidFill>
                  <a:srgbClr val="C5D1D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C5D1D7"/>
              </a:solidFill>
            </a:endParaRPr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540541"/>
      </p:ext>
    </p:extLst>
  </p:cSld>
  <p:clrMapOvr>
    <a:masterClrMapping/>
  </p:clrMapOvr>
  <p:transition>
    <p:spli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93CE-B057-4360-88DE-6F9E0757162A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72C1-47B3-48F3-A892-C244DD537C58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437127"/>
      </p:ext>
    </p:extLst>
  </p:cSld>
  <p:clrMapOvr>
    <a:masterClrMapping/>
  </p:clrMapOvr>
  <p:transition>
    <p:spli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4719E-C130-4B19-9ECC-2070CBE218E4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73673-1573-41CC-830A-77027FBA15A8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1043"/>
      </p:ext>
    </p:extLst>
  </p:cSld>
  <p:clrMapOvr>
    <a:masterClrMapping/>
  </p:clrMapOvr>
  <p:transition>
    <p:spli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C5B98-B830-4ABE-AA89-13BF1D733474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F8490-3EE6-46E7-A458-3CA36BA1FFC2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282441"/>
      </p:ext>
    </p:extLst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B93CE-B057-4360-88DE-6F9E0757162A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372C1-47B3-48F3-A892-C244DD537C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9D2C-CA42-4F35-9362-D88D0DCA7111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C9121-7E08-4099-9515-49B4AD099D1B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71739"/>
      </p:ext>
    </p:extLst>
  </p:cSld>
  <p:clrMapOvr>
    <a:masterClrMapping/>
  </p:clrMapOvr>
  <p:transition>
    <p:spli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EE3FF-9764-444E-A1A6-B073D21E6F75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E8A6B-8DA2-49EF-85F9-8FA0B4E20B80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07937"/>
      </p:ext>
    </p:extLst>
  </p:cSld>
  <p:clrMapOvr>
    <a:masterClrMapping/>
  </p:clrMapOvr>
  <p:transition>
    <p:spli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F1C6E-0C20-4A69-AA63-E77F8E71BC45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B657D29-504D-428B-B5D1-582CAFE45CDE}" type="slidenum">
              <a:rPr lang="ru-RU">
                <a:solidFill>
                  <a:srgbClr val="C5D1D7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C5D1D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308134"/>
      </p:ext>
    </p:extLst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4719E-C130-4B19-9ECC-2070CBE218E4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73673-1573-41CC-830A-77027FBA15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BC5B98-B830-4ABE-AA89-13BF1D733474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F8490-3EE6-46E7-A458-3CA36BA1FF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152400" y="150813"/>
            <a:ext cx="8831263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D9D2C-CA42-4F35-9362-D88D0DCA7111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C9121-7E08-4099-9515-49B4AD099D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EE3FF-9764-444E-A1A6-B073D21E6F75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E8A6B-8DA2-49EF-85F9-8FA0B4E20B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152400" y="147638"/>
            <a:ext cx="6705600" cy="65563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7"/>
          <p:cNvSpPr/>
          <p:nvPr/>
        </p:nvSpPr>
        <p:spPr>
          <a:xfrm>
            <a:off x="7010400" y="147638"/>
            <a:ext cx="1955800" cy="65563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F1C6E-0C20-4A69-AA63-E77F8E71BC45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B657D29-504D-428B-B5D1-582CAFE45CD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2851-8348-4087-95CF-4A6DF809D86F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45B5A-EF5D-4752-A5A7-6788AF2AB251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11520"/>
      </p:ext>
    </p:extLst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20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9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28.xml"/><Relationship Id="rId9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 l="-38000" r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C2AC72-9EA6-408F-92E8-19EAD74507CF}" type="datetimeFigureOut">
              <a:rPr lang="ru-RU"/>
              <a:pPr>
                <a:defRPr/>
              </a:pPr>
              <a:t>24.01.2022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82DA1-D5EC-4C41-A487-DEDF6D214A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7" r:id="rId2"/>
    <p:sldLayoutId id="2147483725" r:id="rId3"/>
    <p:sldLayoutId id="2147483724" r:id="rId4"/>
    <p:sldLayoutId id="2147483723" r:id="rId5"/>
    <p:sldLayoutId id="2147483738" r:id="rId6"/>
    <p:sldLayoutId id="2147483722" r:id="rId7"/>
    <p:sldLayoutId id="2147483739" r:id="rId8"/>
  </p:sldLayoutIdLst>
  <p:transition>
    <p:spli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D19049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 l="-38000" r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C2AC72-9EA6-408F-92E8-19EAD74507CF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82DA1-D5EC-4C41-A487-DEDF6D214A7B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1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</p:sldLayoutIdLst>
  <p:transition>
    <p:spli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D19049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 l="-38000" r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C2AC72-9EA6-408F-92E8-19EAD74507CF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82DA1-D5EC-4C41-A487-DEDF6D214A7B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01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</p:sldLayoutIdLst>
  <p:transition>
    <p:spli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D19049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 l="-38000" r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5125"/>
            <a:ext cx="8831263" cy="504507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2400"/>
            <a:ext cx="8813800" cy="134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600"/>
            <a:ext cx="8382000" cy="1054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719263"/>
            <a:ext cx="8407400" cy="4406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475" y="6356350"/>
            <a:ext cx="21336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C2AC72-9EA6-408F-92E8-19EAD74507CF}" type="datetimeFigureOut">
              <a:rPr lang="ru-RU">
                <a:solidFill>
                  <a:srgbClr val="646B86"/>
                </a:solidFill>
              </a:rPr>
              <a:pPr>
                <a:defRPr/>
              </a:pPr>
              <a:t>24.01.2022</a:t>
            </a:fld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646B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363" y="6354763"/>
            <a:ext cx="582612" cy="274637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3882DA1-D5EC-4C41-A487-DEDF6D214A7B}" type="slidenum">
              <a:rPr lang="ru-RU">
                <a:solidFill>
                  <a:srgbClr val="646B86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646B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1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</p:sldLayoutIdLst>
  <p:transition>
    <p:spli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 cap="all" spc="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Franklin Gothic Medium" pitchFamily="34" charset="0"/>
        </a:defRPr>
      </a:lvl9pPr>
    </p:titleStyle>
    <p:bodyStyle>
      <a:lvl1pPr marL="27305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"/>
        <a:defRPr sz="2000" kern="1200" spc="15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 kern="1200" spc="1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Font typeface="Wingdings" pitchFamily="2" charset="2"/>
        <a:buChar char="§"/>
        <a:defRPr sz="1600" kern="1200" spc="100">
          <a:solidFill>
            <a:schemeClr val="tx2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ct val="20000"/>
        </a:spcBef>
        <a:spcAft>
          <a:spcPct val="0"/>
        </a:spcAft>
        <a:buClr>
          <a:srgbClr val="D19049"/>
        </a:buClr>
        <a:buFont typeface="Wingdings" pitchFamily="2" charset="2"/>
        <a:buChar char="§"/>
        <a:defRPr sz="1300" kern="1200" spc="10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/>
          <a:srcRect/>
          <a:stretch>
            <a:fillRect l="-38000" r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179388" y="260649"/>
            <a:ext cx="8785225" cy="79208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uk-UA" sz="2600" b="1" i="1" cap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Що надає студентам вивчення </a:t>
            </a:r>
            <a:br>
              <a:rPr lang="uk-UA" sz="2600" b="1" i="1" cap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2600" b="1" i="1" cap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дисципліни </a:t>
            </a:r>
            <a:r>
              <a:rPr lang="en-US" sz="2600" b="1" i="1" cap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600" b="1" i="1" cap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Управління якістю</a:t>
            </a:r>
            <a:r>
              <a:rPr lang="en-US" sz="2600" b="1" i="1" cap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2600" b="1" i="1" cap="none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2600" b="1" i="1" cap="none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Rectangle 4"/>
          <p:cNvSpPr>
            <a:spLocks noGrp="1"/>
          </p:cNvSpPr>
          <p:nvPr>
            <p:ph type="body" idx="4294967295"/>
          </p:nvPr>
        </p:nvSpPr>
        <p:spPr bwMode="auto">
          <a:xfrm>
            <a:off x="323528" y="1268413"/>
            <a:ext cx="8568952" cy="5256212"/>
          </a:xfrm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uk-UA" sz="2400" b="1" i="1" spc="0" dirty="0" smtClean="0">
                <a:solidFill>
                  <a:schemeClr val="tx1"/>
                </a:solidFill>
                <a:latin typeface="Times New Roman" pitchFamily="18" charset="0"/>
              </a:rPr>
              <a:t>Знання</a:t>
            </a:r>
            <a:r>
              <a:rPr lang="uk-UA" b="1" i="1" spc="0" dirty="0" smtClean="0">
                <a:solidFill>
                  <a:schemeClr val="tx1"/>
                </a:solidFill>
                <a:latin typeface="Times New Roman" pitchFamily="18" charset="0"/>
              </a:rPr>
              <a:t>:</a:t>
            </a:r>
            <a:r>
              <a:rPr lang="uk-UA" i="1" spc="0" dirty="0" smtClean="0">
                <a:solidFill>
                  <a:schemeClr val="tx1"/>
                </a:solidFill>
                <a:latin typeface="Times New Roman" pitchFamily="18" charset="0"/>
              </a:rPr>
              <a:t>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основних  понять і  категорій  у  сфері  управління  якістю;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світового досвіду стосовно розвитку  УЯ; </a:t>
            </a:r>
            <a:endParaRPr lang="en-US" sz="2400" i="1" spc="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принципів побудови та функціонування  СУЯ, організаційних та економічних питань щодо УЯ;</a:t>
            </a:r>
            <a:endParaRPr lang="en-US" sz="2400" i="1" spc="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buFont typeface="Wingdings 2" pitchFamily="18" charset="2"/>
              <a:buNone/>
              <a:defRPr/>
            </a:pPr>
            <a:r>
              <a:rPr lang="uk-UA" sz="2400" b="1" i="1" spc="0" dirty="0" smtClean="0">
                <a:solidFill>
                  <a:schemeClr val="tx1"/>
                </a:solidFill>
                <a:latin typeface="Times New Roman" pitchFamily="18" charset="0"/>
              </a:rPr>
              <a:t>Вміння</a:t>
            </a:r>
            <a:r>
              <a:rPr lang="uk-UA" b="1" i="1" spc="0" dirty="0" smtClean="0">
                <a:solidFill>
                  <a:schemeClr val="tx1"/>
                </a:solidFill>
                <a:latin typeface="Times New Roman" pitchFamily="18" charset="0"/>
              </a:rPr>
              <a:t>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виявляти</a:t>
            </a:r>
            <a:r>
              <a:rPr lang="uk-UA" sz="1800" i="1" spc="0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чинники</a:t>
            </a:r>
            <a:r>
              <a:rPr lang="uk-UA" sz="1800" i="1" spc="0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поліпшення</a:t>
            </a:r>
            <a:r>
              <a:rPr lang="uk-UA" sz="1800" i="1" spc="0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УЯ</a:t>
            </a:r>
            <a:r>
              <a:rPr lang="uk-UA" sz="1800" i="1" spc="0" dirty="0" smtClean="0">
                <a:solidFill>
                  <a:srgbClr val="800000"/>
                </a:solidFill>
                <a:latin typeface="Times New Roman" pitchFamily="18" charset="0"/>
              </a:rPr>
              <a:t> </a:t>
            </a: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організацій</a:t>
            </a:r>
            <a:r>
              <a:rPr lang="uk-UA" sz="1800" i="1" spc="0" dirty="0" smtClean="0">
                <a:solidFill>
                  <a:srgbClr val="800000"/>
                </a:solidFill>
                <a:latin typeface="Times New Roman" pitchFamily="18" charset="0"/>
              </a:rPr>
              <a:t>  </a:t>
            </a: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та забезпечення конкурентоспроможності їх кінцевої продукції;</a:t>
            </a:r>
            <a:endParaRPr lang="en-US" sz="2400" i="1" spc="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застосовувати на практиці принципи, методи, і засоби УЯ;</a:t>
            </a:r>
            <a:endParaRPr lang="en-US" sz="2400" i="1" spc="0" dirty="0" smtClean="0">
              <a:solidFill>
                <a:srgbClr val="800000"/>
              </a:solidFill>
              <a:latin typeface="Times New Roman" pitchFamily="18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uk-UA" sz="2400" i="1" spc="0" dirty="0" smtClean="0">
                <a:solidFill>
                  <a:srgbClr val="800000"/>
                </a:solidFill>
                <a:latin typeface="Times New Roman" pitchFamily="18" charset="0"/>
              </a:rPr>
              <a:t>розробляти заходи з впровадження та вдосконалення СУЯ</a:t>
            </a:r>
            <a:r>
              <a:rPr lang="uk-UA" sz="2400" i="1" spc="0" dirty="0" smtClean="0">
                <a:solidFill>
                  <a:schemeClr val="tx1"/>
                </a:solidFill>
                <a:latin typeface="Times New Roman" pitchFamily="18" charset="0"/>
              </a:rPr>
              <a:t>. </a:t>
            </a:r>
            <a:endParaRPr lang="ru-RU" sz="2400" i="1" spc="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3568" y="502513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i="1" dirty="0" smtClean="0">
                <a:latin typeface="Times New Roman"/>
                <a:ea typeface="Times New Roman"/>
              </a:rPr>
              <a:t> </a:t>
            </a:r>
            <a:r>
              <a:rPr lang="uk-UA" sz="16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3 ЯКІСТЬ І КОНКУРЕНТОСПРОМОЖНІСТЬ</a:t>
            </a:r>
            <a:endParaRPr lang="uk-UA" sz="1600" dirty="0">
              <a:latin typeface="Times New Roman"/>
              <a:ea typeface="Times New Roman"/>
            </a:endParaRP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9592" y="1452913"/>
            <a:ext cx="734481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25000"/>
              </a:lnSpc>
              <a:spcAft>
                <a:spcPts val="1200"/>
              </a:spcAft>
            </a:pPr>
            <a:r>
              <a:rPr lang="uk-UA" sz="1600" i="1" dirty="0" smtClean="0">
                <a:latin typeface="Times New Roman"/>
                <a:ea typeface="Times New Roman"/>
              </a:rPr>
              <a:t>Згідно з визначенням всесвітньовідомого фахівця із менеджменту Філіпа Котлера, </a:t>
            </a:r>
            <a:r>
              <a:rPr lang="uk-UA" sz="1600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конкурентоспроможність (КС) – це здатність підприємства витримувати конкуренцію на ринку, де присутні аналогічні продукти інших підприємств.</a:t>
            </a:r>
          </a:p>
          <a:p>
            <a:pPr indent="457200" algn="just">
              <a:lnSpc>
                <a:spcPct val="125000"/>
              </a:lnSpc>
              <a:spcAft>
                <a:spcPts val="1200"/>
              </a:spcAft>
            </a:pPr>
            <a:r>
              <a:rPr lang="vi-VN" sz="1400" dirty="0" smtClean="0">
                <a:latin typeface="Times New Roman"/>
                <a:ea typeface="Times New Roman"/>
              </a:rPr>
              <a:t>Філ</a:t>
            </a:r>
            <a:r>
              <a:rPr lang="uk-UA" sz="1400" dirty="0" smtClean="0">
                <a:latin typeface="Times New Roman"/>
                <a:ea typeface="Times New Roman"/>
              </a:rPr>
              <a:t>і</a:t>
            </a:r>
            <a:r>
              <a:rPr lang="vi-VN" sz="1400" dirty="0" smtClean="0">
                <a:latin typeface="Times New Roman"/>
                <a:ea typeface="Times New Roman"/>
              </a:rPr>
              <a:t>п </a:t>
            </a:r>
            <a:r>
              <a:rPr lang="vi-VN" sz="1400" dirty="0">
                <a:latin typeface="Times New Roman"/>
                <a:ea typeface="Times New Roman"/>
              </a:rPr>
              <a:t>Ко́тлер </a:t>
            </a:r>
            <a:r>
              <a:rPr lang="vi-VN" sz="1400" dirty="0" smtClean="0">
                <a:latin typeface="Times New Roman"/>
                <a:ea typeface="Times New Roman"/>
              </a:rPr>
              <a:t>(</a:t>
            </a:r>
            <a:r>
              <a:rPr lang="en-US" sz="1400" dirty="0" smtClean="0">
                <a:latin typeface="Times New Roman"/>
                <a:ea typeface="Times New Roman"/>
              </a:rPr>
              <a:t>Philip </a:t>
            </a:r>
            <a:r>
              <a:rPr lang="en-US" sz="1400" dirty="0" err="1">
                <a:latin typeface="Times New Roman"/>
                <a:ea typeface="Times New Roman"/>
              </a:rPr>
              <a:t>Kotler</a:t>
            </a:r>
            <a:r>
              <a:rPr lang="en-US" sz="1400" dirty="0">
                <a:latin typeface="Times New Roman"/>
                <a:ea typeface="Times New Roman"/>
              </a:rPr>
              <a:t>) (</a:t>
            </a:r>
            <a:r>
              <a:rPr lang="vi-VN" sz="1400" dirty="0">
                <a:latin typeface="Times New Roman"/>
                <a:ea typeface="Times New Roman"/>
              </a:rPr>
              <a:t>нар. 27 травня 1931, Чикаго) — американський економіст, професор міжнародного маркетингу Вищої школи менеджменту Дж. Л.Келлога при Північно-Західному університеті.</a:t>
            </a:r>
            <a:endParaRPr lang="uk-UA" sz="1400" dirty="0" smtClean="0">
              <a:latin typeface="Times New Roman"/>
              <a:ea typeface="Times New Roman"/>
            </a:endParaRPr>
          </a:p>
          <a:p>
            <a:pPr indent="457200" algn="just">
              <a:lnSpc>
                <a:spcPct val="125000"/>
              </a:lnSpc>
              <a:spcAft>
                <a:spcPts val="1200"/>
              </a:spcAft>
            </a:pPr>
            <a:r>
              <a:rPr lang="uk-UA" sz="1600" dirty="0" smtClean="0">
                <a:latin typeface="Times New Roman"/>
                <a:ea typeface="Times New Roman"/>
              </a:rPr>
              <a:t>Без управління якістю досягти КС високого рівня практично неможливо. Тому</a:t>
            </a:r>
            <a:r>
              <a:rPr lang="uk-UA" sz="1600" spc="-20" dirty="0" smtClean="0">
                <a:latin typeface="Times New Roman"/>
                <a:ea typeface="Times New Roman"/>
              </a:rPr>
              <a:t> УЯ і КС неодмінно доводиться розглядати у їх взаємозв‘язку, орієнтуючись н</a:t>
            </a:r>
            <a:r>
              <a:rPr lang="uk-UA" sz="1600" dirty="0" smtClean="0">
                <a:latin typeface="Times New Roman"/>
                <a:ea typeface="Times New Roman"/>
              </a:rPr>
              <a:t>а задоволення потреб клієнтів раніше за конкурентів, пропонуючи оптимальне поєднання ціни і якості (рис.</a:t>
            </a:r>
            <a:r>
              <a:rPr lang="ru-RU" sz="1600" dirty="0" smtClean="0">
                <a:latin typeface="Times New Roman"/>
                <a:ea typeface="Times New Roman"/>
              </a:rPr>
              <a:t> </a:t>
            </a:r>
            <a:r>
              <a:rPr lang="uk-UA" sz="1600" dirty="0" smtClean="0">
                <a:latin typeface="Times New Roman"/>
                <a:ea typeface="Times New Roman"/>
              </a:rPr>
              <a:t>1.1).</a:t>
            </a:r>
            <a:endParaRPr lang="uk-UA" sz="16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683568" y="502513"/>
            <a:ext cx="77768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uk-UA" sz="24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 </a:t>
            </a:r>
            <a:r>
              <a:rPr lang="uk-UA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ЯКІСТЬ І КОНКУРЕНТОСПРОМОЖНІСТЬ</a:t>
            </a:r>
            <a:endParaRPr lang="uk-UA" dirty="0">
              <a:latin typeface="Times New Roman"/>
              <a:ea typeface="Times New Roman"/>
            </a:endParaRP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99592" y="5795972"/>
            <a:ext cx="73448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i="1" dirty="0" smtClean="0">
                <a:latin typeface="Times New Roman"/>
                <a:ea typeface="Times New Roman"/>
              </a:rPr>
              <a:t>Рис. </a:t>
            </a:r>
            <a:r>
              <a:rPr lang="uk-UA" i="1" dirty="0" smtClean="0">
                <a:latin typeface="Times New Roman"/>
                <a:ea typeface="Times New Roman"/>
              </a:rPr>
              <a:t>1</a:t>
            </a:r>
            <a:r>
              <a:rPr lang="ru-RU" i="1" dirty="0" smtClean="0">
                <a:latin typeface="Times New Roman"/>
                <a:ea typeface="Times New Roman"/>
              </a:rPr>
              <a:t>.1. </a:t>
            </a:r>
            <a:r>
              <a:rPr lang="uk-UA" i="1" dirty="0" smtClean="0">
                <a:latin typeface="Times New Roman"/>
                <a:ea typeface="Times New Roman"/>
              </a:rPr>
              <a:t>Внесок якості у зміст поняття “конкурентоспроможність”</a:t>
            </a:r>
            <a:endParaRPr lang="uk-UA" dirty="0">
              <a:latin typeface="Times New Roman"/>
              <a:ea typeface="Times New Roman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827584" y="1340768"/>
            <a:ext cx="7632848" cy="4248472"/>
            <a:chOff x="1115616" y="1124744"/>
            <a:chExt cx="6912768" cy="4248472"/>
          </a:xfrm>
        </p:grpSpPr>
        <p:sp>
          <p:nvSpPr>
            <p:cNvPr id="56325" name="AutoShape 5"/>
            <p:cNvSpPr>
              <a:spLocks noChangeArrowheads="1"/>
            </p:cNvSpPr>
            <p:nvPr/>
          </p:nvSpPr>
          <p:spPr bwMode="auto">
            <a:xfrm>
              <a:off x="4067944" y="3280569"/>
              <a:ext cx="1008112" cy="463550"/>
            </a:xfrm>
            <a:prstGeom prst="downArrow">
              <a:avLst>
                <a:gd name="adj1" fmla="val 50000"/>
                <a:gd name="adj2" fmla="val 49657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6328" name="AutoShape 8"/>
            <p:cNvSpPr>
              <a:spLocks noChangeArrowheads="1"/>
            </p:cNvSpPr>
            <p:nvPr/>
          </p:nvSpPr>
          <p:spPr bwMode="auto">
            <a:xfrm>
              <a:off x="5940152" y="1894682"/>
              <a:ext cx="450850" cy="338137"/>
            </a:xfrm>
            <a:prstGeom prst="downArrow">
              <a:avLst>
                <a:gd name="adj1" fmla="val 50000"/>
                <a:gd name="adj2" fmla="val 50352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/>
            </a:p>
          </p:txBody>
        </p:sp>
        <p:sp>
          <p:nvSpPr>
            <p:cNvPr id="56322" name="Text Box 2"/>
            <p:cNvSpPr txBox="1">
              <a:spLocks noChangeArrowheads="1"/>
            </p:cNvSpPr>
            <p:nvPr/>
          </p:nvSpPr>
          <p:spPr bwMode="auto">
            <a:xfrm>
              <a:off x="1115617" y="2270919"/>
              <a:ext cx="3384376" cy="9699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 1960-х роках основою бізнесу</a:t>
              </a:r>
              <a:r>
                <a:rPr kumimoji="0" lang="uk-UA" sz="1400" b="0" i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було співвідношення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1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Витрати + Бажаний прибуток = Ціна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323" name="Text Box 3"/>
            <p:cNvSpPr txBox="1">
              <a:spLocks noChangeArrowheads="1"/>
            </p:cNvSpPr>
            <p:nvPr/>
          </p:nvSpPr>
          <p:spPr bwMode="auto">
            <a:xfrm>
              <a:off x="4644008" y="2270919"/>
              <a:ext cx="3384376" cy="96996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У 1990-х роках формула успішного бізнесу трансформувалась до співвідношення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Ціна – Витрати = Прибуток</a:t>
              </a:r>
              <a:endPara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324" name="Text Box 4"/>
            <p:cNvSpPr txBox="1">
              <a:spLocks noChangeArrowheads="1"/>
            </p:cNvSpPr>
            <p:nvPr/>
          </p:nvSpPr>
          <p:spPr bwMode="auto">
            <a:xfrm>
              <a:off x="1115616" y="3782219"/>
              <a:ext cx="6912768" cy="159099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Сьогодні успіх фірми дедалі більше залежить від швидкості її адекватної реакції на запити споживачів за мінімальних витрат на якість та від прийнятної ціни: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КС фірми  =  Якість  +  Ціна  +  Обслуговування  +  Час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uk-UA" sz="4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Створення продукту, що відповідає очікуванням споживача, уможливлюється завдяки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ефективній взаємодії</a:t>
              </a:r>
              <a:r>
                <a:rPr kumimoji="0" lang="uk-UA" sz="105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всіх підрозділів організації в рамках системи якості</a:t>
              </a:r>
              <a:endParaRPr kumimoji="0" lang="uk-UA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6326" name="Text Box 6"/>
            <p:cNvSpPr txBox="1">
              <a:spLocks noChangeArrowheads="1"/>
            </p:cNvSpPr>
            <p:nvPr/>
          </p:nvSpPr>
          <p:spPr bwMode="auto">
            <a:xfrm>
              <a:off x="2328863" y="1124744"/>
              <a:ext cx="4486275" cy="75088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Тривалий час КС продукції визначалося у процесі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зіставлення споживачем її якості з ціною: 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600" b="1" i="1" u="none" strike="noStrike" cap="none" normalizeH="0" baseline="0" dirty="0" smtClean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КС продукції  =  Якість + Ціна</a:t>
              </a:r>
              <a:endParaRPr kumimoji="0" lang="uk-UA" sz="16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AutoShape 8"/>
            <p:cNvSpPr>
              <a:spLocks noChangeArrowheads="1"/>
            </p:cNvSpPr>
            <p:nvPr/>
          </p:nvSpPr>
          <p:spPr bwMode="auto">
            <a:xfrm>
              <a:off x="2699792" y="1894682"/>
              <a:ext cx="450850" cy="338137"/>
            </a:xfrm>
            <a:prstGeom prst="downArrow">
              <a:avLst>
                <a:gd name="adj1" fmla="val 50000"/>
                <a:gd name="adj2" fmla="val 50352"/>
              </a:avLst>
            </a:prstGeom>
            <a:ln>
              <a:headEnd/>
              <a:tailEnd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/>
            </a:p>
          </p:txBody>
        </p:sp>
      </p:grp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407767"/>
              </p:ext>
            </p:extLst>
          </p:nvPr>
        </p:nvGraphicFramePr>
        <p:xfrm>
          <a:off x="347911" y="1052736"/>
          <a:ext cx="8496944" cy="534612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8496944"/>
              </a:tblGrid>
              <a:tr h="33754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  <a:tabLst>
                          <a:tab pos="2776220" algn="l"/>
                        </a:tabLst>
                      </a:pP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Якість – властивість, котра  реально задовольняє споживачів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 – </a:t>
                      </a:r>
                      <a:r>
                        <a:rPr lang="uk-UA" sz="1800" b="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Ісікава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lang="uk-UA" sz="1600" i="1" noProof="0" dirty="0" smtClean="0">
                          <a:solidFill>
                            <a:srgbClr val="0000FF"/>
                          </a:solidFill>
                          <a:latin typeface="Calibri" pitchFamily="34" charset="0"/>
                          <a:cs typeface="Calibri" pitchFamily="34" charset="0"/>
                        </a:rPr>
                        <a:t>1950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 р.)</a:t>
                      </a:r>
                      <a:endParaRPr lang="uk-UA" sz="1700" i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  <a:tr h="5974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800" i="1" noProof="0" dirty="0">
                          <a:latin typeface="Calibri" pitchFamily="34" charset="0"/>
                          <a:cs typeface="Calibri" pitchFamily="34" charset="0"/>
                        </a:rPr>
                        <a:t>Якість 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– еквівалент </a:t>
                      </a:r>
                      <a:r>
                        <a:rPr lang="uk-UA" sz="1800" i="1" noProof="0" dirty="0">
                          <a:latin typeface="Calibri" pitchFamily="34" charset="0"/>
                          <a:cs typeface="Calibri" pitchFamily="34" charset="0"/>
                        </a:rPr>
                        <a:t>тих втрат, яких може зазнати 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суспільство </a:t>
                      </a:r>
                      <a:r>
                        <a:rPr lang="uk-UA" sz="1800" i="1" noProof="0" dirty="0">
                          <a:latin typeface="Calibri" pitchFamily="34" charset="0"/>
                          <a:cs typeface="Calibri" pitchFamily="34" charset="0"/>
                        </a:rPr>
                        <a:t>в разі її 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відсутності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700" i="1" noProof="0" dirty="0">
                          <a:latin typeface="Calibri" pitchFamily="34" charset="0"/>
                          <a:cs typeface="Calibri" pitchFamily="34" charset="0"/>
                        </a:rPr>
                        <a:t>–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Тагуті</a:t>
                      </a:r>
                      <a:r>
                        <a:rPr lang="en-US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600" i="1" noProof="0" dirty="0"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lang="uk-UA" sz="1600" i="1" noProof="0" dirty="0">
                          <a:solidFill>
                            <a:srgbClr val="0000FF"/>
                          </a:solidFill>
                          <a:latin typeface="Calibri" pitchFamily="34" charset="0"/>
                          <a:cs typeface="Calibri" pitchFamily="34" charset="0"/>
                        </a:rPr>
                        <a:t>1958 </a:t>
                      </a:r>
                      <a:r>
                        <a:rPr lang="uk-UA" sz="1600" i="1" noProof="0" dirty="0">
                          <a:latin typeface="Calibri" pitchFamily="34" charset="0"/>
                          <a:cs typeface="Calibri" pitchFamily="34" charset="0"/>
                        </a:rPr>
                        <a:t>р</a:t>
                      </a:r>
                      <a:r>
                        <a:rPr lang="uk-UA" sz="1600" i="1" noProof="0" dirty="0" smtClean="0">
                          <a:latin typeface="Calibri" pitchFamily="34" charset="0"/>
                          <a:cs typeface="Calibri" pitchFamily="34" charset="0"/>
                        </a:rPr>
                        <a:t>.)</a:t>
                      </a:r>
                      <a:endParaRPr lang="uk-UA" sz="1600" i="1" noProof="0" dirty="0" smtClean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  <a:tr h="5974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Якість – придатність до використання, тобто відповідність призначенню. Ступінь задоволення споживача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. –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Джуран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600" i="1" noProof="0" dirty="0" smtClean="0"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lang="uk-UA" sz="1600" i="1" noProof="0" dirty="0" smtClean="0">
                          <a:solidFill>
                            <a:srgbClr val="0000FF"/>
                          </a:solidFill>
                          <a:latin typeface="Calibri" pitchFamily="34" charset="0"/>
                          <a:cs typeface="Calibri" pitchFamily="34" charset="0"/>
                        </a:rPr>
                        <a:t>1979</a:t>
                      </a:r>
                      <a:r>
                        <a:rPr lang="uk-UA" sz="1600" i="1" noProof="0" dirty="0" smtClean="0">
                          <a:latin typeface="Calibri" pitchFamily="34" charset="0"/>
                          <a:cs typeface="Calibri" pitchFamily="34" charset="0"/>
                        </a:rPr>
                        <a:t> р.)</a:t>
                      </a:r>
                      <a:endParaRPr lang="uk-UA" sz="1600" i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  <a:tr h="5974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Якість – сукупність властивостей, що зумовлюють придатність згідно з їхнім призначенням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 –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ГОСТ  15467-79</a:t>
                      </a:r>
                      <a:endParaRPr lang="uk-UA" sz="1800" i="1" noProof="0" dirty="0">
                        <a:solidFill>
                          <a:srgbClr val="C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  <a:tr h="5974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Якість – це сукупність властивостей і характеристик продукції, що дає їй змогу  задовольняти обумовлені або передбачувані потреби споживачів</a:t>
                      </a:r>
                      <a:r>
                        <a:rPr lang="uk-UA" sz="1200" i="1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–</a:t>
                      </a:r>
                      <a:r>
                        <a:rPr lang="uk-UA" sz="1200" i="1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МС ISO</a:t>
                      </a:r>
                      <a:r>
                        <a:rPr lang="uk-UA" sz="12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8402-86</a:t>
                      </a:r>
                      <a:endParaRPr lang="uk-UA" sz="1800" i="1" noProof="0" dirty="0">
                        <a:solidFill>
                          <a:srgbClr val="C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  <a:tr h="8577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Якість – це ступінь, до якого сукупність власних характеристик продукції, процесу  або системи задовольняє сформульовані потреби або очікування – загальнозро</a:t>
                      </a:r>
                      <a:r>
                        <a:rPr lang="en-US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зу</a:t>
                      </a:r>
                      <a:r>
                        <a:rPr lang="en-US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мілі чи обов’язкові</a:t>
                      </a:r>
                      <a:r>
                        <a:rPr lang="uk-UA" sz="1700" i="1" noProof="0" dirty="0" smtClean="0">
                          <a:latin typeface="Calibri" pitchFamily="34" charset="0"/>
                          <a:cs typeface="Calibri" pitchFamily="34" charset="0"/>
                        </a:rPr>
                        <a:t>. –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МС ISO 9000:2000</a:t>
                      </a:r>
                      <a:endParaRPr lang="uk-UA" sz="1800" i="1" noProof="0" dirty="0">
                        <a:solidFill>
                          <a:srgbClr val="C00000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  <a:tr h="8577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Якість – це процес безперервного вдосконалення, спосіб ведення бізнесу, коли необхідно ставати кращими, досконалішими за інших, а не просто виробляти  продукцію кращої якості. –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Українська  асоціація  якості</a:t>
                      </a:r>
                      <a:r>
                        <a:rPr lang="en-US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US" sz="1800" i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(</a:t>
                      </a:r>
                      <a:r>
                        <a:rPr lang="uk-UA" sz="1600" i="1" baseline="0" noProof="0" dirty="0" smtClean="0">
                          <a:solidFill>
                            <a:srgbClr val="0000FF"/>
                          </a:solidFill>
                          <a:latin typeface="Calibri" pitchFamily="34" charset="0"/>
                          <a:cs typeface="Calibri" pitchFamily="34" charset="0"/>
                        </a:rPr>
                        <a:t>середина 2000-х років</a:t>
                      </a:r>
                      <a:r>
                        <a:rPr lang="en-US" sz="1600" i="1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  <a:endParaRPr lang="uk-UA" sz="1600" i="1" noProof="0" dirty="0">
                        <a:solidFill>
                          <a:srgbClr val="0000FF"/>
                        </a:solidFill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  <a:tr h="59748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endParaRPr lang="uk-UA" sz="200" i="1" noProof="0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Якість – </a:t>
                      </a:r>
                      <a:r>
                        <a:rPr lang="uk-UA" sz="1800" i="1" noProof="0" dirty="0">
                          <a:latin typeface="Calibri" pitchFamily="34" charset="0"/>
                          <a:cs typeface="Calibri" pitchFamily="34" charset="0"/>
                        </a:rPr>
                        <a:t>це здатність продукції задовольнити потреби 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споживача</a:t>
                      </a:r>
                      <a:r>
                        <a:rPr lang="uk-UA" sz="1800" i="1" noProof="0" dirty="0"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lang="uk-UA" sz="1800" i="1" noProof="0" dirty="0" smtClean="0">
                          <a:latin typeface="Calibri" pitchFamily="34" charset="0"/>
                          <a:cs typeface="Calibri" pitchFamily="34" charset="0"/>
                        </a:rPr>
                        <a:t>– 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Найпошире</a:t>
                      </a:r>
                      <a:r>
                        <a:rPr lang="en-US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ніше </a:t>
                      </a:r>
                      <a:r>
                        <a:rPr lang="uk-UA" sz="1800" i="1" noProof="0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на практиці </a:t>
                      </a:r>
                      <a:r>
                        <a:rPr lang="uk-UA" sz="1800" i="1" noProof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визначення </a:t>
                      </a:r>
                      <a:endParaRPr lang="uk-UA" sz="1600" i="1" noProof="0" dirty="0" smtClean="0">
                        <a:solidFill>
                          <a:srgbClr val="0000FF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0000" marR="43200" marT="36000" marB="36000" anchor="ctr"/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57863"/>
            <a:ext cx="86409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  <a:tabLst>
                <a:tab pos="2970530" algn="l"/>
              </a:tabLst>
            </a:pPr>
            <a:r>
              <a:rPr lang="en-US" sz="2400" b="1" i="1" dirty="0" smtClean="0">
                <a:latin typeface="Times New Roman"/>
                <a:ea typeface="Times New Roman"/>
              </a:rPr>
              <a:t> </a:t>
            </a:r>
            <a:r>
              <a:rPr lang="uk-UA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4 ЯКІСТЬ І ЗАДОВОЛЕНІСТЬ СПОЖИВАЧА</a:t>
            </a:r>
            <a:endParaRPr lang="uk-UA" i="1" dirty="0">
              <a:latin typeface="Times New Roman"/>
              <a:ea typeface="Times New Roman"/>
            </a:endParaRP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27584" y="620688"/>
            <a:ext cx="777686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2000" i="1" dirty="0" smtClean="0"/>
              <a:t>Різні визначення категорії “</a:t>
            </a:r>
            <a:r>
              <a:rPr lang="uk-UA" sz="2000" i="1" dirty="0" smtClean="0">
                <a:solidFill>
                  <a:srgbClr val="0000FF"/>
                </a:solidFill>
              </a:rPr>
              <a:t>якість</a:t>
            </a:r>
            <a:r>
              <a:rPr lang="uk-UA" sz="2000" i="1" dirty="0" smtClean="0"/>
              <a:t>” за останні 60 років</a:t>
            </a:r>
            <a:endParaRPr lang="uk-UA" sz="2000" b="1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378822"/>
            <a:ext cx="87129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spcAft>
                <a:spcPts val="0"/>
              </a:spcAft>
              <a:tabLst>
                <a:tab pos="2970530" algn="l"/>
              </a:tabLst>
            </a:pPr>
            <a:r>
              <a:rPr lang="uk-UA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4 ЯКІСТЬ І ЗАДОВОЛЕНІСТЬ СПОЖИВАЧА</a:t>
            </a:r>
            <a:endParaRPr lang="uk-UA" dirty="0">
              <a:latin typeface="Times New Roman"/>
              <a:ea typeface="Times New Roman"/>
            </a:endParaRP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9592" y="1348136"/>
            <a:ext cx="7344816" cy="4838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25000"/>
              </a:lnSpc>
              <a:spcAft>
                <a:spcPts val="0"/>
              </a:spcAft>
            </a:pPr>
            <a:r>
              <a:rPr lang="uk-UA" i="1" dirty="0" smtClean="0">
                <a:latin typeface="Times New Roman"/>
                <a:ea typeface="Times New Roman"/>
              </a:rPr>
              <a:t>З погляду споживача виокремлюються такі основні параметри якості послуг:</a:t>
            </a:r>
          </a:p>
          <a:p>
            <a:pPr indent="457200" algn="just">
              <a:spcAft>
                <a:spcPts val="0"/>
              </a:spcAft>
            </a:pPr>
            <a:endParaRPr lang="uk-UA" i="1" dirty="0" smtClean="0">
              <a:latin typeface="Times New Roman"/>
              <a:ea typeface="Times New Roman"/>
            </a:endParaRPr>
          </a:p>
          <a:p>
            <a:pPr indent="457200" algn="just">
              <a:lnSpc>
                <a:spcPct val="12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uk-UA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середовище надання послуг </a:t>
            </a:r>
            <a:r>
              <a:rPr lang="uk-UA" i="1" dirty="0" smtClean="0">
                <a:latin typeface="Times New Roman"/>
                <a:ea typeface="Times New Roman"/>
              </a:rPr>
              <a:t>(обстановка в операційному 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</a:pPr>
            <a:r>
              <a:rPr lang="uk-UA" i="1" dirty="0" smtClean="0">
                <a:latin typeface="Times New Roman"/>
                <a:ea typeface="Times New Roman"/>
              </a:rPr>
              <a:t>залі, наявність сучасного обладнання, кількість послуг, 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</a:pPr>
            <a:r>
              <a:rPr lang="uk-UA" i="1" dirty="0" smtClean="0">
                <a:latin typeface="Times New Roman"/>
                <a:ea typeface="Times New Roman"/>
              </a:rPr>
              <a:t>їх доступність);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uk-UA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надійність  послуги </a:t>
            </a:r>
            <a:r>
              <a:rPr lang="uk-UA" i="1" dirty="0" smtClean="0">
                <a:latin typeface="Times New Roman"/>
                <a:ea typeface="Times New Roman"/>
              </a:rPr>
              <a:t>(довіра споживача до результатів 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</a:pPr>
            <a:r>
              <a:rPr lang="uk-UA" i="1" dirty="0" smtClean="0">
                <a:latin typeface="Times New Roman"/>
                <a:ea typeface="Times New Roman"/>
              </a:rPr>
              <a:t>роботи, безпека послуги від замовлення до виконання);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uk-UA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кількість скарг від споживачів </a:t>
            </a:r>
            <a:r>
              <a:rPr lang="uk-UA" i="1" dirty="0" smtClean="0">
                <a:latin typeface="Times New Roman"/>
                <a:ea typeface="Times New Roman"/>
              </a:rPr>
              <a:t>за певний період;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uk-UA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психологічна відповідність персоналу 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</a:pPr>
            <a:r>
              <a:rPr lang="uk-UA" i="1" dirty="0" smtClean="0">
                <a:latin typeface="Times New Roman"/>
                <a:ea typeface="Times New Roman"/>
              </a:rPr>
              <a:t>(комунікабельність, чемність);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uk-UA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гарантованість відшкодування можливого збитку</a:t>
            </a:r>
            <a:r>
              <a:rPr lang="uk-UA" i="1" dirty="0" smtClean="0">
                <a:latin typeface="Times New Roman"/>
                <a:ea typeface="Times New Roman"/>
              </a:rPr>
              <a:t>;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uk-UA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строки виконання послуг, своєчасність їх надання,</a:t>
            </a:r>
          </a:p>
          <a:p>
            <a:pPr indent="457200" algn="just">
              <a:lnSpc>
                <a:spcPct val="125000"/>
              </a:lnSpc>
              <a:spcAft>
                <a:spcPts val="0"/>
              </a:spcAft>
            </a:pPr>
            <a:r>
              <a:rPr lang="uk-UA" i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ціна</a:t>
            </a:r>
            <a:r>
              <a:rPr lang="uk-UA" i="1" dirty="0" smtClean="0">
                <a:latin typeface="Times New Roman"/>
                <a:ea typeface="Times New Roman"/>
              </a:rPr>
              <a:t> і таке інше.</a:t>
            </a:r>
            <a:endParaRPr lang="uk-UA" dirty="0">
              <a:solidFill>
                <a:srgbClr val="005AA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27584" y="387967"/>
            <a:ext cx="7632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450850" algn="l"/>
              </a:tabLst>
            </a:pPr>
            <a:r>
              <a:rPr lang="uk-UA" b="1" i="1" dirty="0" smtClean="0">
                <a:solidFill>
                  <a:srgbClr val="C00000"/>
                </a:solidFill>
                <a:ea typeface="Times New Roman" pitchFamily="18" charset="0"/>
              </a:rPr>
              <a:t> 5 Сутність управління якістю</a:t>
            </a:r>
            <a:endParaRPr lang="en-US" b="1" i="1" dirty="0" smtClean="0">
              <a:solidFill>
                <a:prstClr val="black"/>
              </a:solidFill>
              <a:ea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755576" y="803466"/>
            <a:ext cx="7776864" cy="60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lnSpc>
                <a:spcPct val="125000"/>
              </a:lnSpc>
              <a:spcAft>
                <a:spcPts val="1200"/>
              </a:spcAft>
            </a:pPr>
            <a:r>
              <a:rPr lang="uk-UA" sz="14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Структурну схему управління будь-яким економічним процесом у спрощеному вигляді подано на рис.1.</a:t>
            </a:r>
            <a:r>
              <a:rPr lang="ru-RU" sz="14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2</a:t>
            </a:r>
            <a:r>
              <a:rPr lang="uk-UA" sz="14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uk-UA" sz="14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819255" y="3625279"/>
            <a:ext cx="77768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1400" i="1" dirty="0" smtClean="0">
                <a:solidFill>
                  <a:prstClr val="black"/>
                </a:solidFill>
              </a:rPr>
              <a:t>Рис.1.</a:t>
            </a:r>
            <a:r>
              <a:rPr lang="ru-RU" sz="1400" i="1" dirty="0" smtClean="0">
                <a:solidFill>
                  <a:prstClr val="black"/>
                </a:solidFill>
              </a:rPr>
              <a:t>2</a:t>
            </a:r>
            <a:r>
              <a:rPr lang="uk-UA" sz="1400" i="1" dirty="0" smtClean="0">
                <a:solidFill>
                  <a:prstClr val="black"/>
                </a:solidFill>
              </a:rPr>
              <a:t>. Структурна схема управління процесом</a:t>
            </a:r>
            <a:endParaRPr lang="uk-UA" sz="1400" i="1" dirty="0">
              <a:solidFill>
                <a:prstClr val="black"/>
              </a:solidFill>
            </a:endParaRP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  <p:grpSp>
        <p:nvGrpSpPr>
          <p:cNvPr id="48153" name="Group 25"/>
          <p:cNvGrpSpPr>
            <a:grpSpLocks noChangeAspect="1"/>
          </p:cNvGrpSpPr>
          <p:nvPr/>
        </p:nvGrpSpPr>
        <p:grpSpPr bwMode="auto">
          <a:xfrm>
            <a:off x="1164406" y="1245144"/>
            <a:ext cx="6749780" cy="2292158"/>
            <a:chOff x="1472" y="2310"/>
            <a:chExt cx="10629" cy="3961"/>
          </a:xfrm>
        </p:grpSpPr>
        <p:sp>
          <p:nvSpPr>
            <p:cNvPr id="48171" name="AutoShape 43"/>
            <p:cNvSpPr>
              <a:spLocks noChangeAspect="1" noChangeArrowheads="1"/>
            </p:cNvSpPr>
            <p:nvPr/>
          </p:nvSpPr>
          <p:spPr bwMode="auto">
            <a:xfrm>
              <a:off x="1800" y="2310"/>
              <a:ext cx="9262" cy="3188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70" name="Rectangle 42"/>
            <p:cNvSpPr>
              <a:spLocks noChangeArrowheads="1"/>
            </p:cNvSpPr>
            <p:nvPr/>
          </p:nvSpPr>
          <p:spPr bwMode="auto">
            <a:xfrm>
              <a:off x="5297" y="5209"/>
              <a:ext cx="1440" cy="91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r>
                <a:rPr lang="uk-UA" sz="800" b="1" dirty="0" smtClean="0">
                  <a:solidFill>
                    <a:prstClr val="black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   </a:t>
              </a:r>
              <a:r>
                <a:rPr lang="uk-UA" sz="1400" b="1" i="1" dirty="0" smtClean="0">
                  <a:solidFill>
                    <a:prstClr val="black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Процес</a:t>
              </a:r>
              <a:endParaRPr lang="uk-UA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69" name="Line 41"/>
            <p:cNvSpPr>
              <a:spLocks noChangeShapeType="1"/>
            </p:cNvSpPr>
            <p:nvPr/>
          </p:nvSpPr>
          <p:spPr bwMode="auto">
            <a:xfrm>
              <a:off x="7304" y="4519"/>
              <a:ext cx="1" cy="103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68" name="AutoShape 40"/>
            <p:cNvSpPr>
              <a:spLocks noChangeArrowheads="1"/>
            </p:cNvSpPr>
            <p:nvPr/>
          </p:nvSpPr>
          <p:spPr bwMode="auto">
            <a:xfrm>
              <a:off x="5850" y="4339"/>
              <a:ext cx="360" cy="360"/>
            </a:xfrm>
            <a:prstGeom prst="flowChartSummingJunction">
              <a:avLst/>
            </a:prstGeom>
            <a:ln>
              <a:headEnd/>
              <a:tailEnd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67" name="Oval 39"/>
            <p:cNvSpPr>
              <a:spLocks noChangeArrowheads="1"/>
            </p:cNvSpPr>
            <p:nvPr/>
          </p:nvSpPr>
          <p:spPr bwMode="auto">
            <a:xfrm>
              <a:off x="4575" y="5584"/>
              <a:ext cx="180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66" name="Oval 38"/>
            <p:cNvSpPr>
              <a:spLocks noChangeArrowheads="1"/>
            </p:cNvSpPr>
            <p:nvPr/>
          </p:nvSpPr>
          <p:spPr bwMode="auto">
            <a:xfrm>
              <a:off x="7215" y="5554"/>
              <a:ext cx="179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65" name="Line 37"/>
            <p:cNvSpPr>
              <a:spLocks noChangeShapeType="1"/>
            </p:cNvSpPr>
            <p:nvPr/>
          </p:nvSpPr>
          <p:spPr bwMode="auto">
            <a:xfrm flipH="1">
              <a:off x="4650" y="4519"/>
              <a:ext cx="1170" cy="1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64" name="Line 36"/>
            <p:cNvSpPr>
              <a:spLocks noChangeShapeType="1"/>
            </p:cNvSpPr>
            <p:nvPr/>
          </p:nvSpPr>
          <p:spPr bwMode="auto">
            <a:xfrm>
              <a:off x="7380" y="5644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63" name="Line 35"/>
            <p:cNvSpPr>
              <a:spLocks noChangeShapeType="1"/>
            </p:cNvSpPr>
            <p:nvPr/>
          </p:nvSpPr>
          <p:spPr bwMode="auto">
            <a:xfrm>
              <a:off x="6044" y="4806"/>
              <a:ext cx="1" cy="360"/>
            </a:xfrm>
            <a:prstGeom prst="line">
              <a:avLst/>
            </a:prstGeom>
            <a:noFill/>
            <a:ln w="19050">
              <a:solidFill>
                <a:srgbClr val="FF99CC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62" name="Rectangle 34"/>
            <p:cNvSpPr>
              <a:spLocks noChangeArrowheads="1"/>
            </p:cNvSpPr>
            <p:nvPr/>
          </p:nvSpPr>
          <p:spPr bwMode="auto">
            <a:xfrm>
              <a:off x="1472" y="5137"/>
              <a:ext cx="2525" cy="113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uk-UA" sz="1400" i="1" dirty="0" smtClean="0">
                  <a:solidFill>
                    <a:srgbClr val="C0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Вхід</a:t>
              </a:r>
              <a:endParaRPr lang="en-US" sz="1400" i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1400" i="1" dirty="0" smtClean="0">
                  <a:solidFill>
                    <a:prstClr val="black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(наприклад, кошти інвестора)</a:t>
              </a:r>
              <a:endParaRPr lang="uk-UA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61" name="Rectangle 33"/>
            <p:cNvSpPr>
              <a:spLocks noChangeArrowheads="1"/>
            </p:cNvSpPr>
            <p:nvPr/>
          </p:nvSpPr>
          <p:spPr bwMode="auto">
            <a:xfrm>
              <a:off x="8130" y="5023"/>
              <a:ext cx="3971" cy="1248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uk-UA" sz="1400" i="1" dirty="0" smtClean="0">
                  <a:solidFill>
                    <a:srgbClr val="C0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Вихід</a:t>
              </a:r>
              <a:endParaRPr lang="en-US" sz="1400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uk-UA" sz="1400" i="1" dirty="0" smtClean="0">
                  <a:solidFill>
                    <a:prstClr val="black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(наприклад, нове обладнання)</a:t>
              </a:r>
              <a:endParaRPr lang="uk-UA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8160" name="Line 32"/>
            <p:cNvSpPr>
              <a:spLocks noChangeShapeType="1"/>
            </p:cNvSpPr>
            <p:nvPr/>
          </p:nvSpPr>
          <p:spPr bwMode="auto">
            <a:xfrm>
              <a:off x="4664" y="4519"/>
              <a:ext cx="1" cy="1065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59" name="Line 31"/>
            <p:cNvSpPr>
              <a:spLocks noChangeShapeType="1"/>
            </p:cNvSpPr>
            <p:nvPr/>
          </p:nvSpPr>
          <p:spPr bwMode="auto">
            <a:xfrm>
              <a:off x="6735" y="5659"/>
              <a:ext cx="57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58" name="Line 30"/>
            <p:cNvSpPr>
              <a:spLocks noChangeShapeType="1"/>
            </p:cNvSpPr>
            <p:nvPr/>
          </p:nvSpPr>
          <p:spPr bwMode="auto">
            <a:xfrm>
              <a:off x="6225" y="4520"/>
              <a:ext cx="1080" cy="1"/>
            </a:xfrm>
            <a:prstGeom prst="line">
              <a:avLst/>
            </a:prstGeom>
            <a:ln w="19050">
              <a:solidFill>
                <a:srgbClr val="0000FF"/>
              </a:solidFill>
              <a:headEnd type="triangle" w="med" len="med"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56" name="Line 28"/>
            <p:cNvSpPr>
              <a:spLocks noChangeShapeType="1"/>
            </p:cNvSpPr>
            <p:nvPr/>
          </p:nvSpPr>
          <p:spPr bwMode="auto">
            <a:xfrm>
              <a:off x="6031" y="3904"/>
              <a:ext cx="0" cy="435"/>
            </a:xfrm>
            <a:prstGeom prst="line">
              <a:avLst/>
            </a:prstGeom>
            <a:noFill/>
            <a:ln w="19050">
              <a:solidFill>
                <a:srgbClr val="FF99CC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55" name="AutoShape 27"/>
            <p:cNvSpPr>
              <a:spLocks noChangeShapeType="1"/>
            </p:cNvSpPr>
            <p:nvPr/>
          </p:nvSpPr>
          <p:spPr bwMode="auto">
            <a:xfrm>
              <a:off x="4020" y="5672"/>
              <a:ext cx="54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54" name="AutoShape 26"/>
            <p:cNvSpPr>
              <a:spLocks noChangeShapeType="1"/>
            </p:cNvSpPr>
            <p:nvPr/>
          </p:nvSpPr>
          <p:spPr bwMode="auto">
            <a:xfrm>
              <a:off x="4740" y="5672"/>
              <a:ext cx="54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 dirty="0">
                <a:solidFill>
                  <a:prstClr val="black"/>
                </a:solidFill>
              </a:endParaRPr>
            </a:p>
          </p:txBody>
        </p:sp>
        <p:sp>
          <p:nvSpPr>
            <p:cNvPr id="48157" name="Rectangle 29"/>
            <p:cNvSpPr>
              <a:spLocks noChangeArrowheads="1"/>
            </p:cNvSpPr>
            <p:nvPr/>
          </p:nvSpPr>
          <p:spPr bwMode="auto">
            <a:xfrm>
              <a:off x="5055" y="3125"/>
              <a:ext cx="1943" cy="764"/>
            </a:xfrm>
            <a:prstGeom prst="rect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uk-UA" sz="1400" i="1" dirty="0" smtClean="0">
                  <a:solidFill>
                    <a:srgbClr val="C0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Зовнішній</a:t>
              </a:r>
              <a:endParaRPr lang="uk-UA" sz="9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eaLnBrk="0" hangingPunct="0"/>
              <a:r>
                <a:rPr lang="uk-UA" sz="1400" i="1" dirty="0" smtClean="0">
                  <a:solidFill>
                    <a:srgbClr val="C00000"/>
                  </a:solidFill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вплив</a:t>
              </a:r>
              <a:endParaRPr lang="uk-UA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922976" y="3933056"/>
            <a:ext cx="7776864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uk-UA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Процес управління можливий тільки за наявності зворотного зв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’</a:t>
            </a:r>
            <a:r>
              <a:rPr lang="uk-UA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язку</a:t>
            </a:r>
            <a:r>
              <a:rPr lang="en-US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sz="1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(</a:t>
            </a:r>
            <a:r>
              <a:rPr lang="uk-UA" sz="1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ЗЗ</a:t>
            </a:r>
            <a:r>
              <a:rPr lang="en-US" sz="1400" b="1" dirty="0" smtClean="0">
                <a:solidFill>
                  <a:prstClr val="black"/>
                </a:solidFill>
                <a:latin typeface="Times New Roman"/>
                <a:ea typeface="Times New Roman"/>
              </a:rPr>
              <a:t>)</a:t>
            </a:r>
            <a:r>
              <a:rPr lang="uk-UA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 Це повною мірою стосується й УЯ. Адже без налагодженого ЗЗ може йтися тільки про забезпечення якості.    </a:t>
            </a:r>
          </a:p>
          <a:p>
            <a:pPr indent="457200" algn="just">
              <a:spcAft>
                <a:spcPts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Механізм </a:t>
            </a:r>
            <a:r>
              <a:rPr lang="uk-UA" sz="1400" dirty="0">
                <a:solidFill>
                  <a:prstClr val="black"/>
                </a:solidFill>
                <a:latin typeface="Times New Roman"/>
                <a:ea typeface="Times New Roman"/>
              </a:rPr>
              <a:t>УЯ включає в себе багато зворотних зв'язків, але в узагальненому вигляді  виокремлюють </a:t>
            </a:r>
            <a:r>
              <a:rPr lang="uk-UA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два. </a:t>
            </a:r>
          </a:p>
          <a:p>
            <a:pPr indent="457200" algn="just">
              <a:spcAft>
                <a:spcPts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Перше </a:t>
            </a:r>
            <a:r>
              <a:rPr lang="uk-UA" sz="1400" dirty="0">
                <a:solidFill>
                  <a:prstClr val="black"/>
                </a:solidFill>
                <a:latin typeface="Times New Roman"/>
                <a:ea typeface="Times New Roman"/>
              </a:rPr>
              <a:t>відгалуження (ЗЗ між виходом і входом синього кольору) функціонує на рівні створення і виготовлення продукції, його головне завдання – забезпечити якість. </a:t>
            </a:r>
            <a:endParaRPr lang="uk-UA" sz="1400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uk-UA" sz="1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Друге </a:t>
            </a:r>
            <a:r>
              <a:rPr lang="uk-UA" sz="1400" dirty="0">
                <a:solidFill>
                  <a:prstClr val="black"/>
                </a:solidFill>
                <a:latin typeface="Times New Roman"/>
                <a:ea typeface="Times New Roman"/>
              </a:rPr>
              <a:t>відгалуження має на меті відстежувати потреби споживачів та інформувати керівництво про необхідність модернізації продукції (ЗЗ  “зовнішній вплив” рожевого кольору),  котре  переважно  пов’язане  з УЯ. </a:t>
            </a:r>
          </a:p>
          <a:p>
            <a:pPr indent="457200" algn="just">
              <a:spcAft>
                <a:spcPts val="0"/>
              </a:spcAft>
            </a:pPr>
            <a:endParaRPr lang="uk-UA" sz="2200" dirty="0">
              <a:solidFill>
                <a:srgbClr val="005AA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3563955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827584" y="203301"/>
            <a:ext cx="76328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>
              <a:tabLst>
                <a:tab pos="450850" algn="l"/>
              </a:tabLst>
            </a:pPr>
            <a:r>
              <a:rPr lang="uk-UA" b="1" i="1" dirty="0" smtClean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ea typeface="Times New Roman" pitchFamily="18" charset="0"/>
              </a:rPr>
              <a:t>Критерій</a:t>
            </a:r>
            <a:r>
              <a:rPr lang="ru-RU" b="1" i="1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ea typeface="Times New Roman" pitchFamily="18" charset="0"/>
              </a:rPr>
              <a:t>управління</a:t>
            </a:r>
            <a:r>
              <a:rPr lang="ru-RU" b="1" i="1" dirty="0">
                <a:solidFill>
                  <a:srgbClr val="C00000"/>
                </a:solidFill>
                <a:ea typeface="Times New Roman" pitchFamily="18" charset="0"/>
              </a:rPr>
              <a:t>. </a:t>
            </a:r>
            <a:r>
              <a:rPr lang="ru-RU" b="1" i="1" dirty="0" err="1">
                <a:solidFill>
                  <a:srgbClr val="C00000"/>
                </a:solidFill>
                <a:ea typeface="Times New Roman" pitchFamily="18" charset="0"/>
              </a:rPr>
              <a:t>Інтегральний</a:t>
            </a:r>
            <a:r>
              <a:rPr lang="ru-RU" b="1" i="1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ea typeface="Times New Roman" pitchFamily="18" charset="0"/>
              </a:rPr>
              <a:t>показник</a:t>
            </a:r>
            <a:r>
              <a:rPr lang="ru-RU" b="1" i="1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ru-RU" b="1" i="1" dirty="0" err="1">
                <a:solidFill>
                  <a:srgbClr val="C00000"/>
                </a:solidFill>
                <a:ea typeface="Times New Roman" pitchFamily="18" charset="0"/>
              </a:rPr>
              <a:t>якості</a:t>
            </a:r>
            <a:endParaRPr lang="en-US" b="1" i="1" dirty="0" smtClean="0">
              <a:solidFill>
                <a:prstClr val="black"/>
              </a:solidFill>
              <a:ea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31540" y="572633"/>
            <a:ext cx="828092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Будь-яка система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управління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може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ефективно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функціонувати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лише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за умов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чітко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визначеного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критерію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управління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– характеристики (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або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функції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),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котра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визначає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ціль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управління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З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усієї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множини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управлінських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дій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стосовно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якості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доцільно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вибрати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одну (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головну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) характеристику, яку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можна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взяти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за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критерій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(</a:t>
            </a: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Наприклад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якщо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головне в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системі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передачі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даних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–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швидкодія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їх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передачі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за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критерій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беруть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саме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цей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показник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якщо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мова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йде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про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безпеку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перевезення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матеріальних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потоків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за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критерій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доцільноно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взяти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ймовірність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втрат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за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певний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час і т.д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.). </a:t>
            </a:r>
          </a:p>
          <a:p>
            <a:pPr indent="457200" algn="just">
              <a:spcAft>
                <a:spcPts val="0"/>
              </a:spcAft>
            </a:pP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Важливим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є не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тільки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основний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технічний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параметр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якості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а й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її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організаційно-економічна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ефективність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Для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оцінювання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останньої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треба знати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витрати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якими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забезпечується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потрібна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якість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Загальновідомо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що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універсальним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вимірювачем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зусиль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в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організаційно-економічних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системах є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трудомісткість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або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її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вартісний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вираз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в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грошових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одиницях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У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пошуку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критерію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котрий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обʼєднює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предметні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та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економічні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характеристики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важливим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досягненням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став </a:t>
            </a:r>
            <a:r>
              <a:rPr lang="ru-RU" sz="1200" b="1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інтегральний</a:t>
            </a:r>
            <a:r>
              <a:rPr lang="ru-RU" sz="1200" b="1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b="1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показник</a:t>
            </a:r>
            <a:r>
              <a:rPr lang="ru-RU" sz="1200" b="1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b="1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якості</a:t>
            </a:r>
            <a:r>
              <a:rPr lang="ru-RU" sz="1200" b="1" spc="5" dirty="0">
                <a:solidFill>
                  <a:prstClr val="black"/>
                </a:solidFill>
                <a:latin typeface="Times New Roman"/>
                <a:ea typeface="Times New Roman"/>
              </a:rPr>
              <a:t> (ІПЯ) </a:t>
            </a:r>
            <a:r>
              <a:rPr lang="ru-RU" sz="1200" b="1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sz="1200" spc="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Під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ІПЯ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розуміють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відношення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сумарного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корисного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ефекту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від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експлуатації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або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споживання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до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сумарних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витрат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на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її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розробку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виготовлення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і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використання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Цей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чутливий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показник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реагує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як на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приріст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корисних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властивостей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так і на величину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витрат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Спочатку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він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зростає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(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якісні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характеристики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поліпшуються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завдяки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вдосконаленню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і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модифікації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витрати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зменшуються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за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рахунок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росту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продуктивності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праці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), але з часом, з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втратою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КС,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зменшується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sz="1200" spc="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b="1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Фактори</a:t>
            </a:r>
            <a:r>
              <a:rPr lang="ru-RU" sz="1200" b="1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b="1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які</a:t>
            </a:r>
            <a:r>
              <a:rPr lang="ru-RU" sz="1200" b="1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b="1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впливають</a:t>
            </a:r>
            <a:r>
              <a:rPr lang="ru-RU" sz="1200" b="1" spc="5" dirty="0">
                <a:solidFill>
                  <a:prstClr val="black"/>
                </a:solidFill>
                <a:latin typeface="Times New Roman"/>
                <a:ea typeface="Times New Roman"/>
              </a:rPr>
              <a:t> ІПЯ та </a:t>
            </a:r>
            <a:r>
              <a:rPr lang="ru-RU" sz="1200" b="1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вдосконалення</a:t>
            </a:r>
            <a:r>
              <a:rPr lang="ru-RU" sz="1200" b="1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b="1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якості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можна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обʼєднати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в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чотири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групи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: </a:t>
            </a:r>
            <a:endParaRPr lang="ru-RU" sz="1200" spc="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1" indent="457200" algn="just">
              <a:spcAft>
                <a:spcPts val="0"/>
              </a:spcAft>
            </a:pP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технічні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endParaRPr lang="ru-RU" sz="1200" spc="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1" indent="457200" algn="just">
              <a:spcAft>
                <a:spcPts val="0"/>
              </a:spcAft>
            </a:pP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організаційні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endParaRPr lang="ru-RU" sz="1200" spc="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1" indent="457200" algn="just">
              <a:spcAft>
                <a:spcPts val="0"/>
              </a:spcAft>
            </a:pP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економічні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endParaRPr lang="ru-RU" sz="1200" spc="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1" indent="457200" algn="just">
              <a:spcAft>
                <a:spcPts val="0"/>
              </a:spcAft>
            </a:pP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субʼєктивні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endParaRPr lang="ru-RU" sz="1200" spc="5" dirty="0" smtClean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технічних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факторів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відносяться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конструкція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схемні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рішення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технологія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виготовлення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засоби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технічного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обслуговування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і ремонту,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рівень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бази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проектування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умови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експлуатації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та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ін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Організаційні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фактори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включають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в себе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розподіл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праці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спеціалізацію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форми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виробничих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процесів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ритмічність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виробництва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методи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контролю, </a:t>
            </a:r>
            <a:r>
              <a:rPr lang="ru-RU" sz="1200" spc="5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транспортування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і т.п.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Організаційним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факторам, на жаль,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ще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не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відводиться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стільки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уваги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скільки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технічним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тому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навіть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добре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спроектовані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та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старанно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виготовлені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вироби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достроково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втрачають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свою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якість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Економічні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фактори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–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ціна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собівартість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форми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і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рівень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зарплати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рівень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витрат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на ремонт,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ступінь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підвищення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продуктивності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праці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і 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т.п. 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Вони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обʼєднують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аналітичний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контрольний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і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стимулюючий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важелі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вдосконалення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якості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факторів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трьох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вказаних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груп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додається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ще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один –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субʼєктивний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.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Це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людина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з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її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професіональною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підготовкою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,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фізіологічними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та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емоційними</a:t>
            </a:r>
            <a:r>
              <a:rPr lang="ru-RU" sz="1200" spc="5" dirty="0">
                <a:solidFill>
                  <a:prstClr val="black"/>
                </a:solidFill>
                <a:latin typeface="Times New Roman"/>
                <a:ea typeface="Times New Roman"/>
              </a:rPr>
              <a:t> </a:t>
            </a:r>
            <a:r>
              <a:rPr lang="ru-RU" sz="1200" spc="5" dirty="0" err="1">
                <a:solidFill>
                  <a:prstClr val="black"/>
                </a:solidFill>
                <a:latin typeface="Times New Roman"/>
                <a:ea typeface="Times New Roman"/>
              </a:rPr>
              <a:t>особливостями</a:t>
            </a:r>
            <a:r>
              <a:rPr lang="ru-RU" sz="1200" spc="5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  <a:endParaRPr lang="uk-UA" sz="12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481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592286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4"/>
          <p:cNvSpPr>
            <a:spLocks noChangeArrowheads="1"/>
          </p:cNvSpPr>
          <p:nvPr/>
        </p:nvSpPr>
        <p:spPr bwMode="auto">
          <a:xfrm>
            <a:off x="395536" y="188640"/>
            <a:ext cx="8424936" cy="6480175"/>
          </a:xfrm>
          <a:prstGeom prst="rect">
            <a:avLst/>
          </a:prstGeom>
          <a:blipFill dpi="0" rotWithShape="1">
            <a:blip r:embed="rId2" cstate="print">
              <a:lum bright="10000"/>
            </a:blip>
            <a:srcRect/>
            <a:stretch>
              <a:fillRect/>
            </a:stretch>
          </a:blipFill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50000"/>
              </a:lnSpc>
            </a:pPr>
            <a:endParaRPr lang="uk-UA" sz="1600" b="1" dirty="0">
              <a:solidFill>
                <a:srgbClr val="0070C0"/>
              </a:solidFill>
            </a:endParaRPr>
          </a:p>
          <a:p>
            <a:pPr algn="ctr"/>
            <a:r>
              <a:rPr lang="uk-UA" sz="2400" b="1" i="1" dirty="0">
                <a:solidFill>
                  <a:srgbClr val="0000FF"/>
                </a:solidFill>
              </a:rPr>
              <a:t>ОПИС НАВЧАЛЬНОЇ </a:t>
            </a:r>
            <a:r>
              <a:rPr lang="uk-UA" sz="2400" b="1" i="1" dirty="0" smtClean="0">
                <a:solidFill>
                  <a:srgbClr val="0000FF"/>
                </a:solidFill>
              </a:rPr>
              <a:t>ДИСЦИПЛІНИ НА </a:t>
            </a:r>
            <a:r>
              <a:rPr lang="uk-UA" sz="2400" b="1" i="1" dirty="0" smtClean="0">
                <a:solidFill>
                  <a:srgbClr val="C00000"/>
                </a:solidFill>
              </a:rPr>
              <a:t>21</a:t>
            </a:r>
            <a:r>
              <a:rPr lang="uk-UA" sz="800" b="1" i="1" dirty="0" smtClean="0">
                <a:solidFill>
                  <a:srgbClr val="C00000"/>
                </a:solidFill>
              </a:rPr>
              <a:t> </a:t>
            </a:r>
            <a:r>
              <a:rPr lang="uk-UA" sz="2400" b="1" i="1" dirty="0" smtClean="0">
                <a:solidFill>
                  <a:srgbClr val="C00000"/>
                </a:solidFill>
              </a:rPr>
              <a:t>-</a:t>
            </a:r>
            <a:r>
              <a:rPr lang="uk-UA" sz="800" b="1" i="1" dirty="0" smtClean="0">
                <a:solidFill>
                  <a:srgbClr val="C00000"/>
                </a:solidFill>
              </a:rPr>
              <a:t> </a:t>
            </a:r>
            <a:r>
              <a:rPr lang="uk-UA" sz="2400" b="1" i="1" dirty="0" smtClean="0">
                <a:solidFill>
                  <a:srgbClr val="C00000"/>
                </a:solidFill>
              </a:rPr>
              <a:t>22</a:t>
            </a:r>
            <a:r>
              <a:rPr lang="uk-UA" sz="2400" b="1" i="1" dirty="0" smtClean="0">
                <a:solidFill>
                  <a:srgbClr val="FF0000"/>
                </a:solidFill>
              </a:rPr>
              <a:t> </a:t>
            </a:r>
            <a:r>
              <a:rPr lang="uk-UA" sz="2400" b="1" i="1" dirty="0" smtClean="0">
                <a:solidFill>
                  <a:srgbClr val="0000FF"/>
                </a:solidFill>
              </a:rPr>
              <a:t>н.р</a:t>
            </a:r>
            <a:r>
              <a:rPr lang="ru-RU" sz="2400" b="1" i="1" dirty="0" smtClean="0">
                <a:solidFill>
                  <a:srgbClr val="0000FF"/>
                </a:solidFill>
              </a:rPr>
              <a:t>.</a:t>
            </a:r>
            <a:r>
              <a:rPr lang="uk-UA" sz="2400" b="1" i="1" dirty="0" smtClean="0">
                <a:solidFill>
                  <a:srgbClr val="0070C0"/>
                </a:solidFill>
              </a:rPr>
              <a:t>  </a:t>
            </a:r>
            <a:endParaRPr lang="en-US" sz="2400" b="1" i="1" dirty="0">
              <a:solidFill>
                <a:srgbClr val="0070C0"/>
              </a:solidFill>
            </a:endParaRPr>
          </a:p>
          <a:p>
            <a:pPr algn="ctr">
              <a:lnSpc>
                <a:spcPct val="40000"/>
              </a:lnSpc>
            </a:pPr>
            <a:endParaRPr lang="uk-UA" sz="2000" b="1" i="1" dirty="0">
              <a:solidFill>
                <a:srgbClr val="3333CC"/>
              </a:solidFill>
            </a:endParaRPr>
          </a:p>
          <a:p>
            <a:pPr algn="ctr"/>
            <a:endParaRPr lang="uk-UA" sz="400" b="1" i="1" dirty="0" smtClean="0">
              <a:solidFill>
                <a:srgbClr val="3333CC"/>
              </a:solidFill>
            </a:endParaRPr>
          </a:p>
          <a:p>
            <a:pPr algn="ctr"/>
            <a:endParaRPr lang="uk-UA" sz="400" b="1" i="1" dirty="0" smtClean="0">
              <a:solidFill>
                <a:srgbClr val="3333CC"/>
              </a:solidFill>
            </a:endParaRPr>
          </a:p>
          <a:p>
            <a:pPr algn="ctr"/>
            <a:endParaRPr lang="uk-UA" sz="400" b="1" i="1" dirty="0" smtClean="0">
              <a:solidFill>
                <a:srgbClr val="3333CC"/>
              </a:solidFill>
            </a:endParaRPr>
          </a:p>
          <a:p>
            <a:pPr algn="ctr"/>
            <a:endParaRPr lang="uk-UA" sz="400" b="1" i="1" dirty="0" smtClean="0">
              <a:solidFill>
                <a:srgbClr val="3333CC"/>
              </a:solidFill>
            </a:endParaRPr>
          </a:p>
          <a:p>
            <a:pPr algn="ctr"/>
            <a:endParaRPr lang="uk-UA" sz="400" b="1" i="1" dirty="0" smtClean="0">
              <a:solidFill>
                <a:srgbClr val="3333CC"/>
              </a:solidFill>
            </a:endParaRPr>
          </a:p>
          <a:p>
            <a:pPr algn="ctr"/>
            <a:r>
              <a:rPr lang="uk-UA" sz="2000" b="1" i="1" dirty="0" smtClean="0"/>
              <a:t>Загальні  дані :</a:t>
            </a:r>
            <a:endParaRPr lang="uk-UA" sz="2000" b="1" i="1" dirty="0" smtClean="0">
              <a:solidFill>
                <a:srgbClr val="3333CC"/>
              </a:solidFill>
            </a:endParaRPr>
          </a:p>
          <a:p>
            <a:pPr algn="ctr"/>
            <a:endParaRPr lang="uk-UA" sz="900" b="1" i="1" dirty="0" smtClean="0">
              <a:solidFill>
                <a:srgbClr val="3333CC"/>
              </a:solidFill>
            </a:endParaRPr>
          </a:p>
          <a:p>
            <a:pPr algn="ctr"/>
            <a:r>
              <a:rPr lang="uk-UA" sz="2000" i="1" dirty="0" smtClean="0"/>
              <a:t>спеціальність </a:t>
            </a:r>
            <a:r>
              <a:rPr lang="uk-UA" sz="2000" b="1" i="1" dirty="0" smtClean="0"/>
              <a:t> менеджмент організацій і економічної діяльності </a:t>
            </a:r>
            <a:r>
              <a:rPr lang="uk-UA" sz="2000" i="1" dirty="0" smtClean="0"/>
              <a:t>;</a:t>
            </a:r>
            <a:endParaRPr lang="en-US" sz="2000" i="1" dirty="0" smtClean="0"/>
          </a:p>
          <a:p>
            <a:pPr algn="ctr">
              <a:lnSpc>
                <a:spcPct val="25000"/>
              </a:lnSpc>
            </a:pPr>
            <a:endParaRPr lang="uk-UA" sz="2000" i="1" dirty="0" smtClean="0"/>
          </a:p>
          <a:p>
            <a:pPr algn="ctr">
              <a:lnSpc>
                <a:spcPct val="25000"/>
              </a:lnSpc>
            </a:pPr>
            <a:endParaRPr lang="uk-UA" sz="2000" i="1" dirty="0" smtClean="0"/>
          </a:p>
          <a:p>
            <a:pPr algn="ctr"/>
            <a:r>
              <a:rPr lang="uk-UA" sz="2000" i="1" dirty="0" smtClean="0"/>
              <a:t>освітньо-кваліфікаційний рівень  </a:t>
            </a:r>
            <a:r>
              <a:rPr lang="uk-UA" sz="2000" b="1" i="1" dirty="0" smtClean="0"/>
              <a:t>магістр </a:t>
            </a:r>
            <a:r>
              <a:rPr lang="uk-UA" sz="2000" i="1" dirty="0" smtClean="0"/>
              <a:t>;</a:t>
            </a:r>
            <a:endParaRPr lang="en-US" sz="2000" i="1" dirty="0" smtClean="0">
              <a:solidFill>
                <a:srgbClr val="3333CC"/>
              </a:solidFill>
            </a:endParaRPr>
          </a:p>
          <a:p>
            <a:pPr algn="ctr">
              <a:lnSpc>
                <a:spcPct val="40000"/>
              </a:lnSpc>
            </a:pPr>
            <a:endParaRPr lang="ru-RU" sz="2000" b="1" i="1" dirty="0" smtClean="0"/>
          </a:p>
          <a:p>
            <a:pPr algn="ctr">
              <a:lnSpc>
                <a:spcPct val="40000"/>
              </a:lnSpc>
            </a:pPr>
            <a:endParaRPr lang="ru-RU" sz="2000" b="1" i="1" dirty="0"/>
          </a:p>
          <a:p>
            <a:pPr algn="ctr">
              <a:lnSpc>
                <a:spcPct val="80000"/>
              </a:lnSpc>
            </a:pPr>
            <a:r>
              <a:rPr lang="ru-RU" sz="2000" i="1" dirty="0" smtClean="0"/>
              <a:t>дисципліна</a:t>
            </a:r>
            <a:r>
              <a:rPr lang="ru-RU" sz="2000" b="1" i="1" dirty="0" smtClean="0"/>
              <a:t>  нормативна </a:t>
            </a:r>
            <a:r>
              <a:rPr lang="ru-RU" sz="2000" i="1" dirty="0" smtClean="0"/>
              <a:t>, викладається </a:t>
            </a:r>
            <a:r>
              <a:rPr lang="en-US" sz="2000" i="1" dirty="0" smtClean="0"/>
              <a:t> </a:t>
            </a:r>
            <a:r>
              <a:rPr lang="ru-RU" sz="2000" i="1" dirty="0" smtClean="0"/>
              <a:t>на  </a:t>
            </a:r>
            <a:r>
              <a:rPr lang="ru-RU" sz="2000" i="1" dirty="0" smtClean="0">
                <a:solidFill>
                  <a:srgbClr val="C00000"/>
                </a:solidFill>
              </a:rPr>
              <a:t>1</a:t>
            </a:r>
            <a:r>
              <a:rPr lang="ru-RU" sz="2000" i="1" dirty="0" smtClean="0"/>
              <a:t>-му  курсі ,</a:t>
            </a:r>
          </a:p>
          <a:p>
            <a:pPr algn="ctr">
              <a:lnSpc>
                <a:spcPct val="80000"/>
              </a:lnSpc>
            </a:pPr>
            <a:endParaRPr lang="ru-RU" sz="2000" i="1" dirty="0" smtClean="0"/>
          </a:p>
          <a:p>
            <a:pPr algn="ctr">
              <a:lnSpc>
                <a:spcPct val="80000"/>
              </a:lnSpc>
            </a:pPr>
            <a:r>
              <a:rPr lang="ru-RU" sz="2000" i="1" dirty="0" smtClean="0"/>
              <a:t> форма  навчання  –  </a:t>
            </a:r>
            <a:r>
              <a:rPr lang="ru-RU" sz="2000" b="1" i="1" dirty="0" smtClean="0"/>
              <a:t>заочна </a:t>
            </a:r>
            <a:r>
              <a:rPr lang="ru-RU" sz="2000" i="1" dirty="0" smtClean="0"/>
              <a:t>,  вид </a:t>
            </a:r>
            <a:r>
              <a:rPr lang="uk-UA" sz="2000" i="1" dirty="0"/>
              <a:t>контролю </a:t>
            </a:r>
            <a:r>
              <a:rPr lang="uk-UA" sz="2000" i="1" dirty="0" smtClean="0"/>
              <a:t> –</a:t>
            </a:r>
            <a:r>
              <a:rPr lang="uk-UA" sz="2000" i="1" dirty="0" smtClean="0">
                <a:solidFill>
                  <a:srgbClr val="CC0000"/>
                </a:solidFill>
              </a:rPr>
              <a:t>  </a:t>
            </a:r>
            <a:r>
              <a:rPr lang="uk-UA" sz="2000" b="1" i="1" dirty="0" smtClean="0"/>
              <a:t>екзамен</a:t>
            </a:r>
            <a:r>
              <a:rPr lang="uk-UA" sz="2000" b="1" i="1" dirty="0" smtClean="0">
                <a:solidFill>
                  <a:srgbClr val="CC0000"/>
                </a:solidFill>
              </a:rPr>
              <a:t> </a:t>
            </a:r>
            <a:r>
              <a:rPr lang="uk-UA" sz="2000" i="1" dirty="0" smtClean="0"/>
              <a:t>;</a:t>
            </a:r>
          </a:p>
          <a:p>
            <a:pPr algn="ctr">
              <a:lnSpc>
                <a:spcPct val="80000"/>
              </a:lnSpc>
            </a:pPr>
            <a:endParaRPr lang="uk-UA" sz="1200" i="1" dirty="0"/>
          </a:p>
          <a:p>
            <a:pPr algn="ctr">
              <a:lnSpc>
                <a:spcPct val="25000"/>
              </a:lnSpc>
            </a:pPr>
            <a:endParaRPr lang="uk-UA" sz="800" i="1" dirty="0" smtClean="0"/>
          </a:p>
          <a:p>
            <a:pPr algn="ctr">
              <a:lnSpc>
                <a:spcPct val="25000"/>
              </a:lnSpc>
            </a:pPr>
            <a:endParaRPr lang="uk-UA" sz="1050" i="1" dirty="0" smtClean="0"/>
          </a:p>
          <a:p>
            <a:pPr algn="ctr">
              <a:lnSpc>
                <a:spcPct val="25000"/>
              </a:lnSpc>
            </a:pPr>
            <a:endParaRPr lang="uk-UA" sz="1050" i="1" dirty="0"/>
          </a:p>
          <a:p>
            <a:pPr algn="ctr"/>
            <a:r>
              <a:rPr lang="uk-UA" sz="2000" i="1" dirty="0"/>
              <a:t>кількість </a:t>
            </a:r>
            <a:r>
              <a:rPr lang="uk-UA" sz="2000" i="1" dirty="0" smtClean="0"/>
              <a:t>кредитів  </a:t>
            </a:r>
            <a:r>
              <a:rPr lang="uk-UA" sz="2000" i="1" dirty="0"/>
              <a:t>– </a:t>
            </a:r>
            <a:r>
              <a:rPr lang="uk-UA" sz="2000" i="1" dirty="0" smtClean="0"/>
              <a:t> </a:t>
            </a:r>
            <a:r>
              <a:rPr lang="uk-UA" sz="2000" b="1" i="1" dirty="0" smtClean="0">
                <a:solidFill>
                  <a:srgbClr val="C00000"/>
                </a:solidFill>
              </a:rPr>
              <a:t>4 </a:t>
            </a:r>
            <a:r>
              <a:rPr lang="uk-UA" sz="2000" b="1" i="1" dirty="0" smtClean="0"/>
              <a:t>,  </a:t>
            </a:r>
            <a:r>
              <a:rPr lang="uk-UA" sz="2000" i="1" dirty="0" smtClean="0"/>
              <a:t>кількість  змістовних  модулів  – </a:t>
            </a:r>
            <a:r>
              <a:rPr lang="uk-UA" sz="2000" b="1" i="1" dirty="0" smtClean="0">
                <a:solidFill>
                  <a:srgbClr val="C00000"/>
                </a:solidFill>
              </a:rPr>
              <a:t>6</a:t>
            </a:r>
            <a:r>
              <a:rPr lang="uk-UA" sz="2000" b="1" i="1" dirty="0" smtClean="0">
                <a:solidFill>
                  <a:srgbClr val="FF0000"/>
                </a:solidFill>
              </a:rPr>
              <a:t> </a:t>
            </a:r>
            <a:r>
              <a:rPr lang="uk-UA" sz="2000" i="1" dirty="0" smtClean="0"/>
              <a:t>.</a:t>
            </a:r>
          </a:p>
          <a:p>
            <a:pPr algn="ctr"/>
            <a:endParaRPr lang="uk-UA" sz="400" i="1" dirty="0" smtClean="0"/>
          </a:p>
          <a:p>
            <a:pPr algn="ctr"/>
            <a:endParaRPr lang="uk-UA" sz="400" i="1" dirty="0" smtClean="0"/>
          </a:p>
          <a:p>
            <a:pPr algn="ctr"/>
            <a:endParaRPr lang="en-US" sz="400" i="1" dirty="0"/>
          </a:p>
          <a:p>
            <a:pPr algn="ctr">
              <a:lnSpc>
                <a:spcPct val="50000"/>
              </a:lnSpc>
            </a:pPr>
            <a:endParaRPr lang="uk-UA" sz="2000" b="1" i="1" dirty="0" smtClean="0"/>
          </a:p>
          <a:p>
            <a:pPr algn="ctr">
              <a:lnSpc>
                <a:spcPct val="50000"/>
              </a:lnSpc>
            </a:pPr>
            <a:endParaRPr lang="en-US" sz="2000" b="1" i="1" dirty="0"/>
          </a:p>
          <a:p>
            <a:pPr algn="ctr">
              <a:lnSpc>
                <a:spcPct val="25000"/>
              </a:lnSpc>
            </a:pPr>
            <a:endParaRPr lang="uk-UA" sz="2000" b="1" i="1" dirty="0"/>
          </a:p>
          <a:p>
            <a:pPr algn="ctr"/>
            <a:r>
              <a:rPr lang="uk-UA" sz="2000" b="1" i="1" dirty="0"/>
              <a:t>Розподіл годин за видами </a:t>
            </a:r>
            <a:r>
              <a:rPr lang="uk-UA" sz="2000" b="1" i="1" dirty="0" smtClean="0"/>
              <a:t>занять:</a:t>
            </a:r>
            <a:endParaRPr lang="en-US" sz="2000" b="1" i="1" dirty="0"/>
          </a:p>
          <a:p>
            <a:pPr algn="ctr">
              <a:lnSpc>
                <a:spcPct val="25000"/>
              </a:lnSpc>
            </a:pPr>
            <a:endParaRPr lang="uk-UA" sz="2000" b="1" i="1" dirty="0" smtClean="0"/>
          </a:p>
          <a:p>
            <a:pPr algn="ctr">
              <a:lnSpc>
                <a:spcPct val="25000"/>
              </a:lnSpc>
            </a:pPr>
            <a:endParaRPr lang="uk-UA" sz="2000" b="1" i="1" dirty="0"/>
          </a:p>
          <a:p>
            <a:pPr algn="ctr"/>
            <a:r>
              <a:rPr lang="uk-UA" sz="2000" i="1" dirty="0" smtClean="0"/>
              <a:t>лекцій – </a:t>
            </a:r>
            <a:r>
              <a:rPr lang="uk-UA" sz="2000" b="1" i="1" dirty="0" smtClean="0">
                <a:solidFill>
                  <a:srgbClr val="C00000"/>
                </a:solidFill>
              </a:rPr>
              <a:t>8</a:t>
            </a:r>
            <a:r>
              <a:rPr lang="uk-UA" sz="2000" b="1" i="1" dirty="0" smtClean="0">
                <a:solidFill>
                  <a:srgbClr val="CC0000"/>
                </a:solidFill>
              </a:rPr>
              <a:t> </a:t>
            </a:r>
            <a:r>
              <a:rPr lang="uk-UA" sz="2000" b="1" i="1" dirty="0" smtClean="0"/>
              <a:t>год</a:t>
            </a:r>
            <a:r>
              <a:rPr lang="uk-UA" sz="2000" i="1" dirty="0" smtClean="0"/>
              <a:t>., практичних занять  – </a:t>
            </a:r>
            <a:r>
              <a:rPr lang="uk-UA" sz="2000" b="1" i="1" dirty="0" smtClean="0">
                <a:solidFill>
                  <a:srgbClr val="C00000"/>
                </a:solidFill>
              </a:rPr>
              <a:t>4</a:t>
            </a:r>
            <a:r>
              <a:rPr lang="uk-UA" sz="2000" b="1" i="1" dirty="0" smtClean="0">
                <a:solidFill>
                  <a:srgbClr val="CC0000"/>
                </a:solidFill>
              </a:rPr>
              <a:t> </a:t>
            </a:r>
            <a:r>
              <a:rPr lang="uk-UA" sz="2000" b="1" i="1" dirty="0" smtClean="0"/>
              <a:t>год</a:t>
            </a:r>
            <a:r>
              <a:rPr lang="uk-UA" sz="2000" i="1" dirty="0" smtClean="0"/>
              <a:t>., </a:t>
            </a:r>
          </a:p>
          <a:p>
            <a:pPr algn="ctr"/>
            <a:endParaRPr lang="uk-UA" sz="1100" i="1" dirty="0" smtClean="0"/>
          </a:p>
          <a:p>
            <a:pPr algn="ctr"/>
            <a:r>
              <a:rPr lang="uk-UA" sz="2000" i="1" dirty="0" smtClean="0"/>
              <a:t>самостійна робота  – </a:t>
            </a:r>
            <a:r>
              <a:rPr lang="uk-UA" sz="2000" b="1" i="1" dirty="0" smtClean="0">
                <a:solidFill>
                  <a:srgbClr val="C00000"/>
                </a:solidFill>
              </a:rPr>
              <a:t>108</a:t>
            </a:r>
            <a:r>
              <a:rPr lang="uk-UA" sz="2000" b="1" i="1" dirty="0" smtClean="0"/>
              <a:t> год</a:t>
            </a:r>
            <a:r>
              <a:rPr lang="uk-UA" sz="2000" i="1" dirty="0" smtClean="0"/>
              <a:t>.</a:t>
            </a:r>
            <a:endParaRPr lang="ru-RU" sz="2000" dirty="0" smtClean="0"/>
          </a:p>
          <a:p>
            <a:pPr algn="ctr"/>
            <a:endParaRPr lang="ru-RU" sz="16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776864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5AA0"/>
                </a:solidFill>
              </a:rPr>
              <a:t>  </a:t>
            </a:r>
            <a:endParaRPr lang="uk-UA" sz="300" dirty="0" smtClean="0"/>
          </a:p>
          <a:p>
            <a:pPr algn="ctr"/>
            <a:endParaRPr lang="uk-UA" sz="800" i="1" dirty="0" smtClean="0"/>
          </a:p>
          <a:p>
            <a:pPr algn="ctr"/>
            <a:r>
              <a:rPr lang="en-US" sz="2400" b="1" i="1" dirty="0" smtClean="0">
                <a:solidFill>
                  <a:srgbClr val="C00000"/>
                </a:solidFill>
              </a:rPr>
              <a:t>  </a:t>
            </a:r>
            <a:r>
              <a:rPr lang="uk-UA" sz="2400" b="1" i="1" dirty="0" smtClean="0">
                <a:solidFill>
                  <a:srgbClr val="C00000"/>
                </a:solidFill>
              </a:rPr>
              <a:t>Якість як економічна категорія і об</a:t>
            </a:r>
            <a:r>
              <a:rPr lang="en-US" sz="2400" b="1" i="1" dirty="0" smtClean="0">
                <a:solidFill>
                  <a:srgbClr val="C00000"/>
                </a:solidFill>
              </a:rPr>
              <a:t>’</a:t>
            </a:r>
            <a:r>
              <a:rPr lang="uk-UA" sz="2400" b="1" i="1" dirty="0" smtClean="0">
                <a:solidFill>
                  <a:srgbClr val="C00000"/>
                </a:solidFill>
              </a:rPr>
              <a:t>єкт управління</a:t>
            </a:r>
            <a:endParaRPr lang="en-US" dirty="0" smtClean="0"/>
          </a:p>
          <a:p>
            <a:pPr algn="ctr">
              <a:lnSpc>
                <a:spcPct val="50000"/>
              </a:lnSpc>
            </a:pPr>
            <a:endParaRPr lang="en-US" sz="2400" b="1" i="1" dirty="0" smtClean="0"/>
          </a:p>
          <a:p>
            <a:pPr algn="ctr">
              <a:lnSpc>
                <a:spcPct val="50000"/>
              </a:lnSpc>
            </a:pPr>
            <a:endParaRPr lang="en-US" sz="2400" b="1" i="1" dirty="0" smtClean="0"/>
          </a:p>
          <a:p>
            <a:pPr algn="ctr">
              <a:lnSpc>
                <a:spcPct val="50000"/>
              </a:lnSpc>
            </a:pPr>
            <a:r>
              <a:rPr lang="uk-UA" sz="2400" b="1" i="1" dirty="0" smtClean="0"/>
              <a:t>План лекції  </a:t>
            </a:r>
          </a:p>
          <a:p>
            <a:pPr algn="ctr"/>
            <a:endParaRPr lang="uk-UA" sz="800" b="1" i="1" dirty="0" smtClean="0"/>
          </a:p>
          <a:p>
            <a:pPr algn="ctr"/>
            <a:endParaRPr lang="uk-UA" sz="800" b="1" i="1" dirty="0" smtClean="0"/>
          </a:p>
          <a:p>
            <a:pPr algn="ctr"/>
            <a:endParaRPr lang="uk-UA" sz="200" b="1" i="1" dirty="0" smtClean="0"/>
          </a:p>
          <a:p>
            <a:pPr algn="ctr"/>
            <a:endParaRPr lang="en-US" sz="200" b="1" i="1" dirty="0" smtClean="0"/>
          </a:p>
          <a:p>
            <a:pPr algn="just">
              <a:lnSpc>
                <a:spcPct val="150000"/>
              </a:lnSpc>
            </a:pPr>
            <a:r>
              <a:rPr lang="uk-UA" b="1" i="1" dirty="0" smtClean="0"/>
              <a:t>   </a:t>
            </a:r>
            <a:r>
              <a:rPr lang="uk-UA" sz="2000" i="1" dirty="0" smtClean="0"/>
              <a:t>   Вступ</a:t>
            </a:r>
            <a:endParaRPr lang="en-US" sz="1000" i="1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sz="2000" i="1" dirty="0" smtClean="0"/>
              <a:t> Сутність поняття «якість».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i="1" dirty="0" err="1"/>
              <a:t>Показники</a:t>
            </a:r>
            <a:r>
              <a:rPr lang="ru-RU" sz="2000" i="1" dirty="0"/>
              <a:t> </a:t>
            </a:r>
            <a:r>
              <a:rPr lang="ru-RU" sz="2000" i="1" dirty="0" err="1"/>
              <a:t>якості</a:t>
            </a:r>
            <a:r>
              <a:rPr lang="ru-RU" sz="2000" i="1" dirty="0"/>
              <a:t> та </a:t>
            </a:r>
            <a:r>
              <a:rPr lang="ru-RU" sz="2000" i="1" dirty="0" err="1"/>
              <a:t>їх</a:t>
            </a:r>
            <a:r>
              <a:rPr lang="ru-RU" sz="2000" i="1" dirty="0"/>
              <a:t> </a:t>
            </a:r>
            <a:r>
              <a:rPr lang="ru-RU" sz="2000" i="1" dirty="0" err="1"/>
              <a:t>класифікація</a:t>
            </a:r>
            <a:endParaRPr lang="ru-RU" sz="2000" i="1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sz="2000" i="1" dirty="0" smtClean="0"/>
              <a:t>Якість  і  конкурентоспроможність.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uk-UA" sz="2000" i="1" dirty="0" smtClean="0"/>
              <a:t>Якість  і  задоволеність  споживача.</a:t>
            </a:r>
          </a:p>
          <a:p>
            <a:pPr marL="457200" indent="-457200">
              <a:lnSpc>
                <a:spcPct val="150000"/>
              </a:lnSpc>
            </a:pPr>
            <a:r>
              <a:rPr lang="uk-UA" sz="2000" i="1" dirty="0" smtClean="0"/>
              <a:t>5. </a:t>
            </a:r>
            <a:r>
              <a:rPr lang="uk-UA" sz="2000" i="1" dirty="0"/>
              <a:t>Сутність управління </a:t>
            </a:r>
            <a:r>
              <a:rPr lang="uk-UA" sz="2000" i="1" dirty="0" smtClean="0"/>
              <a:t>якістю.</a:t>
            </a:r>
          </a:p>
          <a:p>
            <a:pPr marL="457200" indent="-457200">
              <a:lnSpc>
                <a:spcPct val="150000"/>
              </a:lnSpc>
            </a:pPr>
            <a:endParaRPr lang="uk-UA" sz="2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77686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На всій Земній кулі вже два десятки років під егідою ООН </a:t>
            </a:r>
            <a:r>
              <a:rPr lang="uk-UA" sz="1400" u="sng" dirty="0">
                <a:latin typeface="Arial Narrow" pitchFamily="34" charset="0"/>
                <a:ea typeface="Calibri"/>
                <a:cs typeface="Times New Roman"/>
              </a:rPr>
              <a:t>другого четверга </a:t>
            </a:r>
            <a:r>
              <a:rPr lang="uk-UA" sz="1400" u="sng" dirty="0" smtClean="0">
                <a:latin typeface="Arial Narrow" pitchFamily="34" charset="0"/>
                <a:ea typeface="Calibri"/>
                <a:cs typeface="Times New Roman"/>
              </a:rPr>
              <a:t>листопада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 щорічно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відзначається </a:t>
            </a:r>
            <a:r>
              <a:rPr lang="uk-UA" sz="1400" dirty="0">
                <a:solidFill>
                  <a:srgbClr val="C00000"/>
                </a:solidFill>
                <a:latin typeface="Arial Narrow" pitchFamily="34" charset="0"/>
                <a:ea typeface="Calibri"/>
                <a:cs typeface="Times New Roman"/>
              </a:rPr>
              <a:t>Всесвітній день якості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, девіз якого — “</a:t>
            </a:r>
            <a:r>
              <a:rPr lang="uk-UA" sz="1400" dirty="0">
                <a:solidFill>
                  <a:srgbClr val="C00000"/>
                </a:solidFill>
                <a:latin typeface="Arial Narrow" pitchFamily="34" charset="0"/>
                <a:ea typeface="Calibri"/>
                <a:cs typeface="Times New Roman"/>
              </a:rPr>
              <a:t>Якість заради кращого життя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”.</a:t>
            </a:r>
            <a:endParaRPr lang="ru-RU" sz="1400" dirty="0">
              <a:latin typeface="Arial Narrow" pitchFamily="34" charset="0"/>
              <a:ea typeface="Calibri"/>
              <a:cs typeface="Times New Roman"/>
            </a:endParaRP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Вперше світова громадськість відзначила цей день у 1989 році. </a:t>
            </a:r>
            <a:endParaRPr lang="ru-RU" sz="1400" dirty="0">
              <a:latin typeface="Arial Narrow" pitchFamily="34" charset="0"/>
              <a:ea typeface="Calibri"/>
              <a:cs typeface="Times New Roman"/>
            </a:endParaRP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Ініціаторами відзначення цієї дати і, зокрема, привернення уваги до цієї проблеми, виступили шановані в усьому світі громадські організації, серед яких </a:t>
            </a:r>
            <a:endParaRPr lang="uk-UA" sz="1400" dirty="0" smtClean="0">
              <a:latin typeface="Arial Narrow" pitchFamily="34" charset="0"/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Європейська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організація з якості, </a:t>
            </a:r>
            <a:endParaRPr lang="uk-UA" sz="1400" dirty="0" smtClean="0">
              <a:latin typeface="Arial Narrow" pitchFamily="34" charset="0"/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Американське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товариство з контролю якості, </a:t>
            </a:r>
            <a:endParaRPr lang="uk-UA" sz="1400" dirty="0" smtClean="0">
              <a:latin typeface="Arial Narrow" pitchFamily="34" charset="0"/>
              <a:ea typeface="Calibri"/>
              <a:cs typeface="Times New Roman"/>
            </a:endParaRPr>
          </a:p>
          <a:p>
            <a:pPr marL="742950" lvl="1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Японський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союз учених і 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інженерів, </a:t>
            </a:r>
          </a:p>
          <a:p>
            <a:pPr marL="742950" lvl="1" indent="-285750" algn="just">
              <a:spcAft>
                <a:spcPts val="0"/>
              </a:spcAft>
              <a:buFont typeface="Wingdings" pitchFamily="2" charset="2"/>
              <a:buChar char="Ø"/>
            </a:pP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Латиноамериканська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організація з якості. </a:t>
            </a:r>
            <a:endParaRPr lang="ru-RU" sz="1400" dirty="0">
              <a:latin typeface="Arial Narrow" pitchFamily="34" charset="0"/>
              <a:ea typeface="Calibri"/>
              <a:cs typeface="Times New Roman"/>
            </a:endParaRP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У 1995-му році Європейська організація якості проголосила тиждень, в який відзначається Всесвітній день якості ‒ Європейським тижнем якості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.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За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підтримки ООН проведення Всесвітнього дня якості набуло щорічного характеру. </a:t>
            </a:r>
            <a:endParaRPr lang="ru-RU" sz="1400" dirty="0">
              <a:latin typeface="Arial Narrow" pitchFamily="34" charset="0"/>
              <a:ea typeface="Calibri"/>
              <a:cs typeface="Times New Roman"/>
            </a:endParaRPr>
          </a:p>
          <a:p>
            <a:pPr indent="431800" algn="just">
              <a:spcAft>
                <a:spcPts val="0"/>
              </a:spcAft>
            </a:pPr>
            <a:r>
              <a:rPr lang="uk-UA" sz="1400" u="sng" dirty="0">
                <a:latin typeface="Arial Narrow" pitchFamily="34" charset="0"/>
                <a:ea typeface="Calibri"/>
                <a:cs typeface="Times New Roman"/>
              </a:rPr>
              <a:t>Мета Всесвітнього дня якості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: підвищити значення високої якості продукції і послуг, а також в активізації тієї діяльності, яка направлена на залучення уваги до проблеми 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якості - йдеться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не лише про безпеку товарів для людини і довкілля, але й про міру задоволеності запитів і очікувань споживачів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.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Сьогодні термін “</a:t>
            </a:r>
            <a:r>
              <a:rPr lang="uk-UA" sz="1400" dirty="0">
                <a:solidFill>
                  <a:srgbClr val="C00000"/>
                </a:solidFill>
                <a:latin typeface="Arial Narrow" pitchFamily="34" charset="0"/>
                <a:ea typeface="Calibri"/>
                <a:cs typeface="Times New Roman"/>
              </a:rPr>
              <a:t>якість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” означає не лише високу якість товарів та послуг, а передусім — спосіб управління, а також спосіб життя. Тут інтегровано все: і якість товарів і послуг, і відносини, і управління. Це — квінтесенція, об’єднання всіх видів діяльності для того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, щоб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людина отримувала насолоду від життя, а не була рабом свого 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існування</a:t>
            </a:r>
            <a:r>
              <a:rPr lang="uk-UA" sz="1400" dirty="0" smtClean="0">
                <a:latin typeface="Arial Narrow" pitchFamily="34" charset="0"/>
                <a:ea typeface="Calibri"/>
              </a:rPr>
              <a:t>.</a:t>
            </a:r>
            <a:endParaRPr lang="uk-UA" sz="1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471420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77686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Україна приєдналася до реалізації Цілей сталого розвитку, які визначені у підсумковому документі “</a:t>
            </a:r>
            <a:r>
              <a:rPr lang="uk-UA" sz="1400" dirty="0">
                <a:solidFill>
                  <a:srgbClr val="C00000"/>
                </a:solidFill>
                <a:latin typeface="Arial Narrow" pitchFamily="34" charset="0"/>
                <a:ea typeface="Calibri"/>
                <a:cs typeface="Times New Roman"/>
              </a:rPr>
              <a:t>Перетворення нашого світу: порядок денний у сфері сталого розвитку до 2030 року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”, прийнятому у 2015 році на Генеральній асамблеї ООН. У зазначеному документі визнано роль всіх суб’єктів господарської діяльності (від мікропідприємств та кооперативів до багатонаціональних підприємств) у забезпеченні сталого розвитку кожної держави та закликано підприємців задіяти їх творчий та інноваційний потенціал для розв’язання завдань сталого розвитку.</a:t>
            </a:r>
          </a:p>
          <a:p>
            <a:pPr indent="431800" algn="r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Указ</a:t>
            </a:r>
          </a:p>
          <a:p>
            <a:pPr indent="431800" algn="r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Президента України</a:t>
            </a:r>
          </a:p>
          <a:p>
            <a:pPr indent="431800" algn="r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Про Цілі сталого розвитку України на період до 2030 року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З метою забезпечення національних інтересів України щодо сталого розвитку економіки, громадянського суспільства і держави для досягнення зростання рівня та якості життя населення, додержання конституційних прав і свобод людини і громадянина постановляю: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1. Підтримуючи проголошені резолюцією Генеральної Асамблеї Організації Об’єднаних Націй від 25 вересня 2015 року № 70/1 глобальні цілі сталого розвитку до 2030 року та результати їх адаптації з урахуванням специфіки розвитку України, викладені у Національній доповіді "Цілі сталого розвитку: Україна", забезпечувати дотримання Цілей сталого розвитку України на період до 2030 року: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1) подолання бідності;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2) подолання голоду, досягнення продовольчої безпеки, поліпшення харчування і сприяння сталому розвитку сільського господарства;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(+ 17 пунктів) 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30 вересня 2019 року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№ 722/2019</a:t>
            </a:r>
          </a:p>
        </p:txBody>
      </p:sp>
    </p:spTree>
    <p:extLst>
      <p:ext uri="{BB962C8B-B14F-4D97-AF65-F5344CB8AC3E}">
        <p14:creationId xmlns:p14="http://schemas.microsoft.com/office/powerpoint/2010/main" val="4000818759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777686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Появу терміну </a:t>
            </a:r>
            <a:r>
              <a:rPr lang="uk-UA" sz="1400" dirty="0">
                <a:solidFill>
                  <a:srgbClr val="C00000"/>
                </a:solidFill>
                <a:latin typeface="Arial Narrow" pitchFamily="34" charset="0"/>
                <a:ea typeface="Calibri"/>
                <a:cs typeface="Times New Roman"/>
              </a:rPr>
              <a:t>«сталий розвиток» (</a:t>
            </a:r>
            <a:r>
              <a:rPr lang="en-US" sz="1400" dirty="0">
                <a:solidFill>
                  <a:srgbClr val="C00000"/>
                </a:solidFill>
                <a:latin typeface="Arial Narrow" pitchFamily="34" charset="0"/>
                <a:ea typeface="Calibri"/>
                <a:cs typeface="Times New Roman"/>
              </a:rPr>
              <a:t>sustainable development)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пов’язують з ім’ям прем’єр-міністра Норвегії Гру </a:t>
            </a:r>
            <a:r>
              <a:rPr lang="uk-UA" sz="1400" dirty="0" err="1">
                <a:latin typeface="Arial Narrow" pitchFamily="34" charset="0"/>
                <a:ea typeface="Calibri"/>
                <a:cs typeface="Times New Roman"/>
              </a:rPr>
              <a:t>Харлем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uk-UA" sz="1400" dirty="0" err="1">
                <a:latin typeface="Arial Narrow" pitchFamily="34" charset="0"/>
                <a:ea typeface="Calibri"/>
                <a:cs typeface="Times New Roman"/>
              </a:rPr>
              <a:t>Брундланд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, яка сформулювала його в звіті «Наше спільне майбутнє», що було підготовлено для ООН і опубліковано у 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1987р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. Міжнародною комісією з навколишнього середовища і розвитку. Вона визначала його як розвиток, який задовольняє потреби теперішнього часу, проте не ставить під загрозу здатність майбутніх поколінь задовольняти свої власні потреби.</a:t>
            </a:r>
          </a:p>
          <a:p>
            <a:pPr indent="431800" algn="just">
              <a:spcAft>
                <a:spcPts val="0"/>
              </a:spcAft>
            </a:pP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В червні 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1992р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. у Ріо-де-Жанейро відбулася Конференція ООН з навколишнього середовища і розвитку, на якій було прийнято історичне рішення про зміну курсу розвитку усього світового співтовариства. Це безпрецедентне рішення глав урядів і лідерів 179 країн було обумовлено катастрофічною глобальною екологічною ситуацією і прогнозованою глобальною катастрофою, що може вибухнути вже в ХХІ ст. і призвести до загибелі всього живого на планеті. На цій конференції була прийнята Світова програма дій «Порядок денний на ХХІ століття», яка є програмою дій з впровадження засад сталого розвитку в країнах світу. В Програмі дій наголошується, що досягнення сталого розвитку вимагає ув’язки та інтеграції трьох основних цілей:</a:t>
            </a:r>
          </a:p>
          <a:p>
            <a:pPr indent="431800" algn="just">
              <a:spcAft>
                <a:spcPts val="0"/>
              </a:spcAft>
            </a:pPr>
            <a:r>
              <a:rPr lang="uk-UA" sz="1400" u="sng" dirty="0">
                <a:latin typeface="Arial Narrow" pitchFamily="34" charset="0"/>
                <a:ea typeface="Calibri"/>
                <a:cs typeface="Times New Roman"/>
              </a:rPr>
              <a:t>1) економічних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– ця концепція передбачає оптимальне використання обмежених ресурсів і використання екологічних – </a:t>
            </a:r>
            <a:r>
              <a:rPr lang="uk-UA" sz="1400" dirty="0" err="1">
                <a:latin typeface="Arial Narrow" pitchFamily="34" charset="0"/>
                <a:ea typeface="Calibri"/>
                <a:cs typeface="Times New Roman"/>
              </a:rPr>
              <a:t>природо-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, </a:t>
            </a:r>
            <a:r>
              <a:rPr lang="uk-UA" sz="1400" dirty="0" err="1">
                <a:latin typeface="Arial Narrow" pitchFamily="34" charset="0"/>
                <a:ea typeface="Calibri"/>
                <a:cs typeface="Times New Roman"/>
              </a:rPr>
              <a:t>енерго-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 і </a:t>
            </a:r>
            <a:r>
              <a:rPr lang="uk-UA" sz="1400" dirty="0" err="1">
                <a:latin typeface="Arial Narrow" pitchFamily="34" charset="0"/>
                <a:ea typeface="Calibri"/>
                <a:cs typeface="Times New Roman"/>
              </a:rPr>
              <a:t>матеріалозберігаючих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 технологій, включаючи видобуток і переробку сировини, створення екологічно прийнятної продукції, мінімізацію, переробку і знищення відходів;</a:t>
            </a:r>
          </a:p>
          <a:p>
            <a:pPr indent="431800" algn="just">
              <a:spcAft>
                <a:spcPts val="0"/>
              </a:spcAft>
            </a:pPr>
            <a:r>
              <a:rPr lang="uk-UA" sz="1400" u="sng" dirty="0">
                <a:latin typeface="Arial Narrow" pitchFamily="34" charset="0"/>
                <a:ea typeface="Calibri"/>
                <a:cs typeface="Times New Roman"/>
              </a:rPr>
              <a:t>2) соціальних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– орієнтована на людину і спрямована на збереження стабільності соціальних і культурних систем, в тому числі, на скорочення </a:t>
            </a:r>
            <a:r>
              <a:rPr lang="uk-UA" sz="1400" dirty="0" err="1">
                <a:latin typeface="Arial Narrow" pitchFamily="34" charset="0"/>
                <a:ea typeface="Calibri"/>
                <a:cs typeface="Times New Roman"/>
              </a:rPr>
              <a:t>числаруйнівних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 конфліктів між людьми. Важливим аспектом цього підходу є справедливий розподіл благ;</a:t>
            </a:r>
          </a:p>
          <a:p>
            <a:pPr indent="431800" algn="just">
              <a:spcAft>
                <a:spcPts val="0"/>
              </a:spcAft>
            </a:pPr>
            <a:r>
              <a:rPr lang="uk-UA" sz="1400" u="sng" dirty="0">
                <a:latin typeface="Arial Narrow" pitchFamily="34" charset="0"/>
                <a:ea typeface="Calibri"/>
                <a:cs typeface="Times New Roman"/>
              </a:rPr>
              <a:t>3) екологічних </a:t>
            </a:r>
            <a:r>
              <a:rPr lang="uk-UA" sz="1400" dirty="0">
                <a:latin typeface="Arial Narrow" pitchFamily="34" charset="0"/>
                <a:ea typeface="Calibri"/>
                <a:cs typeface="Times New Roman"/>
              </a:rPr>
              <a:t>– сталий розвиток має забезпечувати цілісність біологічних і фізичних природних систем. Основна увага приділяється збереженню здібностей до самовідновлення і динамічної адаптації таких систем до змін, а не збереження їх у деякому «ідеальному» статичному </a:t>
            </a:r>
            <a:r>
              <a:rPr lang="uk-UA" sz="1400" dirty="0" smtClean="0">
                <a:latin typeface="Arial Narrow" pitchFamily="34" charset="0"/>
                <a:ea typeface="Calibri"/>
                <a:cs typeface="Times New Roman"/>
              </a:rPr>
              <a:t>стані.</a:t>
            </a:r>
          </a:p>
          <a:p>
            <a:pPr indent="431800" algn="just">
              <a:spcAft>
                <a:spcPts val="0"/>
              </a:spcAft>
            </a:pPr>
            <a:r>
              <a:rPr lang="ru-RU" sz="1400" dirty="0" err="1" smtClean="0">
                <a:latin typeface="Arial Narrow" pitchFamily="34" charset="0"/>
                <a:ea typeface="Calibri"/>
                <a:cs typeface="Times New Roman"/>
              </a:rPr>
              <a:t>Комісія</a:t>
            </a:r>
            <a:r>
              <a:rPr lang="ru-RU" sz="1400" dirty="0" smtClean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ООН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зі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сталого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 err="1" smtClean="0">
                <a:latin typeface="Arial Narrow" pitchFamily="34" charset="0"/>
                <a:ea typeface="Calibri"/>
                <a:cs typeface="Times New Roman"/>
              </a:rPr>
              <a:t>розвитку</a:t>
            </a:r>
            <a:r>
              <a:rPr lang="ru-RU" sz="1400" dirty="0" smtClean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 err="1" smtClean="0">
                <a:latin typeface="Arial Narrow" pitchFamily="34" charset="0"/>
                <a:ea typeface="Calibri"/>
                <a:cs typeface="Times New Roman"/>
              </a:rPr>
              <a:t>розробила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134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індикатори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сталого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розвитку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,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які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розділені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на </a:t>
            </a:r>
            <a:r>
              <a:rPr lang="ru-RU" sz="1400" dirty="0" smtClean="0">
                <a:latin typeface="Arial Narrow" pitchFamily="34" charset="0"/>
                <a:ea typeface="Calibri"/>
                <a:cs typeface="Times New Roman"/>
              </a:rPr>
              <a:t>4 </a:t>
            </a:r>
            <a:r>
              <a:rPr lang="ru-RU" sz="1400" dirty="0" err="1">
                <a:latin typeface="Arial Narrow" pitchFamily="34" charset="0"/>
                <a:ea typeface="Calibri"/>
                <a:cs typeface="Times New Roman"/>
              </a:rPr>
              <a:t>основні</a:t>
            </a:r>
            <a:r>
              <a:rPr lang="ru-RU" sz="1400" dirty="0">
                <a:latin typeface="Arial Narrow" pitchFamily="34" charset="0"/>
                <a:ea typeface="Calibri"/>
                <a:cs typeface="Times New Roman"/>
              </a:rPr>
              <a:t> </a:t>
            </a:r>
            <a:r>
              <a:rPr lang="ru-RU" sz="1400" dirty="0" err="1" smtClean="0">
                <a:latin typeface="Arial Narrow" pitchFamily="34" charset="0"/>
                <a:ea typeface="Calibri"/>
                <a:cs typeface="Times New Roman"/>
              </a:rPr>
              <a:t>групи</a:t>
            </a:r>
            <a:r>
              <a:rPr lang="ru-RU" sz="1400" dirty="0" smtClean="0">
                <a:latin typeface="Arial Narrow" pitchFamily="34" charset="0"/>
                <a:ea typeface="Calibri"/>
                <a:cs typeface="Times New Roman"/>
              </a:rPr>
              <a:t>.</a:t>
            </a:r>
            <a:endParaRPr lang="uk-UA" sz="1400" dirty="0">
              <a:latin typeface="Arial Narrow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8587466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392637"/>
              </p:ext>
            </p:extLst>
          </p:nvPr>
        </p:nvGraphicFramePr>
        <p:xfrm>
          <a:off x="899592" y="476672"/>
          <a:ext cx="7272808" cy="5977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04256"/>
                <a:gridCol w="4968552"/>
              </a:tblGrid>
              <a:tr h="316964">
                <a:tc>
                  <a:txBody>
                    <a:bodyPr/>
                    <a:lstStyle/>
                    <a:p>
                      <a:pPr marL="222250" algn="ctr" eaLnBrk="0" hangingPunct="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Автор формулювання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3580" algn="ctr" eaLnBrk="0" hangingPunct="0">
                        <a:lnSpc>
                          <a:spcPts val="1505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Формулювання визначень якості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96205">
                <a:tc>
                  <a:txBody>
                    <a:bodyPr/>
                    <a:lstStyle/>
                    <a:p>
                      <a:pPr marL="69850" marR="914400" eaLnBrk="0" hangingPunct="0">
                        <a:lnSpc>
                          <a:spcPts val="161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Аристотель (ІІІ ст. до н.</a:t>
                      </a:r>
                      <a:r>
                        <a:rPr lang="uk-UA" sz="1200" spc="-10" dirty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е.)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algn="ctr" eaLnBrk="0" hangingPunct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Відмінність між предметами. Диференціація за ознакою «хороший – поганий»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53510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 Narrow" pitchFamily="34" charset="0"/>
                      </a:endParaRPr>
                    </a:p>
                    <a:p>
                      <a:pPr marL="69850"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Гегель (ХІХ ст. н. е.)</a:t>
                      </a:r>
                      <a:endParaRPr lang="ru-RU" sz="12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Якість є насамперед тотожна з буттям визначеність, оскільки щось перестає бути тим, що воно є, коли воно втрачає свою якість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03749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 Narrow" pitchFamily="34" charset="0"/>
                      </a:endParaRPr>
                    </a:p>
                    <a:p>
                      <a:pPr marL="69850" eaLnBrk="0" hangingPunct="0">
                        <a:lnSpc>
                          <a:spcPct val="11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Китайська версія</a:t>
                      </a:r>
                      <a:endParaRPr lang="ru-RU" sz="12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61785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Ієрогліф, що позначає якість, складається з двох елементів – «рівновага» і «гроші» (якість = рівновага + гроші), отже, якість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667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тотожна поняттю «висококласний», «дорогий»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03749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 Narrow" pitchFamily="34" charset="0"/>
                      </a:endParaRPr>
                    </a:p>
                    <a:p>
                      <a:pPr marL="69850"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Шухарт (1931 р.)</a:t>
                      </a:r>
                      <a:endParaRPr lang="ru-RU" sz="12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Якість має два аспекти: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0" lvl="0" indent="0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Wingdings"/>
                        <a:buNone/>
                        <a:tabLst>
                          <a:tab pos="356870" algn="l"/>
                        </a:tabLs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об’єктивні фізичні</a:t>
                      </a:r>
                      <a:r>
                        <a:rPr lang="uk-UA" sz="1200" spc="-20" dirty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характеристики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0" lvl="0" indent="0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Wingdings"/>
                        <a:buNone/>
                        <a:tabLst>
                          <a:tab pos="356870" algn="l"/>
                        </a:tabLs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суб’єктивний аспект: наскільки річ</a:t>
                      </a:r>
                      <a:r>
                        <a:rPr lang="uk-UA" sz="1200" spc="-70" dirty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«хороша»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Symbol"/>
                      </a:endParaRPr>
                    </a:p>
                  </a:txBody>
                  <a:tcPr marL="0" marR="0" marT="0" marB="0" anchor="ctr"/>
                </a:tc>
              </a:tr>
              <a:tr h="308591">
                <a:tc>
                  <a:txBody>
                    <a:bodyPr/>
                    <a:lstStyle/>
                    <a:p>
                      <a:pPr marL="69850" eaLnBrk="0" hangingPunct="0">
                        <a:lnSpc>
                          <a:spcPts val="153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Ісікава К. (1950 р.)</a:t>
                      </a:r>
                      <a:endParaRPr lang="ru-RU" sz="12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Якість, яка реально задовольняє споживачів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33656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9850" eaLnBrk="0" hangingPunct="0">
                        <a:lnSpc>
                          <a:spcPct val="115000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effectLst/>
                          <a:latin typeface="Arial Narrow" pitchFamily="34" charset="0"/>
                        </a:rPr>
                        <a:t>Джуран</a:t>
                      </a: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uk-UA" sz="1200" dirty="0" err="1">
                          <a:effectLst/>
                          <a:latin typeface="Arial Narrow" pitchFamily="34" charset="0"/>
                        </a:rPr>
                        <a:t>Дж.М</a:t>
                      </a: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. (1974 р.)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31559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Придатність для використання (відповідність призначенню). </a:t>
                      </a:r>
                      <a:r>
                        <a:rPr lang="uk-UA" sz="1200" dirty="0" smtClean="0">
                          <a:effectLst/>
                          <a:latin typeface="Arial Narrow" pitchFamily="34" charset="0"/>
                        </a:rPr>
                        <a:t>Якість -  </a:t>
                      </a: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ступінь задоволення споживача. Для реалізації якості виробник повинен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667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дізнатися вимоги споживача та зробити свою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6675" marR="292100" algn="ctr" eaLnBrk="0" hangingPunct="0">
                        <a:lnSpc>
                          <a:spcPct val="100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продукцію такою, щоб вона задовольняла цим вимогам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29464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>
                        <a:effectLst/>
                        <a:latin typeface="Arial Narrow" pitchFamily="34" charset="0"/>
                      </a:endParaRPr>
                    </a:p>
                    <a:p>
                      <a:pPr marL="69850"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  <a:latin typeface="Arial Narrow" pitchFamily="34" charset="0"/>
                        </a:rPr>
                        <a:t>Держстандарт</a:t>
                      </a:r>
                      <a:r>
                        <a:rPr lang="uk-UA" sz="1200" spc="335"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uk-UA" sz="1200">
                          <a:effectLst/>
                          <a:latin typeface="Arial Narrow" pitchFamily="34" charset="0"/>
                        </a:rPr>
                        <a:t>15467-79</a:t>
                      </a:r>
                      <a:endParaRPr lang="ru-RU" sz="120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466090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Якість продукції – сукупність властивостей продукції, що обумовлює її придатність задовольняти певні потреби відповідно до її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667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призначення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755848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9850" marR="323215"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Міжнародний стандарт </a:t>
                      </a:r>
                      <a:endParaRPr lang="uk-UA" sz="1200" dirty="0" smtClean="0">
                        <a:effectLst/>
                        <a:latin typeface="Arial Narrow" pitchFamily="34" charset="0"/>
                      </a:endParaRPr>
                    </a:p>
                    <a:p>
                      <a:pPr marL="69850" marR="323215"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Arial Narrow" pitchFamily="34" charset="0"/>
                        </a:rPr>
                        <a:t>ІSО </a:t>
                      </a: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8402-86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marR="118554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Якість – сукупність властивостей і характеристик продукції або послуг, які додають їм здатність задовольняти обумовлені або передбачувані потреби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666011">
                <a:tc>
                  <a:txBody>
                    <a:bodyPr/>
                    <a:lstStyle/>
                    <a:p>
                      <a:pPr eaLnBrk="0" hangingPunct="0">
                        <a:lnSpc>
                          <a:spcPct val="1150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 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9850" eaLnBrk="0" hangingPunct="0">
                        <a:lnSpc>
                          <a:spcPts val="161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Міжнародний</a:t>
                      </a:r>
                      <a:endParaRPr lang="ru-RU" sz="1200" dirty="0">
                        <a:effectLst/>
                        <a:latin typeface="Arial Narrow" pitchFamily="34" charset="0"/>
                      </a:endParaRPr>
                    </a:p>
                    <a:p>
                      <a:pPr marL="69850" eaLnBrk="0" hangingPunc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стандарт ISO 9000-2000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6675" algn="ctr" eaLnBrk="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Arial Narrow" pitchFamily="34" charset="0"/>
                        </a:rPr>
                        <a:t>Ступінь, до якого сукупність власних характеристик продукції, процесу або системи задовольняє сформульовані потреби або очікування загальнозрозумілі чи обов’язкові</a:t>
                      </a:r>
                      <a:endParaRPr lang="ru-RU" sz="1200" dirty="0">
                        <a:effectLst/>
                        <a:latin typeface="Arial Narrow" pitchFamily="34" charset="0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8020780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476672"/>
            <a:ext cx="691276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5AA0"/>
                </a:solidFill>
              </a:rPr>
              <a:t>  </a:t>
            </a:r>
            <a:endParaRPr lang="uk-UA" sz="300" dirty="0" smtClean="0">
              <a:solidFill>
                <a:prstClr val="black"/>
              </a:solidFill>
            </a:endParaRPr>
          </a:p>
          <a:p>
            <a:pPr algn="ctr"/>
            <a:endParaRPr lang="uk-UA" sz="800" i="1" dirty="0" smtClean="0">
              <a:solidFill>
                <a:prstClr val="black"/>
              </a:solidFill>
            </a:endParaRPr>
          </a:p>
          <a:p>
            <a:pPr algn="ctr"/>
            <a:r>
              <a:rPr lang="uk-UA" sz="2400" b="1" i="1" dirty="0">
                <a:solidFill>
                  <a:srgbClr val="000000"/>
                </a:solidFill>
              </a:rPr>
              <a:t>ДСТУ </a:t>
            </a:r>
            <a:r>
              <a:rPr lang="en-US" sz="2400" b="1" i="1" dirty="0">
                <a:solidFill>
                  <a:srgbClr val="000000"/>
                </a:solidFill>
              </a:rPr>
              <a:t>ISO 9000:2015</a:t>
            </a:r>
            <a:endParaRPr lang="uk-UA" sz="800" b="1" i="1" dirty="0" smtClean="0">
              <a:solidFill>
                <a:srgbClr val="000000"/>
              </a:solidFill>
            </a:endParaRPr>
          </a:p>
          <a:p>
            <a:pPr algn="ctr"/>
            <a:endParaRPr lang="uk-UA" sz="200" b="1" i="1" dirty="0" smtClean="0">
              <a:solidFill>
                <a:prstClr val="black"/>
              </a:solidFill>
            </a:endParaRPr>
          </a:p>
          <a:p>
            <a:pPr algn="ctr"/>
            <a:endParaRPr lang="en-US" sz="200" b="1" i="1" dirty="0" smtClean="0">
              <a:solidFill>
                <a:prstClr val="black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uk-UA" b="1" i="1" dirty="0" smtClean="0">
                <a:solidFill>
                  <a:prstClr val="black"/>
                </a:solidFill>
              </a:rPr>
              <a:t>   </a:t>
            </a:r>
            <a:r>
              <a:rPr lang="uk-UA" sz="2000" i="1" dirty="0" smtClean="0">
                <a:solidFill>
                  <a:prstClr val="black"/>
                </a:solidFill>
              </a:rPr>
              <a:t>   </a:t>
            </a:r>
            <a:endParaRPr lang="uk-UA" sz="200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778" y="1628800"/>
            <a:ext cx="7326724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9744916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332656"/>
            <a:ext cx="77768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C00000"/>
                </a:solidFill>
              </a:rPr>
              <a:t>2 </a:t>
            </a:r>
            <a:r>
              <a:rPr lang="ru-RU" sz="2000" b="1" i="1" dirty="0" err="1" smtClean="0">
                <a:solidFill>
                  <a:srgbClr val="C00000"/>
                </a:solidFill>
              </a:rPr>
              <a:t>Показники</a:t>
            </a:r>
            <a:r>
              <a:rPr lang="ru-RU" sz="2000" b="1" i="1" dirty="0" smtClean="0">
                <a:solidFill>
                  <a:srgbClr val="C00000"/>
                </a:solidFill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</a:rPr>
              <a:t>якості</a:t>
            </a:r>
            <a:r>
              <a:rPr lang="ru-RU" sz="2000" b="1" i="1" dirty="0">
                <a:solidFill>
                  <a:srgbClr val="C00000"/>
                </a:solidFill>
              </a:rPr>
              <a:t> та </a:t>
            </a:r>
            <a:r>
              <a:rPr lang="ru-RU" sz="2000" b="1" i="1" dirty="0" err="1">
                <a:solidFill>
                  <a:srgbClr val="C00000"/>
                </a:solidFill>
              </a:rPr>
              <a:t>їх</a:t>
            </a:r>
            <a:r>
              <a:rPr lang="ru-RU" sz="2000" b="1" i="1" dirty="0">
                <a:solidFill>
                  <a:srgbClr val="C00000"/>
                </a:solidFill>
              </a:rPr>
              <a:t> </a:t>
            </a:r>
            <a:r>
              <a:rPr lang="ru-RU" sz="2000" b="1" i="1" dirty="0" err="1">
                <a:solidFill>
                  <a:srgbClr val="C00000"/>
                </a:solidFill>
              </a:rPr>
              <a:t>класифікація</a:t>
            </a:r>
            <a:endParaRPr lang="en-US" sz="2400" b="1" i="1" dirty="0" smtClean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14704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        </a:t>
            </a:r>
            <a:r>
              <a:rPr lang="ru-RU" sz="1200" dirty="0" err="1" smtClean="0">
                <a:solidFill>
                  <a:srgbClr val="000000"/>
                </a:solidFill>
                <a:latin typeface="Times New Roman"/>
              </a:rPr>
              <a:t>Якість</a:t>
            </a:r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продукції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закладається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в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процесі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розробки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проекту, 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оцінюється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при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експлуатації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У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зв'язку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з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тим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що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вимоги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до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продукції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розрізняються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залежно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від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її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призначення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якість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того самого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виробу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може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оцінюватися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по-різному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Ступінь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прояву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цих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властивостей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оцінюється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за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допомогою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кількісних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показників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       </a:t>
            </a:r>
            <a:r>
              <a:rPr lang="ru-RU" sz="1200" dirty="0" err="1" smtClean="0">
                <a:solidFill>
                  <a:srgbClr val="000000"/>
                </a:solidFill>
                <a:latin typeface="Times New Roman"/>
              </a:rPr>
              <a:t>Кількісна</a:t>
            </a:r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характеристика будь-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властивостей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і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станів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продукції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називається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i="1" dirty="0">
                <a:solidFill>
                  <a:srgbClr val="000000"/>
                </a:solidFill>
                <a:latin typeface="Times New Roman"/>
              </a:rPr>
              <a:t>параметром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Це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більш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загальне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поняття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ніж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Це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може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бути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ємність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холодильника,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швидкість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автомобіля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розмір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екрана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по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діагоналі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телевізора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Наприклад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параметром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виробу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може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бути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маса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показником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конкретне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значення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зазначене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в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нормативних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документах.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Параметри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можуть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мати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кількісні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вираження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літри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км/год., см) і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якісні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колір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смак, запах). </a:t>
            </a:r>
            <a:r>
              <a:rPr lang="ru-RU" sz="1200" dirty="0" err="1" smtClean="0">
                <a:solidFill>
                  <a:srgbClr val="000000"/>
                </a:solidFill>
                <a:latin typeface="Times New Roman"/>
              </a:rPr>
              <a:t>Показники</a:t>
            </a:r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можуть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бути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узагальнені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в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такі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групи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: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1) за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властивостями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призначення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і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довговічності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надійності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технологічності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естетичні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ергономічні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стандартизації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уніфікації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екологічної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безпеки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2) за способом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вираження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: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виражені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в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натуральних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одиницях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(кг, м та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.);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виражені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в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безрозмірних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одиницях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(балах);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виражені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у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вартісних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одиницях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3) за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кількістю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властивостей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: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узагальнюючі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одиничні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призначення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надійності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.);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комплексні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характеризують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кілька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властивостей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виробу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); </a:t>
            </a:r>
          </a:p>
          <a:p>
            <a:pPr lvl="2"/>
            <a:r>
              <a:rPr lang="ru-RU" sz="1200" dirty="0">
                <a:solidFill>
                  <a:srgbClr val="000000"/>
                </a:solidFill>
                <a:latin typeface="Times New Roman"/>
              </a:rPr>
              <a:t>4) за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застосуванням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для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оцінки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базові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; </a:t>
            </a:r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відносні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          </a:t>
            </a:r>
            <a:r>
              <a:rPr lang="ru-RU" sz="1200" dirty="0" err="1" smtClean="0">
                <a:solidFill>
                  <a:srgbClr val="000000"/>
                </a:solidFill>
                <a:latin typeface="Times New Roman"/>
              </a:rPr>
              <a:t>Назва</a:t>
            </a:r>
            <a:r>
              <a:rPr lang="ru-RU" sz="12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показника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визначає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характерну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властивість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який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є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основним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стосовно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даного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виробу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-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визначальний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закріплюються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в нормативно-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технічній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документації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(стандартах,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технічних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умовах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інструкціях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.) і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стають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основою для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формування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вимог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до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виробів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 Вся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інформація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про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продукцію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: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призначення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характеристики,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дані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про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закладені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базові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показники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аналоги,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джерела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інформації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(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стандарти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методичні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видання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патенти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та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ін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.) – вноситься до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карти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технічного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рівня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і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якості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/>
              </a:rPr>
              <a:t>продукції</a:t>
            </a:r>
            <a:r>
              <a:rPr lang="ru-RU" sz="1200" dirty="0">
                <a:solidFill>
                  <a:srgbClr val="000000"/>
                </a:solidFill>
                <a:latin typeface="Times New Roman"/>
              </a:rPr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749744916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Сетка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Сетка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Сетка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3471</TotalTime>
  <Words>2548</Words>
  <Application>Microsoft Office PowerPoint</Application>
  <PresentationFormat>Экран (4:3)</PresentationFormat>
  <Paragraphs>220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Сетка</vt:lpstr>
      <vt:lpstr>2_Сетка</vt:lpstr>
      <vt:lpstr>3_Сетка</vt:lpstr>
      <vt:lpstr>4_Сетка</vt:lpstr>
      <vt:lpstr>Що надає студентам вивчення  дисципліни “Управління якістю”?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Anastasia</dc:creator>
  <cp:lastModifiedBy>Inna</cp:lastModifiedBy>
  <cp:revision>512</cp:revision>
  <dcterms:created xsi:type="dcterms:W3CDTF">2014-02-11T13:01:43Z</dcterms:created>
  <dcterms:modified xsi:type="dcterms:W3CDTF">2022-01-24T15:55:24Z</dcterms:modified>
</cp:coreProperties>
</file>