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8" r:id="rId4"/>
    <p:sldId id="267" r:id="rId5"/>
    <p:sldId id="271" r:id="rId6"/>
    <p:sldId id="266" r:id="rId7"/>
    <p:sldId id="262" r:id="rId8"/>
    <p:sldId id="269" r:id="rId9"/>
    <p:sldId id="263" r:id="rId10"/>
    <p:sldId id="264" r:id="rId11"/>
    <p:sldId id="265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E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539552"/>
            <a:ext cx="4314178" cy="4176464"/>
          </a:xfrm>
        </p:spPr>
        <p:txBody>
          <a:bodyPr>
            <a:normAutofit/>
          </a:bodyPr>
          <a:lstStyle/>
          <a:p>
            <a:r>
              <a:rPr lang="uk-UA" b="1" dirty="0" err="1" smtClean="0">
                <a:solidFill>
                  <a:srgbClr val="19ED19"/>
                </a:solidFill>
                <a:latin typeface="Arial"/>
              </a:rPr>
              <a:t>Бутовський</a:t>
            </a:r>
            <a:r>
              <a:rPr lang="uk-UA" b="1" dirty="0" smtClean="0">
                <a:solidFill>
                  <a:srgbClr val="19ED19"/>
                </a:solidFill>
                <a:latin typeface="Arial"/>
              </a:rPr>
              <a:t> Олексій Дмитрович</a:t>
            </a:r>
            <a:endParaRPr lang="uk-UA" dirty="0">
              <a:solidFill>
                <a:srgbClr val="19ED1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804728"/>
            <a:ext cx="3456384" cy="10325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22 </a:t>
            </a:r>
            <a:r>
              <a:rPr lang="ru-RU" dirty="0" err="1"/>
              <a:t>червня</a:t>
            </a:r>
            <a:r>
              <a:rPr lang="ru-RU" dirty="0"/>
              <a:t> 1838 - 25 лютого </a:t>
            </a:r>
            <a:r>
              <a:rPr lang="ru-RU" dirty="0" smtClean="0"/>
              <a:t>1917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14" y="188640"/>
            <a:ext cx="468656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6999" y="6268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943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cap="all" dirty="0">
                <a:solidFill>
                  <a:srgbClr val="19ED19"/>
                </a:solidFill>
              </a:rPr>
              <a:t>РОБОТИ</a:t>
            </a:r>
            <a:br>
              <a:rPr lang="uk-UA" b="1" cap="all" dirty="0">
                <a:solidFill>
                  <a:srgbClr val="19ED19"/>
                </a:solidFill>
              </a:rPr>
            </a:br>
            <a:endParaRPr lang="uk-UA" dirty="0">
              <a:solidFill>
                <a:srgbClr val="19ED1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036496" cy="6480720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"Роки мого навчання в Петровському-Полтавському кадетському корпусі ".</a:t>
            </a:r>
          </a:p>
          <a:p>
            <a:r>
              <a:rPr lang="uk-UA" dirty="0"/>
              <a:t>" Досвід керівництва для навчання плаванню в кадетських корпусах ".</a:t>
            </a:r>
          </a:p>
          <a:p>
            <a:r>
              <a:rPr lang="uk-UA" dirty="0"/>
              <a:t>" Питання шкільної гігієни і фізичного виховання на міжнародних конгресах в 1910 р. ".</a:t>
            </a:r>
          </a:p>
          <a:p>
            <a:r>
              <a:rPr lang="uk-UA" dirty="0"/>
              <a:t>"Афіни навесні 1896 року (Про перші </a:t>
            </a:r>
            <a:r>
              <a:rPr lang="uk-UA" dirty="0" smtClean="0"/>
              <a:t>олімпійські ігри </a:t>
            </a:r>
            <a:r>
              <a:rPr lang="uk-UA" dirty="0"/>
              <a:t>)".</a:t>
            </a:r>
          </a:p>
          <a:p>
            <a:r>
              <a:rPr lang="uk-UA" dirty="0"/>
              <a:t>" Записки з історії та методиці тілесних вправ ".</a:t>
            </a:r>
          </a:p>
          <a:p>
            <a:r>
              <a:rPr lang="uk-UA" dirty="0"/>
              <a:t>" </a:t>
            </a:r>
            <a:r>
              <a:rPr lang="uk-UA" dirty="0" err="1" smtClean="0"/>
              <a:t>Прекратившийся</a:t>
            </a:r>
            <a:r>
              <a:rPr lang="uk-UA" dirty="0" smtClean="0"/>
              <a:t> </a:t>
            </a:r>
            <a:r>
              <a:rPr lang="uk-UA" dirty="0"/>
              <a:t>рід </a:t>
            </a:r>
            <a:r>
              <a:rPr lang="uk-UA" dirty="0" smtClean="0"/>
              <a:t>"- </a:t>
            </a:r>
            <a:r>
              <a:rPr lang="uk-UA" dirty="0" err="1" smtClean="0"/>
              <a:t>«Журнал</a:t>
            </a:r>
            <a:r>
              <a:rPr lang="uk-UA" dirty="0" err="1"/>
              <a:t> </a:t>
            </a:r>
            <a:r>
              <a:rPr lang="uk-UA" dirty="0" err="1" smtClean="0"/>
              <a:t>Русска</a:t>
            </a:r>
            <a:r>
              <a:rPr lang="uk-UA" dirty="0" smtClean="0"/>
              <a:t>я старина», </a:t>
            </a:r>
            <a:r>
              <a:rPr lang="uk-UA" dirty="0"/>
              <a:t>жовтень, 1915 р., де описує рід Райзерів, зокрема про свого дядька Олексія Степановича </a:t>
            </a:r>
            <a:r>
              <a:rPr lang="uk-UA" dirty="0" smtClean="0"/>
              <a:t>Райзера.</a:t>
            </a:r>
            <a:r>
              <a:rPr lang="uk-UA" dirty="0"/>
              <a:t> Мати А. Д. </a:t>
            </a:r>
            <a:r>
              <a:rPr lang="uk-UA" dirty="0" err="1"/>
              <a:t>Бутковського</a:t>
            </a:r>
            <a:r>
              <a:rPr lang="uk-UA" dirty="0"/>
              <a:t> - Надія </a:t>
            </a:r>
            <a:r>
              <a:rPr lang="uk-UA" dirty="0" err="1"/>
              <a:t>Степан</a:t>
            </a:r>
            <a:r>
              <a:rPr lang="uk-UA" dirty="0"/>
              <a:t>івна Райзер, а не Надія Степанівна Корнєва. Кореневі були </a:t>
            </a:r>
            <a:r>
              <a:rPr lang="uk-UA" dirty="0" err="1"/>
              <a:t>родичами </a:t>
            </a:r>
            <a:r>
              <a:rPr lang="uk-UA" dirty="0" err="1" smtClean="0"/>
              <a:t>Бутов</a:t>
            </a:r>
            <a:r>
              <a:rPr lang="uk-UA" dirty="0" smtClean="0"/>
              <a:t>ського</a:t>
            </a:r>
            <a:r>
              <a:rPr lang="uk-UA" dirty="0"/>
              <a:t> по лінії Вільгельма Вікентьевітча Райзера.</a:t>
            </a:r>
          </a:p>
          <a:p>
            <a:r>
              <a:rPr lang="uk-UA" dirty="0"/>
              <a:t>"У рідному гнізді " (Літопис </a:t>
            </a:r>
            <a:r>
              <a:rPr lang="uk-UA" dirty="0" err="1"/>
              <a:t>роду Бутовс</a:t>
            </a:r>
            <a:r>
              <a:rPr lang="uk-UA" dirty="0"/>
              <a:t>ького ).</a:t>
            </a:r>
          </a:p>
          <a:p>
            <a:r>
              <a:rPr lang="uk-UA" dirty="0" smtClean="0"/>
              <a:t>"Проект </a:t>
            </a:r>
            <a:r>
              <a:rPr lang="uk-UA" dirty="0"/>
              <a:t>інструкції для викладання танців в кадетських корпусах ".</a:t>
            </a:r>
          </a:p>
          <a:p>
            <a:r>
              <a:rPr lang="uk-UA" dirty="0"/>
              <a:t>"Польова гімнастика у </a:t>
            </a:r>
            <a:r>
              <a:rPr lang="uk-UA" dirty="0" err="1"/>
              <a:t>державах Західн</a:t>
            </a:r>
            <a:r>
              <a:rPr lang="uk-UA" dirty="0"/>
              <a:t>ої Європи".</a:t>
            </a:r>
          </a:p>
          <a:p>
            <a:r>
              <a:rPr lang="uk-UA" dirty="0"/>
              <a:t>Написав також багато статей для журналів і газет.</a:t>
            </a:r>
          </a:p>
          <a:p>
            <a:r>
              <a:rPr lang="uk-UA" dirty="0"/>
              <a:t>"Війна і військовий побут у </a:t>
            </a:r>
            <a:r>
              <a:rPr lang="uk-UA" dirty="0" err="1"/>
              <a:t>роботах</a:t>
            </a:r>
            <a:r>
              <a:rPr lang="uk-UA" dirty="0"/>
              <a:t> Калло і його сучасників".</a:t>
            </a:r>
          </a:p>
          <a:p>
            <a:r>
              <a:rPr lang="uk-UA" dirty="0"/>
              <a:t>"Питання фізичного виховання і спорту на Міжнародному конгресі в Брюсселі, влітку 1905 р.".</a:t>
            </a:r>
          </a:p>
        </p:txBody>
      </p:sp>
    </p:spTree>
    <p:extLst>
      <p:ext uri="{BB962C8B-B14F-4D97-AF65-F5344CB8AC3E}">
        <p14:creationId xmlns:p14="http://schemas.microsoft.com/office/powerpoint/2010/main" val="268451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cap="all" dirty="0"/>
              <a:t>ПАМ'ЯТЬ</a:t>
            </a:r>
            <a:br>
              <a:rPr lang="uk-UA" b="1" cap="all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6408712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У Санкт-Петербурзі, 23 липня 1994 року, до відкриття </a:t>
            </a:r>
            <a:r>
              <a:rPr lang="en-US" dirty="0"/>
              <a:t>III </a:t>
            </a:r>
            <a:r>
              <a:rPr lang="uk-UA" dirty="0"/>
              <a:t>Ігор Доброї волі та у зв'язку із сторіччям Міжнародного олімпійського комітету, президентом МОК Х. А. Самаранчем і президентом Олімпійського </a:t>
            </a:r>
            <a:r>
              <a:rPr lang="uk-UA" dirty="0" err="1"/>
              <a:t>комітету Росії</a:t>
            </a:r>
            <a:r>
              <a:rPr lang="uk-UA" dirty="0"/>
              <a:t> Віталієм Смирновим на головних сходах стадіону імені С. М. Кірова були встановлені бронзові погруддя </a:t>
            </a:r>
            <a:r>
              <a:rPr lang="uk-UA" dirty="0" err="1"/>
              <a:t>П'єра</a:t>
            </a:r>
            <a:r>
              <a:rPr lang="uk-UA" dirty="0"/>
              <a:t> </a:t>
            </a:r>
            <a:r>
              <a:rPr lang="uk-UA" dirty="0" err="1"/>
              <a:t>де Куберт</a:t>
            </a:r>
            <a:r>
              <a:rPr lang="uk-UA" dirty="0"/>
              <a:t>ену і </a:t>
            </a:r>
            <a:r>
              <a:rPr lang="uk-UA" dirty="0" smtClean="0"/>
              <a:t>О. </a:t>
            </a:r>
            <a:r>
              <a:rPr lang="uk-UA" dirty="0"/>
              <a:t>Д. </a:t>
            </a:r>
            <a:r>
              <a:rPr lang="uk-UA" dirty="0" err="1"/>
              <a:t>Бутовського</a:t>
            </a:r>
            <a:r>
              <a:rPr lang="uk-UA" dirty="0"/>
              <a:t>, виконані народним художником, </a:t>
            </a:r>
            <a:r>
              <a:rPr lang="uk-UA" dirty="0" smtClean="0"/>
              <a:t>академіком Михайлом </a:t>
            </a:r>
            <a:r>
              <a:rPr lang="uk-UA" dirty="0"/>
              <a:t> </a:t>
            </a:r>
            <a:r>
              <a:rPr lang="uk-UA" dirty="0" smtClean="0"/>
              <a:t>Костянтиновичем </a:t>
            </a:r>
            <a:r>
              <a:rPr lang="uk-UA" dirty="0"/>
              <a:t> Анікушиним і архітектором В'ячеславом Борисовичем Бухаевим. Потім прибраний на склад. Проте 6 квітня 1996 року, у зв'язку із сторіччям Олімпійського руху, був знову встановлений біля стадіону, а згодом у 2000 р. знову прибраний в приміщення адміністрації стадіону ім. С.М. Кірова. В даний час перебуває в «запасниках» Національного державного університету фізичної культури, спорту і здоров'я імені П. Ф. </a:t>
            </a:r>
            <a:r>
              <a:rPr lang="uk-UA" dirty="0" err="1"/>
              <a:t>Лесгафта</a:t>
            </a:r>
            <a:r>
              <a:rPr lang="uk-UA" dirty="0"/>
              <a:t> (НГУ).</a:t>
            </a:r>
          </a:p>
          <a:p>
            <a:r>
              <a:rPr lang="uk-UA" dirty="0"/>
              <a:t>З 22 червня 2008 року ім'я Олексія </a:t>
            </a:r>
            <a:r>
              <a:rPr lang="uk-UA" dirty="0" err="1"/>
              <a:t>Бутовського</a:t>
            </a:r>
            <a:r>
              <a:rPr lang="uk-UA" dirty="0"/>
              <a:t> носить стадіон «Ворскла» у </a:t>
            </a:r>
            <a:r>
              <a:rPr lang="uk-UA" dirty="0" err="1"/>
              <a:t>Полтаве.Перед</a:t>
            </a:r>
            <a:r>
              <a:rPr lang="uk-UA" dirty="0"/>
              <a:t> входом на який розташований монумент В основі композиції якого - п'ять олімпійських кілець, виготовлених із сталі і вита залізна стрічка з написом «Стадіон« Ворскла »імені А. </a:t>
            </a:r>
            <a:r>
              <a:rPr lang="uk-UA" dirty="0" err="1"/>
              <a:t>Бутовського</a:t>
            </a:r>
            <a:r>
              <a:rPr lang="uk-UA" dirty="0"/>
              <a:t> », а 4 липня 2008 року під час урочистих заходів, присвячених 170-річчю з дня народження Олексія </a:t>
            </a:r>
            <a:r>
              <a:rPr lang="uk-UA" dirty="0" err="1"/>
              <a:t>Бутовського</a:t>
            </a:r>
            <a:r>
              <a:rPr lang="uk-UA" dirty="0"/>
              <a:t> було відкрито погруддя Олексія Дмитровича.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322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446449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«Спортивний генерал»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" y="1052736"/>
            <a:ext cx="4978896" cy="3749938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З 22 червня 2008 року ім'я Олексія </a:t>
            </a:r>
            <a:r>
              <a:rPr lang="uk-UA" dirty="0" err="1"/>
              <a:t>Бутовського</a:t>
            </a:r>
            <a:r>
              <a:rPr lang="uk-UA" dirty="0"/>
              <a:t> носить стадіон «Ворскла» у </a:t>
            </a:r>
            <a:r>
              <a:rPr lang="uk-UA" dirty="0" err="1"/>
              <a:t>Полтаве</a:t>
            </a:r>
            <a:r>
              <a:rPr lang="uk-UA" dirty="0" smtClean="0"/>
              <a:t>. Перед </a:t>
            </a:r>
            <a:r>
              <a:rPr lang="uk-UA" dirty="0"/>
              <a:t>входом на який розташований монумент </a:t>
            </a:r>
            <a:r>
              <a:rPr lang="uk-UA" dirty="0" smtClean="0"/>
              <a:t>в </a:t>
            </a:r>
            <a:r>
              <a:rPr lang="uk-UA" dirty="0"/>
              <a:t>основі композиції якого - п'ять олімпійських кілець, виготовлених із сталі і вита залізна стрічка з написом «Стадіон« </a:t>
            </a:r>
            <a:r>
              <a:rPr lang="uk-UA" dirty="0" smtClean="0"/>
              <a:t>Ворскла» імені О. </a:t>
            </a:r>
            <a:r>
              <a:rPr lang="uk-UA" dirty="0" err="1"/>
              <a:t>Бутовського</a:t>
            </a:r>
            <a:r>
              <a:rPr lang="uk-UA" dirty="0"/>
              <a:t> », а 4 липня 2008 року під час урочистих заходів, присвячених 170-річчю з дня народження </a:t>
            </a:r>
            <a:r>
              <a:rPr lang="uk-UA" dirty="0" smtClean="0"/>
              <a:t>було </a:t>
            </a:r>
            <a:r>
              <a:rPr lang="uk-UA" dirty="0"/>
              <a:t>відкрито погруддя Олексія Дмитровича.</a:t>
            </a:r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-72624"/>
            <a:ext cx="3779912" cy="500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932457"/>
            <a:ext cx="9108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19ED19"/>
                </a:solidFill>
              </a:rPr>
              <a:t>"Колись і про мене </a:t>
            </a:r>
            <a:r>
              <a:rPr lang="ru-RU" sz="3200" b="1" dirty="0" err="1">
                <a:solidFill>
                  <a:srgbClr val="19ED19"/>
                </a:solidFill>
              </a:rPr>
              <a:t>згадають</a:t>
            </a:r>
            <a:r>
              <a:rPr lang="ru-RU" sz="3200" b="1" dirty="0">
                <a:solidFill>
                  <a:srgbClr val="19ED19"/>
                </a:solidFill>
              </a:rPr>
              <a:t> </a:t>
            </a:r>
            <a:r>
              <a:rPr lang="ru-RU" sz="3200" b="1" dirty="0" err="1">
                <a:solidFill>
                  <a:srgbClr val="19ED19"/>
                </a:solidFill>
              </a:rPr>
              <a:t>мої</a:t>
            </a:r>
            <a:r>
              <a:rPr lang="ru-RU" sz="3200" b="1" dirty="0">
                <a:solidFill>
                  <a:srgbClr val="19ED19"/>
                </a:solidFill>
              </a:rPr>
              <a:t> </a:t>
            </a:r>
            <a:r>
              <a:rPr lang="ru-RU" sz="3200" b="1" dirty="0" err="1">
                <a:solidFill>
                  <a:srgbClr val="19ED19"/>
                </a:solidFill>
              </a:rPr>
              <a:t>нащадки</a:t>
            </a:r>
            <a:r>
              <a:rPr lang="ru-RU" sz="3200" b="1" dirty="0">
                <a:solidFill>
                  <a:srgbClr val="19ED19"/>
                </a:solidFill>
              </a:rPr>
              <a:t>"</a:t>
            </a:r>
            <a:endParaRPr lang="uk-UA" sz="3200" b="1" dirty="0">
              <a:solidFill>
                <a:srgbClr val="19ED1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51723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Слова належать </a:t>
            </a:r>
            <a:r>
              <a:rPr lang="ru-RU" dirty="0" err="1"/>
              <a:t>видатному</a:t>
            </a:r>
            <a:r>
              <a:rPr lang="ru-RU" dirty="0"/>
              <a:t> </a:t>
            </a:r>
            <a:r>
              <a:rPr lang="ru-RU" dirty="0" err="1"/>
              <a:t>міжнародному</a:t>
            </a:r>
            <a:r>
              <a:rPr lang="ru-RU" dirty="0"/>
              <a:t> спортивному </a:t>
            </a:r>
            <a:r>
              <a:rPr lang="ru-RU" dirty="0" err="1"/>
              <a:t>діячеві</a:t>
            </a:r>
            <a:r>
              <a:rPr lang="ru-RU" dirty="0"/>
              <a:t>,</a:t>
            </a:r>
            <a:r>
              <a:rPr lang="uk-UA" dirty="0" smtClean="0"/>
              <a:t>одному </a:t>
            </a:r>
            <a:r>
              <a:rPr lang="uk-UA" dirty="0"/>
              <a:t>з ініціаторів відродження сучасних Олімпійських ігор, члену першого складу Міжнародного Олімпійського Комітету (МОК) 1894 р., генерал-лейтенанту, вченому-педагогу Олексію Дмитровичу </a:t>
            </a:r>
            <a:r>
              <a:rPr lang="uk-UA" dirty="0" err="1"/>
              <a:t>Бутовському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358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200" y="764704"/>
            <a:ext cx="72008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ru-RU" b="1" dirty="0" err="1" smtClean="0"/>
              <a:t>Російський</a:t>
            </a:r>
            <a:r>
              <a:rPr lang="ru-RU" b="1" dirty="0" smtClean="0"/>
              <a:t> </a:t>
            </a:r>
            <a:r>
              <a:rPr lang="ru-RU" b="1" dirty="0" err="1" smtClean="0"/>
              <a:t>спортивний</a:t>
            </a:r>
            <a:r>
              <a:rPr lang="ru-RU" b="1" dirty="0" smtClean="0"/>
              <a:t> </a:t>
            </a:r>
            <a:r>
              <a:rPr lang="ru-RU" b="1" dirty="0" err="1" smtClean="0"/>
              <a:t>діяч</a:t>
            </a:r>
            <a:r>
              <a:rPr lang="ru-RU" b="1" dirty="0" smtClean="0"/>
              <a:t>, </a:t>
            </a:r>
            <a:br>
              <a:rPr lang="ru-RU" b="1" dirty="0" smtClean="0"/>
            </a:br>
            <a:r>
              <a:rPr lang="ru-RU" b="1" dirty="0" err="1" smtClean="0"/>
              <a:t>українець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18" y="3861048"/>
            <a:ext cx="8964488" cy="2808312"/>
          </a:xfrm>
        </p:spPr>
        <p:txBody>
          <a:bodyPr>
            <a:normAutofit fontScale="70000" lnSpcReduction="20000"/>
          </a:bodyPr>
          <a:lstStyle/>
          <a:p>
            <a:endParaRPr lang="uk-UA" dirty="0"/>
          </a:p>
          <a:p>
            <a:r>
              <a:rPr lang="uk-UA" dirty="0" smtClean="0"/>
              <a:t>Після </a:t>
            </a:r>
            <a:r>
              <a:rPr lang="uk-UA" dirty="0"/>
              <a:t>закінчення загального гімназичного курсу в серпні 1849 року він вступив до </a:t>
            </a:r>
            <a:r>
              <a:rPr lang="uk-UA" dirty="0" smtClean="0"/>
              <a:t>Петровського Полтавського кадетського </a:t>
            </a:r>
            <a:r>
              <a:rPr lang="uk-UA" dirty="0"/>
              <a:t>корпус, який закінчив у 1853 році. Після навчався в Костянтинівському артилерійському училищі, в 3-му спеціальному класі інженерного відділення, училище закінчив у 1856 році. У тому ж році з унтер-офіцерів отримав прапорщика лейб-гвардії Павловського полку. Далі Олексій Дмитрович навчався на теоретичному відділенні Миколаївської інженерної академії.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657" y="2779649"/>
            <a:ext cx="2894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Пам'ятна</a:t>
            </a:r>
            <a:r>
              <a:rPr lang="ru-RU" sz="1400" dirty="0"/>
              <a:t> монета ЦБР з </a:t>
            </a:r>
            <a:r>
              <a:rPr lang="ru-RU" sz="1400" dirty="0" err="1"/>
              <a:t>зображенням</a:t>
            </a:r>
            <a:r>
              <a:rPr lang="ru-RU" sz="1400" dirty="0"/>
              <a:t> </a:t>
            </a:r>
            <a:r>
              <a:rPr lang="ru-RU" sz="1400" dirty="0" err="1"/>
              <a:t>Бутовського</a:t>
            </a:r>
            <a:r>
              <a:rPr lang="ru-RU" sz="1400" dirty="0"/>
              <a:t> та Кубертена</a:t>
            </a:r>
            <a:endParaRPr lang="uk-UA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1916832"/>
            <a:ext cx="6228184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000" dirty="0"/>
              <a:t>Народився Олексій Дмитрович 22 червня </a:t>
            </a:r>
            <a:r>
              <a:rPr lang="uk-UA" sz="2000" dirty="0" smtClean="0"/>
              <a:t>1838р. </a:t>
            </a:r>
            <a:r>
              <a:rPr lang="uk-UA" sz="2000" dirty="0"/>
              <a:t>в селищі </a:t>
            </a:r>
            <a:r>
              <a:rPr lang="uk-UA" sz="2000" dirty="0" err="1" smtClean="0"/>
              <a:t>П'ятигірці</a:t>
            </a:r>
            <a:r>
              <a:rPr lang="uk-UA" sz="2000" dirty="0" smtClean="0"/>
              <a:t> </a:t>
            </a:r>
            <a:r>
              <a:rPr lang="uk-UA" sz="2000" dirty="0"/>
              <a:t>Кременчуцького повіту Полтавської губернії</a:t>
            </a:r>
            <a:r>
              <a:rPr lang="uk-UA" sz="2000" dirty="0" smtClean="0"/>
              <a:t>.</a:t>
            </a:r>
            <a:endParaRPr lang="uk-UA" sz="2000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000" dirty="0"/>
              <a:t>Батьки - Надія Степанівна </a:t>
            </a:r>
            <a:r>
              <a:rPr lang="uk-UA" sz="2000" dirty="0" err="1"/>
              <a:t>Коренєва</a:t>
            </a:r>
            <a:r>
              <a:rPr lang="uk-UA" sz="2000" dirty="0"/>
              <a:t> і Дмитро Петрович </a:t>
            </a:r>
            <a:r>
              <a:rPr lang="uk-UA" sz="2000" dirty="0" err="1"/>
              <a:t>Бутовський</a:t>
            </a:r>
            <a:r>
              <a:rPr lang="uk-UA" sz="2000" dirty="0"/>
              <a:t>. Дмитро Петрович закінчив Харківський університет.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uk-UA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2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782106"/>
            <a:ext cx="9166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 1871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Бутовський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призначений</a:t>
            </a:r>
            <a:r>
              <a:rPr lang="ru-RU" sz="2000" dirty="0"/>
              <a:t> </a:t>
            </a:r>
            <a:r>
              <a:rPr lang="ru-RU" sz="2000" dirty="0" err="1"/>
              <a:t>вихователем</a:t>
            </a:r>
            <a:r>
              <a:rPr lang="ru-RU" sz="2000" dirty="0"/>
              <a:t> в </a:t>
            </a:r>
            <a:r>
              <a:rPr lang="ru-RU" sz="2000" dirty="0" err="1"/>
              <a:t>Петербурзьку</a:t>
            </a:r>
            <a:r>
              <a:rPr lang="ru-RU" sz="2000" dirty="0"/>
              <a:t> </a:t>
            </a:r>
            <a:r>
              <a:rPr lang="ru-RU" sz="2000" dirty="0" err="1"/>
              <a:t>військову</a:t>
            </a:r>
            <a:r>
              <a:rPr lang="ru-RU" sz="2000" dirty="0"/>
              <a:t> </a:t>
            </a:r>
            <a:r>
              <a:rPr lang="ru-RU" sz="2000" dirty="0" err="1"/>
              <a:t>гімназію</a:t>
            </a:r>
            <a:r>
              <a:rPr lang="ru-RU" sz="2000" dirty="0"/>
              <a:t>, а </a:t>
            </a:r>
            <a:r>
              <a:rPr lang="ru-RU" sz="2000" dirty="0" err="1"/>
              <a:t>потім</a:t>
            </a:r>
            <a:r>
              <a:rPr lang="ru-RU" sz="2000" dirty="0"/>
              <a:t> переведений до Головного </a:t>
            </a:r>
            <a:r>
              <a:rPr lang="ru-RU" sz="2000" dirty="0" err="1"/>
              <a:t>Управління</a:t>
            </a:r>
            <a:r>
              <a:rPr lang="ru-RU" sz="2000" dirty="0"/>
              <a:t> </a:t>
            </a:r>
            <a:r>
              <a:rPr lang="ru-RU" sz="2000" dirty="0" err="1"/>
              <a:t>Військових</a:t>
            </a:r>
            <a:r>
              <a:rPr lang="ru-RU" sz="2000" dirty="0"/>
              <a:t> </a:t>
            </a:r>
            <a:r>
              <a:rPr lang="ru-RU" sz="2000" dirty="0" err="1"/>
              <a:t>Навчальних</a:t>
            </a:r>
            <a:r>
              <a:rPr lang="ru-RU" sz="2000" dirty="0"/>
              <a:t> </a:t>
            </a:r>
            <a:r>
              <a:rPr lang="ru-RU" sz="2000" dirty="0" err="1"/>
              <a:t>Закладів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43" y="-16380"/>
            <a:ext cx="3923457" cy="425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1881" y="3121093"/>
            <a:ext cx="5242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в </a:t>
            </a:r>
            <a:r>
              <a:rPr lang="ru-RU" sz="2000" dirty="0" err="1"/>
              <a:t>Полтаві</a:t>
            </a:r>
            <a:r>
              <a:rPr lang="ru-RU" sz="2000" dirty="0"/>
              <a:t> </a:t>
            </a:r>
            <a:r>
              <a:rPr lang="ru-RU" sz="2000" dirty="0" err="1"/>
              <a:t>Бутовський</a:t>
            </a:r>
            <a:r>
              <a:rPr lang="ru-RU" sz="2000" dirty="0"/>
              <a:t> </a:t>
            </a:r>
            <a:r>
              <a:rPr lang="ru-RU" sz="2000" dirty="0" err="1"/>
              <a:t>знову</a:t>
            </a:r>
            <a:r>
              <a:rPr lang="ru-RU" sz="2000" dirty="0"/>
              <a:t> на </a:t>
            </a:r>
            <a:r>
              <a:rPr lang="ru-RU" sz="2000" dirty="0" err="1"/>
              <a:t>військовій</a:t>
            </a:r>
            <a:r>
              <a:rPr lang="ru-RU" sz="2000" dirty="0"/>
              <a:t> </a:t>
            </a:r>
            <a:r>
              <a:rPr lang="ru-RU" sz="2000" dirty="0" err="1"/>
              <a:t>службі</a:t>
            </a:r>
            <a:r>
              <a:rPr lang="ru-RU" sz="2000" dirty="0"/>
              <a:t>: 1863го брав участь в </a:t>
            </a:r>
            <a:r>
              <a:rPr lang="ru-RU" sz="2000" dirty="0" err="1"/>
              <a:t>придушенні</a:t>
            </a:r>
            <a:r>
              <a:rPr lang="ru-RU" sz="2000" dirty="0"/>
              <a:t> </a:t>
            </a:r>
            <a:r>
              <a:rPr lang="ru-RU" sz="2000" dirty="0" err="1"/>
              <a:t>січневого</a:t>
            </a:r>
            <a:r>
              <a:rPr lang="ru-RU" sz="2000" dirty="0"/>
              <a:t> </a:t>
            </a:r>
            <a:r>
              <a:rPr lang="ru-RU" sz="2000" dirty="0" err="1"/>
              <a:t>повстання</a:t>
            </a:r>
            <a:r>
              <a:rPr lang="ru-RU" sz="2000" dirty="0"/>
              <a:t>, 1864–1865 </a:t>
            </a:r>
            <a:r>
              <a:rPr lang="ru-RU" sz="2000" dirty="0" err="1"/>
              <a:t>рр</a:t>
            </a:r>
            <a:r>
              <a:rPr lang="ru-RU" sz="2000" dirty="0"/>
              <a:t>. у </a:t>
            </a:r>
            <a:r>
              <a:rPr lang="ru-RU" sz="2000" dirty="0" err="1"/>
              <a:t>званні</a:t>
            </a:r>
            <a:r>
              <a:rPr lang="ru-RU" sz="2000" dirty="0"/>
              <a:t> </a:t>
            </a:r>
            <a:r>
              <a:rPr lang="ru-RU" sz="2000" dirty="0" err="1"/>
              <a:t>штабс-капітана</a:t>
            </a:r>
            <a:r>
              <a:rPr lang="ru-RU" sz="2000" dirty="0"/>
              <a:t> </a:t>
            </a:r>
            <a:r>
              <a:rPr lang="ru-RU" sz="2000" dirty="0" err="1"/>
              <a:t>керує</a:t>
            </a:r>
            <a:r>
              <a:rPr lang="ru-RU" sz="2000" dirty="0"/>
              <a:t> ротою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uk-UA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80948" y="548680"/>
            <a:ext cx="51130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000" dirty="0"/>
              <a:t>Після закінчення академії нетривалий час служив у військах, після чого повернувся до свого рідного </a:t>
            </a:r>
            <a:r>
              <a:rPr lang="uk-UA" sz="2000" dirty="0" smtClean="0"/>
              <a:t>Петровсько-Полтавського кадетського корпусу </a:t>
            </a:r>
            <a:r>
              <a:rPr lang="uk-UA" sz="2000" dirty="0"/>
              <a:t>де до 1864 року служив помічником інспектора класів і ротного командира, був репетитором військових наук.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6105545"/>
            <a:ext cx="6614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/>
              <a:t>У 1878 </a:t>
            </a:r>
            <a:r>
              <a:rPr lang="ru-RU" sz="2200" dirty="0" err="1"/>
              <a:t>році</a:t>
            </a:r>
            <a:r>
              <a:rPr lang="ru-RU" sz="2200" dirty="0"/>
              <a:t> </a:t>
            </a:r>
            <a:r>
              <a:rPr lang="ru-RU" sz="2200" dirty="0" err="1"/>
              <a:t>отримує</a:t>
            </a:r>
            <a:r>
              <a:rPr lang="ru-RU" sz="2200" dirty="0"/>
              <a:t> </a:t>
            </a:r>
            <a:r>
              <a:rPr lang="ru-RU" sz="2200" dirty="0" err="1"/>
              <a:t>звання</a:t>
            </a:r>
            <a:r>
              <a:rPr lang="ru-RU" sz="2200" dirty="0"/>
              <a:t> полковника.</a:t>
            </a:r>
          </a:p>
        </p:txBody>
      </p:sp>
    </p:spTree>
    <p:extLst>
      <p:ext uri="{BB962C8B-B14F-4D97-AF65-F5344CB8AC3E}">
        <p14:creationId xmlns:p14="http://schemas.microsoft.com/office/powerpoint/2010/main" val="213502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4684" y="-99392"/>
            <a:ext cx="8868281" cy="2808312"/>
          </a:xfrm>
        </p:spPr>
        <p:txBody>
          <a:bodyPr>
            <a:normAutofit fontScale="62500" lnSpcReduction="20000"/>
          </a:bodyPr>
          <a:lstStyle/>
          <a:p>
            <a:endParaRPr lang="uk-UA" dirty="0"/>
          </a:p>
          <a:p>
            <a:r>
              <a:rPr lang="uk-UA" dirty="0"/>
              <a:t>У </a:t>
            </a:r>
            <a:r>
              <a:rPr lang="uk-UA" dirty="0" smtClean="0"/>
              <a:t>1888-ті </a:t>
            </a:r>
            <a:r>
              <a:rPr lang="uk-UA" dirty="0"/>
              <a:t>і </a:t>
            </a:r>
            <a:r>
              <a:rPr lang="uk-UA" dirty="0" smtClean="0"/>
              <a:t>1889-ті </a:t>
            </a:r>
            <a:r>
              <a:rPr lang="uk-UA" dirty="0"/>
              <a:t>роки, за завданням військового відомства Росії, він неодноразово виїжджає до Європи де вивчає викладання гімнастичних дисциплін у навчальних закладах Європи. Це дозволило йому отримати досить широке уявлення про організацію і зміст проведеної в цих країнах роботи в галузі фізичного освіти.</a:t>
            </a:r>
          </a:p>
          <a:p>
            <a:endParaRPr lang="uk-UA" dirty="0"/>
          </a:p>
          <a:p>
            <a:r>
              <a:rPr lang="uk-UA" dirty="0"/>
              <a:t>У 1888 році призначений членом комісії при Міністерстві освіти для розробки питання про викладання військової гімнастики у цивільних навчальних закладах.</a:t>
            </a:r>
          </a:p>
          <a:p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88" y="2564904"/>
            <a:ext cx="612682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26362" y="2348284"/>
            <a:ext cx="31433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000" dirty="0"/>
              <a:t>У лютому 1890 </a:t>
            </a:r>
            <a:r>
              <a:rPr lang="uk-UA" sz="2000" dirty="0" err="1"/>
              <a:t>Бутовський</a:t>
            </a:r>
            <a:r>
              <a:rPr lang="uk-UA" sz="2000" dirty="0"/>
              <a:t> організовує літні курси з підготовки фахівців у галузі фізичного освіти, починає читати лекції з історії, теорії та </a:t>
            </a:r>
            <a:r>
              <a:rPr lang="uk-UA" sz="2000" dirty="0" smtClean="0"/>
              <a:t>методики </a:t>
            </a:r>
            <a:r>
              <a:rPr lang="uk-UA" sz="2000" dirty="0"/>
              <a:t>фізичного виховання</a:t>
            </a:r>
            <a:r>
              <a:rPr lang="uk-UA" sz="2000" dirty="0" smtClean="0"/>
              <a:t>.</a:t>
            </a:r>
            <a:endParaRPr lang="uk-UA" sz="2000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000" dirty="0" smtClean="0"/>
              <a:t>У </a:t>
            </a:r>
            <a:r>
              <a:rPr lang="uk-UA" sz="2000" dirty="0"/>
              <a:t>1891 році отримує звання генерал-майора.</a:t>
            </a:r>
          </a:p>
        </p:txBody>
      </p:sp>
    </p:spTree>
    <p:extLst>
      <p:ext uri="{BB962C8B-B14F-4D97-AF65-F5344CB8AC3E}">
        <p14:creationId xmlns:p14="http://schemas.microsoft.com/office/powerpoint/2010/main" val="342689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7558" y="2332037"/>
            <a:ext cx="5446442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 </a:t>
            </a:r>
            <a:r>
              <a:rPr lang="ru-RU" dirty="0"/>
              <a:t>1894 </a:t>
            </a:r>
            <a:r>
              <a:rPr lang="ru-RU" dirty="0" err="1"/>
              <a:t>році</a:t>
            </a:r>
            <a:r>
              <a:rPr lang="ru-RU" dirty="0"/>
              <a:t> генерал </a:t>
            </a:r>
            <a:r>
              <a:rPr lang="ru-RU" dirty="0" err="1"/>
              <a:t>Бутовський</a:t>
            </a:r>
            <a:r>
              <a:rPr lang="ru-RU" dirty="0"/>
              <a:t> справедливо </a:t>
            </a:r>
            <a:r>
              <a:rPr lang="ru-RU" dirty="0" err="1"/>
              <a:t>опиняється</a:t>
            </a:r>
            <a:r>
              <a:rPr lang="ru-RU" dirty="0"/>
              <a:t> в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запрошених</a:t>
            </a:r>
            <a:r>
              <a:rPr lang="ru-RU" dirty="0"/>
              <a:t> на </a:t>
            </a:r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Атлетичний</a:t>
            </a:r>
            <a:r>
              <a:rPr lang="ru-RU" dirty="0"/>
              <a:t> </a:t>
            </a:r>
            <a:r>
              <a:rPr lang="ru-RU" dirty="0" err="1"/>
              <a:t>конгрес</a:t>
            </a:r>
            <a:r>
              <a:rPr lang="ru-RU" dirty="0"/>
              <a:t> у Париж,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призначено</a:t>
            </a:r>
            <a:r>
              <a:rPr lang="ru-RU" dirty="0"/>
              <a:t> стати </a:t>
            </a:r>
            <a:r>
              <a:rPr lang="ru-RU" dirty="0" err="1"/>
              <a:t>історичною</a:t>
            </a:r>
            <a:r>
              <a:rPr lang="ru-RU" dirty="0"/>
              <a:t> </a:t>
            </a:r>
            <a:r>
              <a:rPr lang="ru-RU" dirty="0" err="1"/>
              <a:t>віхою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олімпійського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. </a:t>
            </a:r>
            <a:r>
              <a:rPr lang="ru-RU" dirty="0" err="1"/>
              <a:t>Незважаючи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Бутовському</a:t>
            </a:r>
            <a:r>
              <a:rPr lang="ru-RU" dirty="0"/>
              <a:t> </a:t>
            </a:r>
            <a:r>
              <a:rPr lang="ru-RU" dirty="0" err="1"/>
              <a:t>обставини</a:t>
            </a:r>
            <a:r>
              <a:rPr lang="ru-RU" dirty="0"/>
              <a:t> не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приїхати</a:t>
            </a:r>
            <a:r>
              <a:rPr lang="ru-RU" dirty="0"/>
              <a:t> до Парижа, </a:t>
            </a:r>
            <a:r>
              <a:rPr lang="ru-RU" dirty="0" err="1"/>
              <a:t>його</a:t>
            </a:r>
            <a:r>
              <a:rPr lang="ru-RU" dirty="0"/>
              <a:t> кандидатура вноситься до списку перших 13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Олімпійського</a:t>
            </a:r>
            <a:r>
              <a:rPr lang="ru-RU" dirty="0"/>
              <a:t> </a:t>
            </a:r>
            <a:r>
              <a:rPr lang="ru-RU" dirty="0" err="1"/>
              <a:t>комітету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І 23 </a:t>
            </a:r>
            <a:r>
              <a:rPr lang="ru-RU" dirty="0" err="1"/>
              <a:t>червня</a:t>
            </a:r>
            <a:r>
              <a:rPr lang="ru-RU" dirty="0"/>
              <a:t> 1894 року на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/>
              <a:t>конгресі</a:t>
            </a:r>
            <a:r>
              <a:rPr lang="ru-RU" dirty="0"/>
              <a:t> в </a:t>
            </a:r>
            <a:r>
              <a:rPr lang="ru-RU" dirty="0" err="1"/>
              <a:t>Парижі</a:t>
            </a:r>
            <a:r>
              <a:rPr lang="ru-RU" dirty="0"/>
              <a:t>, коли </a:t>
            </a:r>
            <a:r>
              <a:rPr lang="ru-RU" dirty="0" err="1"/>
              <a:t>оголошувалося</a:t>
            </a:r>
            <a:r>
              <a:rPr lang="ru-RU" dirty="0"/>
              <a:t> перший склад МОК, </a:t>
            </a:r>
            <a:r>
              <a:rPr lang="ru-RU" dirty="0" err="1" smtClean="0"/>
              <a:t>четвертим</a:t>
            </a:r>
            <a:r>
              <a:rPr lang="ru-RU" dirty="0" smtClean="0"/>
              <a:t> </a:t>
            </a:r>
            <a:r>
              <a:rPr lang="ru-RU" dirty="0" err="1"/>
              <a:t>прізвищем</a:t>
            </a:r>
            <a:r>
              <a:rPr lang="ru-RU" dirty="0"/>
              <a:t> (</a:t>
            </a:r>
            <a:r>
              <a:rPr lang="ru-RU" dirty="0" err="1"/>
              <a:t>після</a:t>
            </a:r>
            <a:r>
              <a:rPr lang="ru-RU" dirty="0"/>
              <a:t> грека </a:t>
            </a:r>
            <a:r>
              <a:rPr lang="ru-RU" dirty="0" err="1"/>
              <a:t>Біке</a:t>
            </a:r>
            <a:r>
              <a:rPr lang="ru-RU" dirty="0"/>
              <a:t>-ЛАСА,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співвітчизника</a:t>
            </a:r>
            <a:r>
              <a:rPr lang="ru-RU" dirty="0"/>
              <a:t> </a:t>
            </a:r>
            <a:r>
              <a:rPr lang="ru-RU" dirty="0" err="1"/>
              <a:t>Калло</a:t>
            </a:r>
            <a:r>
              <a:rPr lang="ru-RU" dirty="0"/>
              <a:t> і </a:t>
            </a:r>
            <a:r>
              <a:rPr lang="ru-RU" dirty="0" err="1"/>
              <a:t>своєї</a:t>
            </a:r>
            <a:r>
              <a:rPr lang="ru-RU" dirty="0"/>
              <a:t>) </a:t>
            </a:r>
            <a:r>
              <a:rPr lang="ru-RU" dirty="0" err="1"/>
              <a:t>П'єр</a:t>
            </a:r>
            <a:r>
              <a:rPr lang="ru-RU" dirty="0"/>
              <a:t> де Кубертен назвав - «генерал </a:t>
            </a:r>
            <a:r>
              <a:rPr lang="ru-RU" dirty="0" err="1"/>
              <a:t>Бутовський</a:t>
            </a:r>
            <a:r>
              <a:rPr lang="ru-RU" dirty="0"/>
              <a:t> для </a:t>
            </a:r>
            <a:r>
              <a:rPr lang="ru-RU" dirty="0" err="1"/>
              <a:t>Росії</a:t>
            </a:r>
            <a:r>
              <a:rPr lang="ru-RU" dirty="0"/>
              <a:t>».</a:t>
            </a: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9895"/>
            <a:ext cx="3653063" cy="440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954" y="44636"/>
            <a:ext cx="8568951" cy="283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/>
              <a:t>У 1892 </a:t>
            </a:r>
            <a:r>
              <a:rPr lang="ru-RU" sz="2000" dirty="0" err="1"/>
              <a:t>році</a:t>
            </a:r>
            <a:r>
              <a:rPr lang="ru-RU" sz="2000" dirty="0"/>
              <a:t>,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свого</a:t>
            </a:r>
            <a:r>
              <a:rPr lang="ru-RU" sz="2000" dirty="0"/>
              <a:t> </a:t>
            </a:r>
            <a:r>
              <a:rPr lang="ru-RU" sz="2000" dirty="0" err="1"/>
              <a:t>перебування</a:t>
            </a:r>
            <a:r>
              <a:rPr lang="ru-RU" sz="2000" dirty="0"/>
              <a:t> у </a:t>
            </a:r>
            <a:r>
              <a:rPr lang="ru-RU" sz="2000" dirty="0" err="1"/>
              <a:t>Франції</a:t>
            </a:r>
            <a:r>
              <a:rPr lang="ru-RU" sz="2000" dirty="0"/>
              <a:t>,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знайомиться</a:t>
            </a:r>
            <a:r>
              <a:rPr lang="ru-RU" sz="2000" dirty="0"/>
              <a:t> з бароном </a:t>
            </a:r>
            <a:r>
              <a:rPr lang="ru-RU" sz="2000" dirty="0" err="1"/>
              <a:t>П'єром</a:t>
            </a:r>
            <a:r>
              <a:rPr lang="ru-RU" sz="2000" dirty="0"/>
              <a:t> де Кубертеном, з </a:t>
            </a:r>
            <a:r>
              <a:rPr lang="ru-RU" sz="2000" dirty="0" err="1"/>
              <a:t>яким</a:t>
            </a:r>
            <a:r>
              <a:rPr lang="ru-RU" sz="2000" dirty="0"/>
              <a:t> вони </a:t>
            </a:r>
            <a:r>
              <a:rPr lang="ru-RU" sz="2000" dirty="0" err="1"/>
              <a:t>знаходять</a:t>
            </a:r>
            <a:r>
              <a:rPr lang="ru-RU" sz="2000" dirty="0"/>
              <a:t> у себе </a:t>
            </a:r>
            <a:r>
              <a:rPr lang="ru-RU" sz="2000" dirty="0" err="1"/>
              <a:t>єдність</a:t>
            </a:r>
            <a:r>
              <a:rPr lang="ru-RU" sz="2000" dirty="0"/>
              <a:t> </a:t>
            </a:r>
            <a:r>
              <a:rPr lang="ru-RU" sz="2000" dirty="0" err="1"/>
              <a:t>поглядів</a:t>
            </a:r>
            <a:r>
              <a:rPr lang="ru-RU" sz="2000" dirty="0"/>
              <a:t> на спорт, на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місце</a:t>
            </a:r>
            <a:r>
              <a:rPr lang="ru-RU" sz="2000" dirty="0"/>
              <a:t> в </a:t>
            </a:r>
            <a:r>
              <a:rPr lang="ru-RU" sz="2000" dirty="0" err="1"/>
              <a:t>системі</a:t>
            </a:r>
            <a:r>
              <a:rPr lang="ru-RU" sz="2000" dirty="0"/>
              <a:t> </a:t>
            </a:r>
            <a:r>
              <a:rPr lang="ru-RU" sz="2000" dirty="0" err="1"/>
              <a:t>виховання</a:t>
            </a:r>
            <a:r>
              <a:rPr lang="ru-RU" sz="2000" dirty="0"/>
              <a:t> та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r>
              <a:rPr lang="ru-RU" sz="2000" dirty="0" err="1"/>
              <a:t>молоді</a:t>
            </a:r>
            <a:r>
              <a:rPr lang="ru-RU" sz="2000" dirty="0"/>
              <a:t>, і </a:t>
            </a:r>
            <a:r>
              <a:rPr lang="ru-RU" sz="2000" dirty="0" err="1"/>
              <a:t>підтримують</a:t>
            </a:r>
            <a:r>
              <a:rPr lang="ru-RU" sz="2000" dirty="0"/>
              <a:t> один одного в </a:t>
            </a:r>
            <a:r>
              <a:rPr lang="ru-RU" sz="2000" dirty="0" err="1"/>
              <a:t>ідеї</a:t>
            </a:r>
            <a:r>
              <a:rPr lang="ru-RU" sz="2000" dirty="0"/>
              <a:t> </a:t>
            </a:r>
            <a:r>
              <a:rPr lang="ru-RU" sz="2000" dirty="0" err="1"/>
              <a:t>відродження</a:t>
            </a:r>
            <a:r>
              <a:rPr lang="ru-RU" sz="2000" dirty="0"/>
              <a:t> </a:t>
            </a:r>
            <a:r>
              <a:rPr lang="ru-RU" sz="2000" dirty="0" err="1"/>
              <a:t>Олімпійських</a:t>
            </a:r>
            <a:r>
              <a:rPr lang="ru-RU" sz="2000" dirty="0"/>
              <a:t> </a:t>
            </a:r>
            <a:r>
              <a:rPr lang="ru-RU" sz="2000" dirty="0" err="1"/>
              <a:t>Ігор</a:t>
            </a:r>
            <a:r>
              <a:rPr lang="ru-RU" sz="2000" dirty="0"/>
              <a:t>.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повернення</a:t>
            </a:r>
            <a:r>
              <a:rPr lang="ru-RU" sz="2000" dirty="0"/>
              <a:t> до </a:t>
            </a:r>
            <a:r>
              <a:rPr lang="ru-RU" sz="2000" dirty="0" err="1"/>
              <a:t>Росії</a:t>
            </a:r>
            <a:r>
              <a:rPr lang="ru-RU" sz="2000" dirty="0"/>
              <a:t> </a:t>
            </a:r>
            <a:r>
              <a:rPr lang="ru-RU" sz="2000" dirty="0" err="1"/>
              <a:t>Бутовський</a:t>
            </a:r>
            <a:r>
              <a:rPr lang="ru-RU" sz="2000" dirty="0"/>
              <a:t> </a:t>
            </a:r>
            <a:r>
              <a:rPr lang="ru-RU" sz="2000" dirty="0" err="1"/>
              <a:t>виступає</a:t>
            </a:r>
            <a:r>
              <a:rPr lang="ru-RU" sz="2000" dirty="0"/>
              <a:t> з </a:t>
            </a:r>
            <a:r>
              <a:rPr lang="ru-RU" sz="2000" dirty="0" err="1"/>
              <a:t>лекціями</a:t>
            </a:r>
            <a:r>
              <a:rPr lang="ru-RU" sz="2000" dirty="0"/>
              <a:t>, </a:t>
            </a:r>
            <a:r>
              <a:rPr lang="ru-RU" sz="2000" dirty="0" err="1"/>
              <a:t>публікується</a:t>
            </a:r>
            <a:r>
              <a:rPr lang="ru-RU" sz="2000" dirty="0"/>
              <a:t> в </a:t>
            </a:r>
            <a:r>
              <a:rPr lang="ru-RU" sz="2000" dirty="0" err="1"/>
              <a:t>пресі</a:t>
            </a:r>
            <a:r>
              <a:rPr lang="ru-RU" sz="2000" dirty="0"/>
              <a:t>, </a:t>
            </a:r>
            <a:r>
              <a:rPr lang="ru-RU" sz="2000" dirty="0" err="1"/>
              <a:t>знайомлячи</a:t>
            </a:r>
            <a:r>
              <a:rPr lang="ru-RU" sz="2000" dirty="0"/>
              <a:t> </a:t>
            </a:r>
            <a:r>
              <a:rPr lang="ru-RU" sz="2000" dirty="0" err="1"/>
              <a:t>слухачів</a:t>
            </a:r>
            <a:r>
              <a:rPr lang="ru-RU" sz="2000" dirty="0"/>
              <a:t> і </a:t>
            </a:r>
            <a:r>
              <a:rPr lang="ru-RU" sz="2000" dirty="0" err="1"/>
              <a:t>читачів</a:t>
            </a:r>
            <a:r>
              <a:rPr lang="ru-RU" sz="2000" dirty="0"/>
              <a:t> з </a:t>
            </a:r>
            <a:r>
              <a:rPr lang="ru-RU" sz="2000" dirty="0" err="1"/>
              <a:t>працями</a:t>
            </a:r>
            <a:r>
              <a:rPr lang="ru-RU" sz="2000" dirty="0"/>
              <a:t> </a:t>
            </a:r>
            <a:r>
              <a:rPr lang="ru-RU" sz="2000" dirty="0" err="1"/>
              <a:t>французького</a:t>
            </a:r>
            <a:r>
              <a:rPr lang="ru-RU" sz="2000" dirty="0"/>
              <a:t> </a:t>
            </a:r>
            <a:r>
              <a:rPr lang="ru-RU" sz="2000" dirty="0" err="1"/>
              <a:t>вченого</a:t>
            </a:r>
            <a:r>
              <a:rPr lang="ru-RU" sz="2000" dirty="0"/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1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732" y="-171400"/>
            <a:ext cx="7941568" cy="1043608"/>
          </a:xfrm>
        </p:spPr>
        <p:txBody>
          <a:bodyPr/>
          <a:lstStyle/>
          <a:p>
            <a:r>
              <a:rPr lang="uk-UA" b="1" dirty="0"/>
              <a:t>Перший українець в МОК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026" y="654173"/>
            <a:ext cx="9036496" cy="2195080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pPr>
              <a:lnSpc>
                <a:spcPct val="120000"/>
              </a:lnSpc>
            </a:pPr>
            <a:r>
              <a:rPr lang="ru-RU" sz="3600" dirty="0"/>
              <a:t>У 1896 </a:t>
            </a:r>
            <a:r>
              <a:rPr lang="ru-RU" sz="3600" dirty="0" err="1"/>
              <a:t>році</a:t>
            </a:r>
            <a:r>
              <a:rPr lang="ru-RU" sz="3600" dirty="0"/>
              <a:t> </a:t>
            </a:r>
            <a:r>
              <a:rPr lang="ru-RU" sz="3600" dirty="0" err="1"/>
              <a:t>Олексій</a:t>
            </a:r>
            <a:r>
              <a:rPr lang="ru-RU" sz="3600" dirty="0"/>
              <a:t> </a:t>
            </a:r>
            <a:r>
              <a:rPr lang="ru-RU" sz="3600" dirty="0" err="1"/>
              <a:t>Дмитрович</a:t>
            </a:r>
            <a:r>
              <a:rPr lang="ru-RU" sz="3600" dirty="0"/>
              <a:t> став </a:t>
            </a:r>
            <a:r>
              <a:rPr lang="ru-RU" sz="3600" dirty="0" err="1"/>
              <a:t>свідком</a:t>
            </a:r>
            <a:r>
              <a:rPr lang="ru-RU" sz="3600" dirty="0"/>
              <a:t> перших </a:t>
            </a:r>
            <a:r>
              <a:rPr lang="ru-RU" sz="3600" dirty="0" err="1"/>
              <a:t>Олімпійських</a:t>
            </a:r>
            <a:r>
              <a:rPr lang="ru-RU" sz="3600" dirty="0"/>
              <a:t> </a:t>
            </a:r>
            <a:r>
              <a:rPr lang="ru-RU" sz="3600" dirty="0" err="1"/>
              <a:t>Ігор</a:t>
            </a:r>
            <a:r>
              <a:rPr lang="ru-RU" sz="3600" dirty="0"/>
              <a:t>, </a:t>
            </a:r>
            <a:r>
              <a:rPr lang="ru-RU" sz="3600" dirty="0" err="1"/>
              <a:t>після</a:t>
            </a:r>
            <a:r>
              <a:rPr lang="ru-RU" sz="3600" dirty="0"/>
              <a:t> </a:t>
            </a:r>
            <a:r>
              <a:rPr lang="ru-RU" sz="3600" dirty="0" err="1"/>
              <a:t>повернення</a:t>
            </a:r>
            <a:r>
              <a:rPr lang="ru-RU" sz="3600" dirty="0"/>
              <a:t> з </a:t>
            </a:r>
            <a:r>
              <a:rPr lang="ru-RU" sz="3600" dirty="0" err="1"/>
              <a:t>яких</a:t>
            </a:r>
            <a:r>
              <a:rPr lang="ru-RU" sz="3600" dirty="0"/>
              <a:t> </a:t>
            </a:r>
            <a:r>
              <a:rPr lang="ru-RU" sz="3600" dirty="0" err="1"/>
              <a:t>він</a:t>
            </a:r>
            <a:r>
              <a:rPr lang="ru-RU" sz="3600" dirty="0"/>
              <a:t> </a:t>
            </a:r>
            <a:r>
              <a:rPr lang="ru-RU" sz="3600" dirty="0" err="1"/>
              <a:t>видав</a:t>
            </a:r>
            <a:r>
              <a:rPr lang="ru-RU" sz="3600" dirty="0"/>
              <a:t> книгу «</a:t>
            </a:r>
            <a:r>
              <a:rPr lang="ru-RU" sz="3600" dirty="0" err="1"/>
              <a:t>Афіни</a:t>
            </a:r>
            <a:r>
              <a:rPr lang="ru-RU" sz="3600" dirty="0"/>
              <a:t> </a:t>
            </a:r>
            <a:r>
              <a:rPr lang="ru-RU" sz="3600" dirty="0" err="1"/>
              <a:t>навесні</a:t>
            </a:r>
            <a:r>
              <a:rPr lang="ru-RU" sz="3600" dirty="0"/>
              <a:t> 1896 року». </a:t>
            </a:r>
            <a:r>
              <a:rPr lang="ru-RU" sz="3600" dirty="0" err="1"/>
              <a:t>Перебуваючи</a:t>
            </a:r>
            <a:r>
              <a:rPr lang="ru-RU" sz="3600" dirty="0"/>
              <a:t> в </a:t>
            </a:r>
            <a:r>
              <a:rPr lang="ru-RU" sz="3600" dirty="0" err="1"/>
              <a:t>Афінах</a:t>
            </a:r>
            <a:r>
              <a:rPr lang="ru-RU" sz="3600" dirty="0"/>
              <a:t> і </a:t>
            </a:r>
            <a:r>
              <a:rPr lang="ru-RU" sz="3600" dirty="0" err="1"/>
              <a:t>усвідомлюючи</a:t>
            </a:r>
            <a:r>
              <a:rPr lang="ru-RU" sz="3600" dirty="0"/>
              <a:t> всю </a:t>
            </a:r>
            <a:r>
              <a:rPr lang="ru-RU" sz="3600" dirty="0" err="1"/>
              <a:t>значимість</a:t>
            </a:r>
            <a:r>
              <a:rPr lang="ru-RU" sz="3600" dirty="0"/>
              <a:t> і </a:t>
            </a:r>
            <a:r>
              <a:rPr lang="ru-RU" sz="3600" dirty="0" err="1"/>
              <a:t>урочистість</a:t>
            </a:r>
            <a:r>
              <a:rPr lang="ru-RU" sz="3600" dirty="0"/>
              <a:t> </a:t>
            </a:r>
            <a:r>
              <a:rPr lang="ru-RU" sz="3600" dirty="0" err="1"/>
              <a:t>всього</a:t>
            </a:r>
            <a:r>
              <a:rPr lang="ru-RU" sz="3600" dirty="0"/>
              <a:t> того,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довелося</a:t>
            </a:r>
            <a:r>
              <a:rPr lang="ru-RU" sz="3600" dirty="0"/>
              <a:t> </a:t>
            </a:r>
            <a:r>
              <a:rPr lang="ru-RU" sz="3600" dirty="0" err="1"/>
              <a:t>побачити</a:t>
            </a:r>
            <a:r>
              <a:rPr lang="ru-RU" sz="3600" dirty="0"/>
              <a:t>, </a:t>
            </a:r>
            <a:r>
              <a:rPr lang="ru-RU" sz="3600" dirty="0" err="1"/>
              <a:t>він</a:t>
            </a:r>
            <a:r>
              <a:rPr lang="ru-RU" sz="3600" dirty="0"/>
              <a:t> разом з </a:t>
            </a:r>
            <a:r>
              <a:rPr lang="ru-RU" sz="3600" dirty="0" err="1"/>
              <a:t>тим</a:t>
            </a:r>
            <a:r>
              <a:rPr lang="ru-RU" sz="3600" dirty="0"/>
              <a:t> </a:t>
            </a:r>
            <a:r>
              <a:rPr lang="ru-RU" sz="3600" dirty="0" err="1"/>
              <a:t>відчував</a:t>
            </a:r>
            <a:r>
              <a:rPr lang="ru-RU" sz="3600" dirty="0"/>
              <a:t> </a:t>
            </a:r>
            <a:r>
              <a:rPr lang="ru-RU" sz="3600" dirty="0" err="1"/>
              <a:t>глибоке</a:t>
            </a:r>
            <a:r>
              <a:rPr lang="ru-RU" sz="3600" dirty="0"/>
              <a:t> </a:t>
            </a:r>
            <a:r>
              <a:rPr lang="ru-RU" sz="3600" dirty="0" err="1"/>
              <a:t>розчарування</a:t>
            </a:r>
            <a:r>
              <a:rPr lang="ru-RU" sz="3600" dirty="0"/>
              <a:t> і </a:t>
            </a:r>
            <a:r>
              <a:rPr lang="ru-RU" sz="3600" dirty="0" err="1"/>
              <a:t>гіркоту</a:t>
            </a:r>
            <a:r>
              <a:rPr lang="ru-RU" sz="3600" dirty="0"/>
              <a:t> за те, </a:t>
            </a:r>
            <a:r>
              <a:rPr lang="ru-RU" sz="3600" dirty="0" err="1"/>
              <a:t>що</a:t>
            </a:r>
            <a:r>
              <a:rPr lang="ru-RU" sz="3600" dirty="0"/>
              <a:t> в </a:t>
            </a:r>
            <a:r>
              <a:rPr lang="ru-RU" sz="3600" dirty="0" err="1"/>
              <a:t>числі</a:t>
            </a:r>
            <a:r>
              <a:rPr lang="ru-RU" sz="3600" dirty="0"/>
              <a:t> </a:t>
            </a:r>
            <a:r>
              <a:rPr lang="ru-RU" sz="3600" dirty="0" err="1"/>
              <a:t>учасників</a:t>
            </a:r>
            <a:r>
              <a:rPr lang="ru-RU" sz="3600" dirty="0"/>
              <a:t> </a:t>
            </a:r>
            <a:r>
              <a:rPr lang="ru-RU" sz="3600" dirty="0" err="1"/>
              <a:t>Олімпіади</a:t>
            </a:r>
            <a:r>
              <a:rPr lang="ru-RU" sz="3600" dirty="0"/>
              <a:t> не </a:t>
            </a:r>
            <a:r>
              <a:rPr lang="ru-RU" sz="3600" dirty="0" err="1"/>
              <a:t>було</a:t>
            </a:r>
            <a:r>
              <a:rPr lang="ru-RU" sz="3600" dirty="0"/>
              <a:t> </a:t>
            </a:r>
            <a:r>
              <a:rPr lang="ru-RU" sz="3600" dirty="0" err="1"/>
              <a:t>жодного</a:t>
            </a:r>
            <a:r>
              <a:rPr lang="ru-RU" sz="3600" dirty="0"/>
              <a:t> </a:t>
            </a:r>
            <a:r>
              <a:rPr lang="ru-RU" sz="3600" dirty="0" err="1"/>
              <a:t>представника</a:t>
            </a:r>
            <a:r>
              <a:rPr lang="ru-RU" sz="3600" dirty="0"/>
              <a:t> </a:t>
            </a:r>
            <a:r>
              <a:rPr lang="ru-RU" sz="3600" dirty="0" err="1"/>
              <a:t>Росії</a:t>
            </a:r>
            <a:r>
              <a:rPr lang="ru-RU" sz="3600" dirty="0"/>
              <a:t>.</a:t>
            </a:r>
            <a:endParaRPr lang="uk-UA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2835964"/>
            <a:ext cx="290214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 1898 </a:t>
            </a:r>
            <a:r>
              <a:rPr lang="ru-RU" sz="2000" dirty="0" err="1"/>
              <a:t>році</a:t>
            </a:r>
            <a:r>
              <a:rPr lang="ru-RU" sz="2000" dirty="0"/>
              <a:t> , </a:t>
            </a:r>
            <a:r>
              <a:rPr lang="ru-RU" sz="2000" dirty="0" err="1"/>
              <a:t>Бутовський</a:t>
            </a:r>
            <a:r>
              <a:rPr lang="ru-RU" sz="2000" dirty="0"/>
              <a:t> </a:t>
            </a:r>
            <a:r>
              <a:rPr lang="ru-RU" sz="2000" dirty="0" err="1"/>
              <a:t>інформує</a:t>
            </a:r>
            <a:r>
              <a:rPr lang="ru-RU" sz="2000" dirty="0"/>
              <a:t> Кубертена про </a:t>
            </a:r>
            <a:r>
              <a:rPr lang="ru-RU" sz="2000" dirty="0" err="1"/>
              <a:t>спроби</a:t>
            </a:r>
            <a:r>
              <a:rPr lang="ru-RU" sz="2000" dirty="0"/>
              <a:t>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Російського</a:t>
            </a:r>
            <a:r>
              <a:rPr lang="ru-RU" sz="2000" dirty="0"/>
              <a:t> </a:t>
            </a:r>
            <a:r>
              <a:rPr lang="ru-RU" sz="2000" dirty="0" err="1"/>
              <a:t>олімпійського</a:t>
            </a:r>
            <a:r>
              <a:rPr lang="ru-RU" sz="2000" dirty="0"/>
              <a:t> </a:t>
            </a:r>
            <a:r>
              <a:rPr lang="ru-RU" sz="2000" dirty="0" err="1"/>
              <a:t>комітету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2818096"/>
            <a:ext cx="579937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4973" y="6093296"/>
            <a:ext cx="3349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Члени МОК 1896 року. </a:t>
            </a:r>
            <a:r>
              <a:rPr lang="ru-RU" sz="1600" dirty="0" smtClean="0"/>
              <a:t>                           2-й </a:t>
            </a:r>
            <a:r>
              <a:rPr lang="ru-RU" sz="1600" dirty="0"/>
              <a:t>справа </a:t>
            </a:r>
            <a:r>
              <a:rPr lang="ru-RU" sz="1600" dirty="0" err="1"/>
              <a:t>Олексій</a:t>
            </a:r>
            <a:r>
              <a:rPr lang="ru-RU" sz="1600" dirty="0"/>
              <a:t> </a:t>
            </a:r>
            <a:r>
              <a:rPr lang="ru-RU" sz="1600" dirty="0" err="1"/>
              <a:t>Бутовський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8278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2060848"/>
            <a:ext cx="8928992" cy="43924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uk-UA" sz="3500" dirty="0"/>
          </a:p>
          <a:p>
            <a:pPr>
              <a:lnSpc>
                <a:spcPct val="120000"/>
              </a:lnSpc>
            </a:pPr>
            <a:r>
              <a:rPr lang="uk-UA" sz="5900" dirty="0"/>
              <a:t>Однак після виходу зі складу МОК, він багато років продовжував залишатися активним провідником ідей </a:t>
            </a:r>
            <a:r>
              <a:rPr lang="uk-UA" sz="5900" dirty="0" err="1"/>
              <a:t>олімпізму</a:t>
            </a:r>
            <a:r>
              <a:rPr lang="uk-UA" sz="5900" dirty="0"/>
              <a:t> у Росії і брав участь у міжнародних форумах і конгресах з проблем фізичного виховання і спорту, активно пропагував олімпійські ідеї в нашій країні, доводячи необхідність участі Росії в міжнародному олімпійському русі та створення національного олімпійського комітету</a:t>
            </a:r>
            <a:r>
              <a:rPr lang="uk-UA" sz="59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ru-RU" sz="5900" dirty="0"/>
              <a:t>Брав участь в шести </a:t>
            </a:r>
            <a:r>
              <a:rPr lang="ru-RU" sz="5900" dirty="0" err="1"/>
              <a:t>Олімпійських</a:t>
            </a:r>
            <a:r>
              <a:rPr lang="ru-RU" sz="5900" dirty="0"/>
              <a:t> </a:t>
            </a:r>
            <a:r>
              <a:rPr lang="ru-RU" sz="5900" dirty="0" err="1"/>
              <a:t>конгресах</a:t>
            </a:r>
            <a:r>
              <a:rPr lang="ru-RU" sz="5900" dirty="0"/>
              <a:t>.</a:t>
            </a:r>
            <a:endParaRPr lang="uk-UA" sz="5900" dirty="0" smtClean="0"/>
          </a:p>
          <a:p>
            <a:pPr>
              <a:lnSpc>
                <a:spcPct val="120000"/>
              </a:lnSpc>
            </a:pPr>
            <a:endParaRPr lang="uk-UA" sz="3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025" y="404664"/>
            <a:ext cx="88645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uk-UA" sz="2800" dirty="0" smtClean="0"/>
              <a:t>    У 1900 р. він вийшов зі складу МОК, не домігшись створення в Росії Національного олімпійського комітету. Російського імператора, як і Німецького, не цікавили відроджувані в той час олімпійські ідеї.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91285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НАГОРОДИ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За заслуги перед </a:t>
            </a:r>
            <a:r>
              <a:rPr lang="ru-RU" dirty="0" err="1"/>
              <a:t>вітчизною</a:t>
            </a:r>
            <a:r>
              <a:rPr lang="ru-RU" dirty="0"/>
              <a:t> генерал-лейтенант </a:t>
            </a:r>
            <a:r>
              <a:rPr lang="ru-RU" dirty="0" err="1"/>
              <a:t>Олексій</a:t>
            </a:r>
            <a:r>
              <a:rPr lang="ru-RU" dirty="0"/>
              <a:t> </a:t>
            </a:r>
            <a:r>
              <a:rPr lang="ru-RU" dirty="0" err="1"/>
              <a:t>Бутовський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нагороджений</a:t>
            </a:r>
            <a:r>
              <a:rPr lang="ru-RU" dirty="0"/>
              <a:t> орденами 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err="1"/>
              <a:t>Олександра</a:t>
            </a:r>
            <a:r>
              <a:rPr lang="ru-RU" dirty="0"/>
              <a:t> </a:t>
            </a:r>
            <a:r>
              <a:rPr lang="ru-RU" dirty="0" err="1"/>
              <a:t>Невського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/>
              <a:t>Білого</a:t>
            </a:r>
            <a:r>
              <a:rPr lang="ru-RU" dirty="0"/>
              <a:t> Орла, </a:t>
            </a:r>
            <a:endParaRPr lang="ru-RU" dirty="0" smtClean="0"/>
          </a:p>
          <a:p>
            <a:r>
              <a:rPr lang="ru-RU" dirty="0" smtClean="0"/>
              <a:t>Святого </a:t>
            </a:r>
            <a:r>
              <a:rPr lang="ru-RU" dirty="0" err="1"/>
              <a:t>Володимира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Святого </a:t>
            </a:r>
            <a:r>
              <a:rPr lang="ru-RU" dirty="0" err="1"/>
              <a:t>Станіслава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Командорського</a:t>
            </a:r>
            <a:r>
              <a:rPr lang="ru-RU" dirty="0" smtClean="0"/>
              <a:t> </a:t>
            </a:r>
            <a:r>
              <a:rPr lang="ru-RU" dirty="0" err="1"/>
              <a:t>Хреста</a:t>
            </a:r>
            <a:r>
              <a:rPr lang="ru-RU" dirty="0"/>
              <a:t> </a:t>
            </a:r>
            <a:r>
              <a:rPr lang="ru-RU" dirty="0" err="1"/>
              <a:t>грецького</a:t>
            </a:r>
            <a:r>
              <a:rPr lang="ru-RU" dirty="0"/>
              <a:t> Ордена Спасителя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нагород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828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5680"/>
            <a:ext cx="4608512" cy="5832647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Був одружений на дочці </a:t>
            </a:r>
            <a:r>
              <a:rPr lang="uk-UA" dirty="0" err="1"/>
              <a:t>купця Горохова - Ганні Вас</a:t>
            </a:r>
            <a:r>
              <a:rPr lang="uk-UA" dirty="0"/>
              <a:t>илівні, дітей не мав, в останні роки життя втратив зір і свої тексти диктував Ганні Василівні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Олексій </a:t>
            </a:r>
            <a:r>
              <a:rPr lang="uk-UA" dirty="0" err="1"/>
              <a:t>Дмитрович Бутовс</a:t>
            </a:r>
            <a:r>
              <a:rPr lang="uk-UA" dirty="0"/>
              <a:t>ький помер 25 лютого 1917 року в Петрограді, у званні генерал-лейтенанта і був похований на </a:t>
            </a:r>
            <a:r>
              <a:rPr lang="uk-UA" dirty="0" smtClean="0"/>
              <a:t>Новодівочому </a:t>
            </a:r>
            <a:r>
              <a:rPr lang="uk-UA" dirty="0"/>
              <a:t>кладовищі. 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err="1" smtClean="0"/>
              <a:t>Кончина</a:t>
            </a:r>
            <a:r>
              <a:rPr lang="uk-UA" dirty="0" err="1"/>
              <a:t> Бут</a:t>
            </a:r>
            <a:r>
              <a:rPr lang="uk-UA" dirty="0"/>
              <a:t>овського пройшла непоміченою бо час </a:t>
            </a:r>
            <a:r>
              <a:rPr lang="uk-UA" dirty="0" smtClean="0"/>
              <a:t>був </a:t>
            </a:r>
            <a:r>
              <a:rPr lang="uk-UA" dirty="0"/>
              <a:t>в країні </a:t>
            </a:r>
            <a:r>
              <a:rPr lang="uk-UA" dirty="0" smtClean="0"/>
              <a:t>неспокійний.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Залишив понад 70 робіт з фізичного виховання та його історії.</a:t>
            </a: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83" y="476672"/>
            <a:ext cx="4346613" cy="57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9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2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D8F2AB"/>
      </a:accent1>
      <a:accent2>
        <a:srgbClr val="8FE28A"/>
      </a:accent2>
      <a:accent3>
        <a:srgbClr val="FFC000"/>
      </a:accent3>
      <a:accent4>
        <a:srgbClr val="EA420F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855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Бутовський Олексій Дмитрович</vt:lpstr>
      <vt:lpstr> Російський спортивний діяч,  українець</vt:lpstr>
      <vt:lpstr>Презентация PowerPoint</vt:lpstr>
      <vt:lpstr>Презентация PowerPoint</vt:lpstr>
      <vt:lpstr>Презентация PowerPoint</vt:lpstr>
      <vt:lpstr>Перший українець в МОК</vt:lpstr>
      <vt:lpstr>Презентация PowerPoint</vt:lpstr>
      <vt:lpstr>НАГОРОДИ</vt:lpstr>
      <vt:lpstr>Презентация PowerPoint</vt:lpstr>
      <vt:lpstr>РОБОТИ </vt:lpstr>
      <vt:lpstr>ПАМ'ЯТЬ </vt:lpstr>
      <vt:lpstr>«Спортивний генерал»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Бутовский Алексей Дмитриевич</dc:title>
  <dc:creator>user02</dc:creator>
  <cp:lastModifiedBy>ммм</cp:lastModifiedBy>
  <cp:revision>28</cp:revision>
  <dcterms:created xsi:type="dcterms:W3CDTF">2014-02-06T20:36:37Z</dcterms:created>
  <dcterms:modified xsi:type="dcterms:W3CDTF">2016-09-21T12:16:05Z</dcterms:modified>
</cp:coreProperties>
</file>