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92" r:id="rId1"/>
  </p:sldMasterIdLst>
  <p:notesMasterIdLst>
    <p:notesMasterId r:id="rId67"/>
  </p:notesMasterIdLst>
  <p:sldIdLst>
    <p:sldId id="256" r:id="rId2"/>
    <p:sldId id="257" r:id="rId3"/>
    <p:sldId id="259" r:id="rId4"/>
    <p:sldId id="260" r:id="rId5"/>
    <p:sldId id="268" r:id="rId6"/>
    <p:sldId id="269" r:id="rId7"/>
    <p:sldId id="330" r:id="rId8"/>
    <p:sldId id="298" r:id="rId9"/>
    <p:sldId id="305" r:id="rId10"/>
    <p:sldId id="335" r:id="rId11"/>
    <p:sldId id="331" r:id="rId12"/>
    <p:sldId id="322" r:id="rId13"/>
    <p:sldId id="336" r:id="rId14"/>
    <p:sldId id="332" r:id="rId15"/>
    <p:sldId id="333" r:id="rId16"/>
    <p:sldId id="334" r:id="rId17"/>
    <p:sldId id="270" r:id="rId18"/>
    <p:sldId id="337" r:id="rId19"/>
    <p:sldId id="306" r:id="rId20"/>
    <p:sldId id="323" r:id="rId21"/>
    <p:sldId id="309" r:id="rId22"/>
    <p:sldId id="274" r:id="rId23"/>
    <p:sldId id="286" r:id="rId24"/>
    <p:sldId id="287" r:id="rId25"/>
    <p:sldId id="308" r:id="rId26"/>
    <p:sldId id="288" r:id="rId27"/>
    <p:sldId id="312" r:id="rId28"/>
    <p:sldId id="324" r:id="rId29"/>
    <p:sldId id="325" r:id="rId30"/>
    <p:sldId id="313" r:id="rId31"/>
    <p:sldId id="289" r:id="rId32"/>
    <p:sldId id="311" r:id="rId33"/>
    <p:sldId id="291" r:id="rId34"/>
    <p:sldId id="290" r:id="rId35"/>
    <p:sldId id="292" r:id="rId36"/>
    <p:sldId id="276" r:id="rId37"/>
    <p:sldId id="277" r:id="rId38"/>
    <p:sldId id="278" r:id="rId39"/>
    <p:sldId id="279" r:id="rId40"/>
    <p:sldId id="280" r:id="rId41"/>
    <p:sldId id="299" r:id="rId42"/>
    <p:sldId id="316" r:id="rId43"/>
    <p:sldId id="317" r:id="rId44"/>
    <p:sldId id="318" r:id="rId45"/>
    <p:sldId id="319" r:id="rId46"/>
    <p:sldId id="320" r:id="rId47"/>
    <p:sldId id="321" r:id="rId48"/>
    <p:sldId id="329" r:id="rId49"/>
    <p:sldId id="327" r:id="rId50"/>
    <p:sldId id="328" r:id="rId51"/>
    <p:sldId id="326" r:id="rId52"/>
    <p:sldId id="293" r:id="rId53"/>
    <p:sldId id="294" r:id="rId54"/>
    <p:sldId id="338" r:id="rId55"/>
    <p:sldId id="295" r:id="rId56"/>
    <p:sldId id="296" r:id="rId57"/>
    <p:sldId id="297" r:id="rId58"/>
    <p:sldId id="261" r:id="rId59"/>
    <p:sldId id="262" r:id="rId60"/>
    <p:sldId id="263" r:id="rId61"/>
    <p:sldId id="300" r:id="rId62"/>
    <p:sldId id="301" r:id="rId63"/>
    <p:sldId id="302" r:id="rId64"/>
    <p:sldId id="303" r:id="rId65"/>
    <p:sldId id="30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Бондар" initials="ИБ" lastIdx="1" clrIdx="0">
    <p:extLst>
      <p:ext uri="{19B8F6BF-5375-455C-9EA6-DF929625EA0E}">
        <p15:presenceInfo xmlns:p15="http://schemas.microsoft.com/office/powerpoint/2012/main" userId="362500175aee0a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9" autoAdjust="0"/>
  </p:normalViewPr>
  <p:slideViewPr>
    <p:cSldViewPr>
      <p:cViewPr varScale="1">
        <p:scale>
          <a:sx n="112" d="100"/>
          <a:sy n="112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F32E7-90F3-4DA1-94A5-E3C4F6DE7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76CF6-CD66-4C21-877E-F47DE6B5A1C0}">
      <dgm:prSet custT="1"/>
      <dgm:spPr/>
      <dgm:t>
        <a:bodyPr/>
        <a:lstStyle/>
        <a:p>
          <a:pPr rtl="0"/>
          <a:r>
            <a:rPr lang="uk-UA" sz="3200" dirty="0" smtClean="0"/>
            <a:t>це різноманітні </a:t>
          </a:r>
          <a:r>
            <a:rPr lang="uk-UA" sz="3200" dirty="0" err="1" smtClean="0"/>
            <a:t>правопороджуючі</a:t>
          </a:r>
          <a:r>
            <a:rPr lang="uk-UA" sz="3200" dirty="0" smtClean="0"/>
            <a:t> </a:t>
          </a:r>
          <a:r>
            <a:rPr lang="uk-UA" sz="3200" dirty="0" smtClean="0">
              <a:solidFill>
                <a:srgbClr val="002060"/>
              </a:solidFill>
            </a:rPr>
            <a:t>юридичні факти </a:t>
          </a:r>
          <a:r>
            <a:rPr lang="uk-UA" sz="3200" dirty="0" smtClean="0"/>
            <a:t>та </a:t>
          </a:r>
          <a:r>
            <a:rPr lang="uk-UA" sz="3200" dirty="0" smtClean="0">
              <a:solidFill>
                <a:srgbClr val="002060"/>
              </a:solidFill>
            </a:rPr>
            <a:t>юридичні фактичні склади</a:t>
          </a:r>
          <a:r>
            <a:rPr lang="uk-UA" sz="3200" dirty="0" smtClean="0"/>
            <a:t>, що викликають на підставі правових норм виникнення права власності на землю у конкретних суб’єктів</a:t>
          </a:r>
          <a:endParaRPr lang="ru-RU" sz="3200" dirty="0"/>
        </a:p>
      </dgm:t>
    </dgm:pt>
    <dgm:pt modelId="{2C005E91-9AE2-443F-A055-CCA0232BEF12}" type="parTrans" cxnId="{C49881BD-1EA6-4595-869D-9BB4D9E5D4BE}">
      <dgm:prSet/>
      <dgm:spPr/>
      <dgm:t>
        <a:bodyPr/>
        <a:lstStyle/>
        <a:p>
          <a:endParaRPr lang="ru-RU"/>
        </a:p>
      </dgm:t>
    </dgm:pt>
    <dgm:pt modelId="{23690867-9E0F-4D9A-AEAF-EA780C610258}" type="sibTrans" cxnId="{C49881BD-1EA6-4595-869D-9BB4D9E5D4BE}">
      <dgm:prSet/>
      <dgm:spPr/>
      <dgm:t>
        <a:bodyPr/>
        <a:lstStyle/>
        <a:p>
          <a:endParaRPr lang="ru-RU"/>
        </a:p>
      </dgm:t>
    </dgm:pt>
    <dgm:pt modelId="{7C7F62A5-B800-4077-B6CF-085BF9322580}" type="pres">
      <dgm:prSet presAssocID="{2D4F32E7-90F3-4DA1-94A5-E3C4F6DE7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12B40-75F7-4CBB-A563-927339224A2A}" type="pres">
      <dgm:prSet presAssocID="{3E976CF6-CD66-4C21-877E-F47DE6B5A1C0}" presName="parentText" presStyleLbl="node1" presStyleIdx="0" presStyleCnt="1" custAng="0" custLinFactNeighborY="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881BD-1EA6-4595-869D-9BB4D9E5D4BE}" srcId="{2D4F32E7-90F3-4DA1-94A5-E3C4F6DE729D}" destId="{3E976CF6-CD66-4C21-877E-F47DE6B5A1C0}" srcOrd="0" destOrd="0" parTransId="{2C005E91-9AE2-443F-A055-CCA0232BEF12}" sibTransId="{23690867-9E0F-4D9A-AEAF-EA780C610258}"/>
    <dgm:cxn modelId="{D428C563-2391-4998-AAB9-2DD859BB272E}" type="presOf" srcId="{3E976CF6-CD66-4C21-877E-F47DE6B5A1C0}" destId="{06412B40-75F7-4CBB-A563-927339224A2A}" srcOrd="0" destOrd="0" presId="urn:microsoft.com/office/officeart/2005/8/layout/vList2"/>
    <dgm:cxn modelId="{F95987E2-249A-4C46-806D-98B8208755A3}" type="presOf" srcId="{2D4F32E7-90F3-4DA1-94A5-E3C4F6DE729D}" destId="{7C7F62A5-B800-4077-B6CF-085BF9322580}" srcOrd="0" destOrd="0" presId="urn:microsoft.com/office/officeart/2005/8/layout/vList2"/>
    <dgm:cxn modelId="{EC200E65-01E1-4D5A-8FC1-6EFFE956BFDB}" type="presParOf" srcId="{7C7F62A5-B800-4077-B6CF-085BF9322580}" destId="{06412B40-75F7-4CBB-A563-927339224A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E25FC-010B-46E4-8A3F-196E6CFCA4D3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4EFBFEFB-CD8E-4C39-8B40-D08471DA0CDD}">
      <dgm:prSet custT="1"/>
      <dgm:spPr/>
      <dgm:t>
        <a:bodyPr/>
        <a:lstStyle/>
        <a:p>
          <a:pPr rtl="0"/>
          <a:r>
            <a:rPr lang="uk-UA" sz="4000" dirty="0" smtClean="0"/>
            <a:t>Первісні та похідні</a:t>
          </a:r>
          <a:endParaRPr lang="ru-RU" sz="4000" dirty="0"/>
        </a:p>
      </dgm:t>
    </dgm:pt>
    <dgm:pt modelId="{D2481144-A75C-43DF-BB88-D74935327058}" type="parTrans" cxnId="{1E8F1CF1-84F3-4F66-B7CE-14EAC699C5A4}">
      <dgm:prSet/>
      <dgm:spPr/>
      <dgm:t>
        <a:bodyPr/>
        <a:lstStyle/>
        <a:p>
          <a:endParaRPr lang="ru-RU"/>
        </a:p>
      </dgm:t>
    </dgm:pt>
    <dgm:pt modelId="{54F24C3B-9B61-4A1E-98F2-78791E3B4A35}" type="sibTrans" cxnId="{1E8F1CF1-84F3-4F66-B7CE-14EAC699C5A4}">
      <dgm:prSet/>
      <dgm:spPr/>
      <dgm:t>
        <a:bodyPr/>
        <a:lstStyle/>
        <a:p>
          <a:endParaRPr lang="ru-RU"/>
        </a:p>
      </dgm:t>
    </dgm:pt>
    <dgm:pt modelId="{E297F8F6-54EC-442F-9BA3-FABBE5267872}">
      <dgm:prSet custT="1"/>
      <dgm:spPr/>
      <dgm:t>
        <a:bodyPr/>
        <a:lstStyle/>
        <a:p>
          <a:pPr rtl="0"/>
          <a:r>
            <a:rPr lang="uk-UA" sz="4000" dirty="0" smtClean="0"/>
            <a:t>Загальні та спеціальні</a:t>
          </a:r>
          <a:endParaRPr lang="ru-RU" sz="4000" dirty="0"/>
        </a:p>
      </dgm:t>
    </dgm:pt>
    <dgm:pt modelId="{AED5928E-B6F8-4668-B07C-0BA6F17845E9}" type="parTrans" cxnId="{F0E32F2E-0AC7-439C-969F-3586439EFA85}">
      <dgm:prSet/>
      <dgm:spPr/>
      <dgm:t>
        <a:bodyPr/>
        <a:lstStyle/>
        <a:p>
          <a:endParaRPr lang="ru-RU"/>
        </a:p>
      </dgm:t>
    </dgm:pt>
    <dgm:pt modelId="{E7FDD320-660F-4BC1-B7A8-27F8ADD4D177}" type="sibTrans" cxnId="{F0E32F2E-0AC7-439C-969F-3586439EFA85}">
      <dgm:prSet/>
      <dgm:spPr/>
      <dgm:t>
        <a:bodyPr/>
        <a:lstStyle/>
        <a:p>
          <a:endParaRPr lang="ru-RU"/>
        </a:p>
      </dgm:t>
    </dgm:pt>
    <dgm:pt modelId="{13F806C6-49B2-42D1-A184-2DE941BE223C}">
      <dgm:prSet custT="1"/>
      <dgm:spPr>
        <a:solidFill>
          <a:srgbClr val="869AD2"/>
        </a:solidFill>
      </dgm:spPr>
      <dgm:t>
        <a:bodyPr/>
        <a:lstStyle/>
        <a:p>
          <a:pPr rtl="0"/>
          <a:r>
            <a:rPr lang="uk-UA" sz="4000" dirty="0" smtClean="0"/>
            <a:t>Платні та безоплатні</a:t>
          </a:r>
          <a:endParaRPr lang="ru-RU" sz="4000" dirty="0"/>
        </a:p>
      </dgm:t>
    </dgm:pt>
    <dgm:pt modelId="{E6AF58CC-DCB2-41DC-B28F-9517A84CBF62}" type="parTrans" cxnId="{9464B53C-1B03-442A-A2F7-516C7BE4A9A9}">
      <dgm:prSet/>
      <dgm:spPr/>
      <dgm:t>
        <a:bodyPr/>
        <a:lstStyle/>
        <a:p>
          <a:endParaRPr lang="ru-RU"/>
        </a:p>
      </dgm:t>
    </dgm:pt>
    <dgm:pt modelId="{3CF87096-12E7-4C9C-9DAB-1134A7063D34}" type="sibTrans" cxnId="{9464B53C-1B03-442A-A2F7-516C7BE4A9A9}">
      <dgm:prSet/>
      <dgm:spPr/>
      <dgm:t>
        <a:bodyPr/>
        <a:lstStyle/>
        <a:p>
          <a:endParaRPr lang="ru-RU"/>
        </a:p>
      </dgm:t>
    </dgm:pt>
    <dgm:pt modelId="{D60A88CE-BE11-4BA5-B7B8-949D68278441}" type="pres">
      <dgm:prSet presAssocID="{2C0E25FC-010B-46E4-8A3F-196E6CFCA4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A2AD4-45C0-4F4F-8DDA-4E6BA02F8998}" type="pres">
      <dgm:prSet presAssocID="{4EFBFEFB-CD8E-4C39-8B40-D08471DA0CDD}" presName="linNode" presStyleCnt="0"/>
      <dgm:spPr/>
    </dgm:pt>
    <dgm:pt modelId="{109F3469-BE02-424A-A6E8-A5B5A4AE3EBB}" type="pres">
      <dgm:prSet presAssocID="{4EFBFEFB-CD8E-4C39-8B40-D08471DA0CDD}" presName="parentText" presStyleLbl="node1" presStyleIdx="0" presStyleCnt="3" custScaleX="277778" custLinFactNeighborX="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24DCE-B2D7-47A5-8140-D32C7AFCFE95}" type="pres">
      <dgm:prSet presAssocID="{54F24C3B-9B61-4A1E-98F2-78791E3B4A35}" presName="sp" presStyleCnt="0"/>
      <dgm:spPr/>
    </dgm:pt>
    <dgm:pt modelId="{76C4FCF2-3097-4E7E-B875-86AA044D8015}" type="pres">
      <dgm:prSet presAssocID="{E297F8F6-54EC-442F-9BA3-FABBE5267872}" presName="linNode" presStyleCnt="0"/>
      <dgm:spPr/>
    </dgm:pt>
    <dgm:pt modelId="{FB42F278-87CB-43B8-9032-1BF7E5FA7E64}" type="pres">
      <dgm:prSet presAssocID="{E297F8F6-54EC-442F-9BA3-FABBE5267872}" presName="parentText" presStyleLbl="node1" presStyleIdx="1" presStyleCnt="3" custScaleX="277778" custLinFactNeighborX="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FDC77-ABDB-4FA6-8BD7-D2CE1B9E0214}" type="pres">
      <dgm:prSet presAssocID="{E7FDD320-660F-4BC1-B7A8-27F8ADD4D177}" presName="sp" presStyleCnt="0"/>
      <dgm:spPr/>
    </dgm:pt>
    <dgm:pt modelId="{096988C1-C559-44B8-B709-95B88B43CCE6}" type="pres">
      <dgm:prSet presAssocID="{13F806C6-49B2-42D1-A184-2DE941BE223C}" presName="linNode" presStyleCnt="0"/>
      <dgm:spPr/>
    </dgm:pt>
    <dgm:pt modelId="{B157BC45-64EE-4F77-A467-B2F6470C7BF2}" type="pres">
      <dgm:prSet presAssocID="{13F806C6-49B2-42D1-A184-2DE941BE223C}" presName="parentText" presStyleLbl="node1" presStyleIdx="2" presStyleCnt="3" custScaleX="277778" custLinFactNeighborX="2500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F1CF1-84F3-4F66-B7CE-14EAC699C5A4}" srcId="{2C0E25FC-010B-46E4-8A3F-196E6CFCA4D3}" destId="{4EFBFEFB-CD8E-4C39-8B40-D08471DA0CDD}" srcOrd="0" destOrd="0" parTransId="{D2481144-A75C-43DF-BB88-D74935327058}" sibTransId="{54F24C3B-9B61-4A1E-98F2-78791E3B4A35}"/>
    <dgm:cxn modelId="{F0E32F2E-0AC7-439C-969F-3586439EFA85}" srcId="{2C0E25FC-010B-46E4-8A3F-196E6CFCA4D3}" destId="{E297F8F6-54EC-442F-9BA3-FABBE5267872}" srcOrd="1" destOrd="0" parTransId="{AED5928E-B6F8-4668-B07C-0BA6F17845E9}" sibTransId="{E7FDD320-660F-4BC1-B7A8-27F8ADD4D177}"/>
    <dgm:cxn modelId="{C53B0E11-3DBA-49B3-9423-895E0BDFDBC9}" type="presOf" srcId="{4EFBFEFB-CD8E-4C39-8B40-D08471DA0CDD}" destId="{109F3469-BE02-424A-A6E8-A5B5A4AE3EBB}" srcOrd="0" destOrd="0" presId="urn:microsoft.com/office/officeart/2005/8/layout/vList5"/>
    <dgm:cxn modelId="{E648B587-412A-4732-ACDB-259EAA5BBD31}" type="presOf" srcId="{E297F8F6-54EC-442F-9BA3-FABBE5267872}" destId="{FB42F278-87CB-43B8-9032-1BF7E5FA7E64}" srcOrd="0" destOrd="0" presId="urn:microsoft.com/office/officeart/2005/8/layout/vList5"/>
    <dgm:cxn modelId="{9464B53C-1B03-442A-A2F7-516C7BE4A9A9}" srcId="{2C0E25FC-010B-46E4-8A3F-196E6CFCA4D3}" destId="{13F806C6-49B2-42D1-A184-2DE941BE223C}" srcOrd="2" destOrd="0" parTransId="{E6AF58CC-DCB2-41DC-B28F-9517A84CBF62}" sibTransId="{3CF87096-12E7-4C9C-9DAB-1134A7063D34}"/>
    <dgm:cxn modelId="{B6B7F6B0-0395-410C-9B5C-DC967809A6F9}" type="presOf" srcId="{13F806C6-49B2-42D1-A184-2DE941BE223C}" destId="{B157BC45-64EE-4F77-A467-B2F6470C7BF2}" srcOrd="0" destOrd="0" presId="urn:microsoft.com/office/officeart/2005/8/layout/vList5"/>
    <dgm:cxn modelId="{1CFD43F3-2395-4926-A87A-DF3391DEAD65}" type="presOf" srcId="{2C0E25FC-010B-46E4-8A3F-196E6CFCA4D3}" destId="{D60A88CE-BE11-4BA5-B7B8-949D68278441}" srcOrd="0" destOrd="0" presId="urn:microsoft.com/office/officeart/2005/8/layout/vList5"/>
    <dgm:cxn modelId="{FECE02CE-1F56-4330-8AEB-64A5C4B39FBA}" type="presParOf" srcId="{D60A88CE-BE11-4BA5-B7B8-949D68278441}" destId="{3B3A2AD4-45C0-4F4F-8DDA-4E6BA02F8998}" srcOrd="0" destOrd="0" presId="urn:microsoft.com/office/officeart/2005/8/layout/vList5"/>
    <dgm:cxn modelId="{7DB9DA17-8A14-4121-8579-A73D6C1FFC07}" type="presParOf" srcId="{3B3A2AD4-45C0-4F4F-8DDA-4E6BA02F8998}" destId="{109F3469-BE02-424A-A6E8-A5B5A4AE3EBB}" srcOrd="0" destOrd="0" presId="urn:microsoft.com/office/officeart/2005/8/layout/vList5"/>
    <dgm:cxn modelId="{C81C3000-166B-4473-97CC-9A48005D020E}" type="presParOf" srcId="{D60A88CE-BE11-4BA5-B7B8-949D68278441}" destId="{02324DCE-B2D7-47A5-8140-D32C7AFCFE95}" srcOrd="1" destOrd="0" presId="urn:microsoft.com/office/officeart/2005/8/layout/vList5"/>
    <dgm:cxn modelId="{DD3BB149-1608-4080-8DE5-B0E8F6E01C0E}" type="presParOf" srcId="{D60A88CE-BE11-4BA5-B7B8-949D68278441}" destId="{76C4FCF2-3097-4E7E-B875-86AA044D8015}" srcOrd="2" destOrd="0" presId="urn:microsoft.com/office/officeart/2005/8/layout/vList5"/>
    <dgm:cxn modelId="{CFA1E32D-A8FD-49C4-B98B-01D6C6227C33}" type="presParOf" srcId="{76C4FCF2-3097-4E7E-B875-86AA044D8015}" destId="{FB42F278-87CB-43B8-9032-1BF7E5FA7E64}" srcOrd="0" destOrd="0" presId="urn:microsoft.com/office/officeart/2005/8/layout/vList5"/>
    <dgm:cxn modelId="{1FD48728-F26D-4E4E-89D4-BDFE83359A81}" type="presParOf" srcId="{D60A88CE-BE11-4BA5-B7B8-949D68278441}" destId="{1C1FDC77-ABDB-4FA6-8BD7-D2CE1B9E0214}" srcOrd="3" destOrd="0" presId="urn:microsoft.com/office/officeart/2005/8/layout/vList5"/>
    <dgm:cxn modelId="{83F4B390-9AC8-4322-89D4-EFCD689C40DD}" type="presParOf" srcId="{D60A88CE-BE11-4BA5-B7B8-949D68278441}" destId="{096988C1-C559-44B8-B709-95B88B43CCE6}" srcOrd="4" destOrd="0" presId="urn:microsoft.com/office/officeart/2005/8/layout/vList5"/>
    <dgm:cxn modelId="{AB18D7A4-611A-4803-9BA4-487ACC306C73}" type="presParOf" srcId="{096988C1-C559-44B8-B709-95B88B43CCE6}" destId="{B157BC45-64EE-4F77-A467-B2F6470C7B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F32E7-90F3-4DA1-94A5-E3C4F6DE7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76CF6-CD66-4C21-877E-F47DE6B5A1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b="1" dirty="0" smtClean="0">
              <a:solidFill>
                <a:schemeClr val="accent3">
                  <a:lumMod val="75000"/>
                </a:schemeClr>
              </a:solidFill>
            </a:rPr>
            <a:t>Ринок земельних ресурсів </a:t>
          </a:r>
          <a:r>
            <a:rPr lang="uk-UA" sz="2400" dirty="0" smtClean="0"/>
            <a:t>– це урегульовані чинним законодавством суспільні відносини, що виникають у процесі:</a:t>
          </a:r>
        </a:p>
        <a:p>
          <a:pPr rtl="0"/>
          <a:r>
            <a:rPr lang="uk-UA" sz="2400" dirty="0" smtClean="0"/>
            <a:t>1) здійснення власниками земель своїх правомочностей щодо відчуження земельних ділянок, </a:t>
          </a:r>
        </a:p>
        <a:p>
          <a:pPr rtl="0"/>
          <a:r>
            <a:rPr lang="uk-UA" sz="2400" dirty="0" smtClean="0"/>
            <a:t>2) формування і функціонування інфраструктури земельного ринку, </a:t>
          </a:r>
        </a:p>
        <a:p>
          <a:pPr rtl="0"/>
          <a:r>
            <a:rPr lang="uk-UA" sz="2400" dirty="0" smtClean="0"/>
            <a:t>3) державного і самоврядного регулювання ринку землі, </a:t>
          </a:r>
        </a:p>
        <a:p>
          <a:pPr rtl="0"/>
          <a:r>
            <a:rPr lang="uk-UA" sz="2400" dirty="0" smtClean="0"/>
            <a:t>4) забезпечення захисту прав учасників ринку земельних ресурсів.</a:t>
          </a:r>
          <a:endParaRPr lang="ru-RU" sz="2400" dirty="0"/>
        </a:p>
      </dgm:t>
    </dgm:pt>
    <dgm:pt modelId="{2C005E91-9AE2-443F-A055-CCA0232BEF12}" type="parTrans" cxnId="{C49881BD-1EA6-4595-869D-9BB4D9E5D4BE}">
      <dgm:prSet/>
      <dgm:spPr/>
      <dgm:t>
        <a:bodyPr/>
        <a:lstStyle/>
        <a:p>
          <a:endParaRPr lang="ru-RU"/>
        </a:p>
      </dgm:t>
    </dgm:pt>
    <dgm:pt modelId="{23690867-9E0F-4D9A-AEAF-EA780C610258}" type="sibTrans" cxnId="{C49881BD-1EA6-4595-869D-9BB4D9E5D4BE}">
      <dgm:prSet/>
      <dgm:spPr/>
      <dgm:t>
        <a:bodyPr/>
        <a:lstStyle/>
        <a:p>
          <a:endParaRPr lang="ru-RU"/>
        </a:p>
      </dgm:t>
    </dgm:pt>
    <dgm:pt modelId="{7C7F62A5-B800-4077-B6CF-085BF9322580}" type="pres">
      <dgm:prSet presAssocID="{2D4F32E7-90F3-4DA1-94A5-E3C4F6DE7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12B40-75F7-4CBB-A563-927339224A2A}" type="pres">
      <dgm:prSet presAssocID="{3E976CF6-CD66-4C21-877E-F47DE6B5A1C0}" presName="parentText" presStyleLbl="node1" presStyleIdx="0" presStyleCnt="1" custAng="0" custScaleX="101941" custScaleY="692703" custLinFactNeighborY="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74A5F-B519-489A-8BDC-6F40B4EFDBD9}" type="presOf" srcId="{2D4F32E7-90F3-4DA1-94A5-E3C4F6DE729D}" destId="{7C7F62A5-B800-4077-B6CF-085BF9322580}" srcOrd="0" destOrd="0" presId="urn:microsoft.com/office/officeart/2005/8/layout/vList2"/>
    <dgm:cxn modelId="{C49881BD-1EA6-4595-869D-9BB4D9E5D4BE}" srcId="{2D4F32E7-90F3-4DA1-94A5-E3C4F6DE729D}" destId="{3E976CF6-CD66-4C21-877E-F47DE6B5A1C0}" srcOrd="0" destOrd="0" parTransId="{2C005E91-9AE2-443F-A055-CCA0232BEF12}" sibTransId="{23690867-9E0F-4D9A-AEAF-EA780C610258}"/>
    <dgm:cxn modelId="{258F831B-34B0-4BD7-946A-6394A3C4DCB3}" type="presOf" srcId="{3E976CF6-CD66-4C21-877E-F47DE6B5A1C0}" destId="{06412B40-75F7-4CBB-A563-927339224A2A}" srcOrd="0" destOrd="0" presId="urn:microsoft.com/office/officeart/2005/8/layout/vList2"/>
    <dgm:cxn modelId="{29BADB99-0AA5-46E6-8EFA-8F910934AE15}" type="presParOf" srcId="{7C7F62A5-B800-4077-B6CF-085BF9322580}" destId="{06412B40-75F7-4CBB-A563-927339224A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C53E7-5E35-4DCF-BD7A-8C9FCDAA9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32C25-B0F9-4668-BBC8-368D10135017}">
      <dgm:prSet/>
      <dgm:spPr/>
      <dgm:t>
        <a:bodyPr/>
        <a:lstStyle/>
        <a:p>
          <a:pPr rtl="0"/>
          <a:r>
            <a:rPr lang="uk-UA" dirty="0" smtClean="0"/>
            <a:t>земельні ділянки, не обмежені у земельному обігу</a:t>
          </a:r>
          <a:endParaRPr lang="ru-RU" dirty="0"/>
        </a:p>
      </dgm:t>
    </dgm:pt>
    <dgm:pt modelId="{9548E44C-FDB6-4CF3-B00C-C20D5D14B129}" type="parTrans" cxnId="{FA6DD9A5-82ED-4AF1-8078-AFD4C27A7D54}">
      <dgm:prSet/>
      <dgm:spPr/>
      <dgm:t>
        <a:bodyPr/>
        <a:lstStyle/>
        <a:p>
          <a:endParaRPr lang="ru-RU"/>
        </a:p>
      </dgm:t>
    </dgm:pt>
    <dgm:pt modelId="{305A3E40-FD62-4DB7-931C-C5C67DEE88C3}" type="sibTrans" cxnId="{FA6DD9A5-82ED-4AF1-8078-AFD4C27A7D54}">
      <dgm:prSet/>
      <dgm:spPr/>
      <dgm:t>
        <a:bodyPr/>
        <a:lstStyle/>
        <a:p>
          <a:endParaRPr lang="ru-RU"/>
        </a:p>
      </dgm:t>
    </dgm:pt>
    <dgm:pt modelId="{88C85163-2116-4CBA-8B9E-30CAF95B2D98}">
      <dgm:prSet/>
      <dgm:spPr/>
      <dgm:t>
        <a:bodyPr/>
        <a:lstStyle/>
        <a:p>
          <a:pPr rtl="0"/>
          <a:r>
            <a:rPr lang="uk-UA" dirty="0" smtClean="0"/>
            <a:t>права на земельні ділянки, у тому числі право оренди</a:t>
          </a:r>
          <a:endParaRPr lang="ru-RU" dirty="0"/>
        </a:p>
      </dgm:t>
    </dgm:pt>
    <dgm:pt modelId="{103DAD94-4E47-42B2-802C-6F51EB279C84}" type="parTrans" cxnId="{778962E8-0D86-4A54-8774-BE8D3E6096EE}">
      <dgm:prSet/>
      <dgm:spPr/>
      <dgm:t>
        <a:bodyPr/>
        <a:lstStyle/>
        <a:p>
          <a:endParaRPr lang="ru-RU"/>
        </a:p>
      </dgm:t>
    </dgm:pt>
    <dgm:pt modelId="{DDEEB934-8B3A-4DD6-8FAF-ACB3A9CA3EE7}" type="sibTrans" cxnId="{778962E8-0D86-4A54-8774-BE8D3E6096EE}">
      <dgm:prSet/>
      <dgm:spPr/>
      <dgm:t>
        <a:bodyPr/>
        <a:lstStyle/>
        <a:p>
          <a:endParaRPr lang="ru-RU"/>
        </a:p>
      </dgm:t>
    </dgm:pt>
    <dgm:pt modelId="{580B2DE3-AEFB-4568-8A39-80B9E4E3F839}">
      <dgm:prSet/>
      <dgm:spPr/>
      <dgm:t>
        <a:bodyPr/>
        <a:lstStyle/>
        <a:p>
          <a:pPr rtl="0"/>
          <a:r>
            <a:rPr lang="uk-UA" dirty="0" smtClean="0"/>
            <a:t>частки у праві спільної власності на земельні ділянки</a:t>
          </a:r>
          <a:endParaRPr lang="ru-RU" dirty="0"/>
        </a:p>
      </dgm:t>
    </dgm:pt>
    <dgm:pt modelId="{D6E1DEC8-C8BE-487D-930F-6237E1B7B551}" type="parTrans" cxnId="{2C20740F-F7F7-4927-BB77-A45561898533}">
      <dgm:prSet/>
      <dgm:spPr/>
      <dgm:t>
        <a:bodyPr/>
        <a:lstStyle/>
        <a:p>
          <a:endParaRPr lang="ru-RU"/>
        </a:p>
      </dgm:t>
    </dgm:pt>
    <dgm:pt modelId="{38C77EEE-608C-4569-BCE5-229C065F8C34}" type="sibTrans" cxnId="{2C20740F-F7F7-4927-BB77-A45561898533}">
      <dgm:prSet/>
      <dgm:spPr/>
      <dgm:t>
        <a:bodyPr/>
        <a:lstStyle/>
        <a:p>
          <a:endParaRPr lang="ru-RU"/>
        </a:p>
      </dgm:t>
    </dgm:pt>
    <dgm:pt modelId="{0EE4C172-E6CB-41D6-9ECB-F93F637BAE7F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права на земельні частки (паї).</a:t>
          </a:r>
          <a:endParaRPr lang="ru-RU" dirty="0" smtClean="0"/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2186C12-2173-4406-A023-17E8158153A4}" type="parTrans" cxnId="{E3D2435F-E8B8-4AE1-ACA7-C029012DD8ED}">
      <dgm:prSet/>
      <dgm:spPr/>
      <dgm:t>
        <a:bodyPr/>
        <a:lstStyle/>
        <a:p>
          <a:endParaRPr lang="ru-RU"/>
        </a:p>
      </dgm:t>
    </dgm:pt>
    <dgm:pt modelId="{3C02213B-4350-4C7D-B813-F5A96D54EB04}" type="sibTrans" cxnId="{E3D2435F-E8B8-4AE1-ACA7-C029012DD8ED}">
      <dgm:prSet/>
      <dgm:spPr/>
      <dgm:t>
        <a:bodyPr/>
        <a:lstStyle/>
        <a:p>
          <a:endParaRPr lang="ru-RU"/>
        </a:p>
      </dgm:t>
    </dgm:pt>
    <dgm:pt modelId="{239A9EEE-99D5-489A-B4BD-16464103C4E9}" type="pres">
      <dgm:prSet presAssocID="{E7BC53E7-5E35-4DCF-BD7A-8C9FCDAA9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D646A-97B3-4919-8E69-DFA91883D19D}" type="pres">
      <dgm:prSet presAssocID="{15332C25-B0F9-4668-BBC8-368D1013501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76A55-5E41-4980-9C94-50E14422B33E}" type="pres">
      <dgm:prSet presAssocID="{305A3E40-FD62-4DB7-931C-C5C67DEE88C3}" presName="spacer" presStyleCnt="0"/>
      <dgm:spPr/>
    </dgm:pt>
    <dgm:pt modelId="{60C2EC8E-DCE7-4539-8523-85FFFDA22FA4}" type="pres">
      <dgm:prSet presAssocID="{88C85163-2116-4CBA-8B9E-30CAF95B2D98}" presName="parentText" presStyleLbl="node1" presStyleIdx="1" presStyleCnt="4" custLinFactNeighborX="-1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8FE5-3D11-4DEC-87DB-59A03EC31F0E}" type="pres">
      <dgm:prSet presAssocID="{DDEEB934-8B3A-4DD6-8FAF-ACB3A9CA3EE7}" presName="spacer" presStyleCnt="0"/>
      <dgm:spPr/>
    </dgm:pt>
    <dgm:pt modelId="{D4208B18-D73B-45ED-8836-C01CDCDD2A05}" type="pres">
      <dgm:prSet presAssocID="{0EE4C172-E6CB-41D6-9ECB-F93F637BAE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65990-8FE2-4A1D-BF1D-D4A355B1DAF0}" type="pres">
      <dgm:prSet presAssocID="{3C02213B-4350-4C7D-B813-F5A96D54EB04}" presName="spacer" presStyleCnt="0"/>
      <dgm:spPr/>
    </dgm:pt>
    <dgm:pt modelId="{38404CAA-4653-4167-9ECF-4BC3125C4E52}" type="pres">
      <dgm:prSet presAssocID="{580B2DE3-AEFB-4568-8A39-80B9E4E3F8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DE4C4-80B7-4110-9DA4-5633C0AB342E}" type="presOf" srcId="{88C85163-2116-4CBA-8B9E-30CAF95B2D98}" destId="{60C2EC8E-DCE7-4539-8523-85FFFDA22FA4}" srcOrd="0" destOrd="0" presId="urn:microsoft.com/office/officeart/2005/8/layout/vList2"/>
    <dgm:cxn modelId="{74509EBB-0C00-4B38-94F5-C40917873E12}" type="presOf" srcId="{15332C25-B0F9-4668-BBC8-368D10135017}" destId="{DA2D646A-97B3-4919-8E69-DFA91883D19D}" srcOrd="0" destOrd="0" presId="urn:microsoft.com/office/officeart/2005/8/layout/vList2"/>
    <dgm:cxn modelId="{778962E8-0D86-4A54-8774-BE8D3E6096EE}" srcId="{E7BC53E7-5E35-4DCF-BD7A-8C9FCDAA91B7}" destId="{88C85163-2116-4CBA-8B9E-30CAF95B2D98}" srcOrd="1" destOrd="0" parTransId="{103DAD94-4E47-42B2-802C-6F51EB279C84}" sibTransId="{DDEEB934-8B3A-4DD6-8FAF-ACB3A9CA3EE7}"/>
    <dgm:cxn modelId="{E3D2435F-E8B8-4AE1-ACA7-C029012DD8ED}" srcId="{E7BC53E7-5E35-4DCF-BD7A-8C9FCDAA91B7}" destId="{0EE4C172-E6CB-41D6-9ECB-F93F637BAE7F}" srcOrd="2" destOrd="0" parTransId="{62186C12-2173-4406-A023-17E8158153A4}" sibTransId="{3C02213B-4350-4C7D-B813-F5A96D54EB04}"/>
    <dgm:cxn modelId="{2C20740F-F7F7-4927-BB77-A45561898533}" srcId="{E7BC53E7-5E35-4DCF-BD7A-8C9FCDAA91B7}" destId="{580B2DE3-AEFB-4568-8A39-80B9E4E3F839}" srcOrd="3" destOrd="0" parTransId="{D6E1DEC8-C8BE-487D-930F-6237E1B7B551}" sibTransId="{38C77EEE-608C-4569-BCE5-229C065F8C34}"/>
    <dgm:cxn modelId="{29C0516D-D414-4B27-B2F0-D659ED64D562}" type="presOf" srcId="{0EE4C172-E6CB-41D6-9ECB-F93F637BAE7F}" destId="{D4208B18-D73B-45ED-8836-C01CDCDD2A05}" srcOrd="0" destOrd="0" presId="urn:microsoft.com/office/officeart/2005/8/layout/vList2"/>
    <dgm:cxn modelId="{FA6DD9A5-82ED-4AF1-8078-AFD4C27A7D54}" srcId="{E7BC53E7-5E35-4DCF-BD7A-8C9FCDAA91B7}" destId="{15332C25-B0F9-4668-BBC8-368D10135017}" srcOrd="0" destOrd="0" parTransId="{9548E44C-FDB6-4CF3-B00C-C20D5D14B129}" sibTransId="{305A3E40-FD62-4DB7-931C-C5C67DEE88C3}"/>
    <dgm:cxn modelId="{CA3EA406-0434-4A5B-A2D3-311E255B033B}" type="presOf" srcId="{E7BC53E7-5E35-4DCF-BD7A-8C9FCDAA91B7}" destId="{239A9EEE-99D5-489A-B4BD-16464103C4E9}" srcOrd="0" destOrd="0" presId="urn:microsoft.com/office/officeart/2005/8/layout/vList2"/>
    <dgm:cxn modelId="{080433BD-2658-42AA-8954-278A16F8EE52}" type="presOf" srcId="{580B2DE3-AEFB-4568-8A39-80B9E4E3F839}" destId="{38404CAA-4653-4167-9ECF-4BC3125C4E52}" srcOrd="0" destOrd="0" presId="urn:microsoft.com/office/officeart/2005/8/layout/vList2"/>
    <dgm:cxn modelId="{CE2E1508-5A4F-41F4-8195-69B3091275FA}" type="presParOf" srcId="{239A9EEE-99D5-489A-B4BD-16464103C4E9}" destId="{DA2D646A-97B3-4919-8E69-DFA91883D19D}" srcOrd="0" destOrd="0" presId="urn:microsoft.com/office/officeart/2005/8/layout/vList2"/>
    <dgm:cxn modelId="{886CCC86-D3E3-4C2D-8AEF-008F31DC178A}" type="presParOf" srcId="{239A9EEE-99D5-489A-B4BD-16464103C4E9}" destId="{78A76A55-5E41-4980-9C94-50E14422B33E}" srcOrd="1" destOrd="0" presId="urn:microsoft.com/office/officeart/2005/8/layout/vList2"/>
    <dgm:cxn modelId="{D26CD031-4F8D-4F3F-943A-4385F534E0F4}" type="presParOf" srcId="{239A9EEE-99D5-489A-B4BD-16464103C4E9}" destId="{60C2EC8E-DCE7-4539-8523-85FFFDA22FA4}" srcOrd="2" destOrd="0" presId="urn:microsoft.com/office/officeart/2005/8/layout/vList2"/>
    <dgm:cxn modelId="{D1764278-D300-456F-B86E-A11316A6CD83}" type="presParOf" srcId="{239A9EEE-99D5-489A-B4BD-16464103C4E9}" destId="{481A8FE5-3D11-4DEC-87DB-59A03EC31F0E}" srcOrd="3" destOrd="0" presId="urn:microsoft.com/office/officeart/2005/8/layout/vList2"/>
    <dgm:cxn modelId="{1452ED52-B247-4C23-A5B6-1E05104A616E}" type="presParOf" srcId="{239A9EEE-99D5-489A-B4BD-16464103C4E9}" destId="{D4208B18-D73B-45ED-8836-C01CDCDD2A05}" srcOrd="4" destOrd="0" presId="urn:microsoft.com/office/officeart/2005/8/layout/vList2"/>
    <dgm:cxn modelId="{65E263EA-79C7-41E8-8D0E-651618AE2173}" type="presParOf" srcId="{239A9EEE-99D5-489A-B4BD-16464103C4E9}" destId="{CD365990-8FE2-4A1D-BF1D-D4A355B1DAF0}" srcOrd="5" destOrd="0" presId="urn:microsoft.com/office/officeart/2005/8/layout/vList2"/>
    <dgm:cxn modelId="{8085FA84-3DA2-4DA7-9487-D1958D99758D}" type="presParOf" srcId="{239A9EEE-99D5-489A-B4BD-16464103C4E9}" destId="{38404CAA-4653-4167-9ECF-4BC3125C4E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877318-92D0-4289-A14F-1C80E44048A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7AF12D-B36A-4767-A55A-A923636D455B}">
      <dgm:prSet phldrT="[Текст]"/>
      <dgm:spPr/>
      <dgm:t>
        <a:bodyPr/>
        <a:lstStyle/>
        <a:p>
          <a:r>
            <a:rPr lang="uk-UA" dirty="0" smtClean="0"/>
            <a:t>Залежать від волі власника </a:t>
          </a:r>
          <a:endParaRPr lang="ru-RU" dirty="0"/>
        </a:p>
      </dgm:t>
    </dgm:pt>
    <dgm:pt modelId="{3F4BA423-A898-42A9-8154-CF3E177AC824}" type="parTrans" cxnId="{E5E24FEF-5F62-4C4A-A233-967032DBDD0C}">
      <dgm:prSet/>
      <dgm:spPr/>
      <dgm:t>
        <a:bodyPr/>
        <a:lstStyle/>
        <a:p>
          <a:endParaRPr lang="ru-RU"/>
        </a:p>
      </dgm:t>
    </dgm:pt>
    <dgm:pt modelId="{8FC2FA15-112D-478D-88D1-B52BA375E8CD}" type="sibTrans" cxnId="{E5E24FEF-5F62-4C4A-A233-967032DBDD0C}">
      <dgm:prSet/>
      <dgm:spPr/>
      <dgm:t>
        <a:bodyPr/>
        <a:lstStyle/>
        <a:p>
          <a:endParaRPr lang="ru-RU"/>
        </a:p>
      </dgm:t>
    </dgm:pt>
    <dgm:pt modelId="{C71C7680-6252-454E-8843-B6F4E0A3E744}">
      <dgm:prSet phldrT="[Текст]"/>
      <dgm:spPr/>
      <dgm:t>
        <a:bodyPr/>
        <a:lstStyle/>
        <a:p>
          <a:r>
            <a:rPr lang="uk-UA" dirty="0" smtClean="0"/>
            <a:t>Внаслідок вчинення правопорушення </a:t>
          </a:r>
          <a:endParaRPr lang="ru-RU" dirty="0"/>
        </a:p>
      </dgm:t>
    </dgm:pt>
    <dgm:pt modelId="{E1D0BB86-4C14-4388-B66D-CFAEF1BC536B}" type="parTrans" cxnId="{C152FE34-D167-41A0-B500-EBFFD5B350E4}">
      <dgm:prSet/>
      <dgm:spPr/>
      <dgm:t>
        <a:bodyPr/>
        <a:lstStyle/>
        <a:p>
          <a:endParaRPr lang="ru-RU"/>
        </a:p>
      </dgm:t>
    </dgm:pt>
    <dgm:pt modelId="{2C715491-EA40-45FF-869D-37EC0D2CBC42}" type="sibTrans" cxnId="{C152FE34-D167-41A0-B500-EBFFD5B350E4}">
      <dgm:prSet/>
      <dgm:spPr/>
      <dgm:t>
        <a:bodyPr/>
        <a:lstStyle/>
        <a:p>
          <a:endParaRPr lang="ru-RU"/>
        </a:p>
      </dgm:t>
    </dgm:pt>
    <dgm:pt modelId="{C51FEBF5-ED00-4CEE-BA91-EA40369DD278}">
      <dgm:prSet phldrT="[Текст]"/>
      <dgm:spPr/>
      <dgm:t>
        <a:bodyPr/>
        <a:lstStyle/>
        <a:p>
          <a:r>
            <a:rPr lang="uk-UA" dirty="0" smtClean="0"/>
            <a:t>Не залежать від волі власника</a:t>
          </a:r>
          <a:endParaRPr lang="ru-RU" dirty="0"/>
        </a:p>
      </dgm:t>
    </dgm:pt>
    <dgm:pt modelId="{E2EEA3AE-49B3-40A1-8743-EA7954C47423}" type="parTrans" cxnId="{D73B97B3-AEFC-4848-9265-9D5A382A7AB3}">
      <dgm:prSet/>
      <dgm:spPr/>
      <dgm:t>
        <a:bodyPr/>
        <a:lstStyle/>
        <a:p>
          <a:endParaRPr lang="ru-RU"/>
        </a:p>
      </dgm:t>
    </dgm:pt>
    <dgm:pt modelId="{D92832DD-29FC-4690-BBBB-DEFB4AD3ADD5}" type="sibTrans" cxnId="{D73B97B3-AEFC-4848-9265-9D5A382A7AB3}">
      <dgm:prSet/>
      <dgm:spPr/>
      <dgm:t>
        <a:bodyPr/>
        <a:lstStyle/>
        <a:p>
          <a:endParaRPr lang="ru-RU"/>
        </a:p>
      </dgm:t>
    </dgm:pt>
    <dgm:pt modelId="{B9392189-F27E-42C5-BBD3-F2EF4F708001}">
      <dgm:prSet phldrT="[Текст]"/>
      <dgm:spPr/>
      <dgm:t>
        <a:bodyPr/>
        <a:lstStyle/>
        <a:p>
          <a:r>
            <a:rPr lang="uk-UA" dirty="0" smtClean="0"/>
            <a:t>При правомірній поведінці власника</a:t>
          </a:r>
          <a:endParaRPr lang="ru-RU" dirty="0"/>
        </a:p>
      </dgm:t>
    </dgm:pt>
    <dgm:pt modelId="{74E82227-589E-48D6-AB6B-01723712B76D}" type="parTrans" cxnId="{152F39A5-B933-4016-BDA7-B0B183E41DB7}">
      <dgm:prSet/>
      <dgm:spPr/>
      <dgm:t>
        <a:bodyPr/>
        <a:lstStyle/>
        <a:p>
          <a:endParaRPr lang="ru-RU"/>
        </a:p>
      </dgm:t>
    </dgm:pt>
    <dgm:pt modelId="{656D5A43-2F1D-4328-B804-BECF194CBED1}" type="sibTrans" cxnId="{152F39A5-B933-4016-BDA7-B0B183E41DB7}">
      <dgm:prSet/>
      <dgm:spPr/>
      <dgm:t>
        <a:bodyPr/>
        <a:lstStyle/>
        <a:p>
          <a:endParaRPr lang="ru-RU"/>
        </a:p>
      </dgm:t>
    </dgm:pt>
    <dgm:pt modelId="{21513F09-E365-481D-BADC-16CBAE2B1A7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600" b="1" dirty="0" smtClean="0"/>
            <a:t>Класифікація</a:t>
          </a:r>
          <a:endParaRPr lang="ru-RU" sz="3600" b="1" dirty="0"/>
        </a:p>
      </dgm:t>
    </dgm:pt>
    <dgm:pt modelId="{968B8268-6DB8-42D3-AB85-C6B9B24681A4}" type="sibTrans" cxnId="{00933ACF-2C4D-441D-8ECB-810B80957297}">
      <dgm:prSet/>
      <dgm:spPr/>
      <dgm:t>
        <a:bodyPr/>
        <a:lstStyle/>
        <a:p>
          <a:endParaRPr lang="ru-RU"/>
        </a:p>
      </dgm:t>
    </dgm:pt>
    <dgm:pt modelId="{C9B57207-11DD-45D7-962D-ED395EECCAE0}" type="parTrans" cxnId="{00933ACF-2C4D-441D-8ECB-810B80957297}">
      <dgm:prSet/>
      <dgm:spPr/>
      <dgm:t>
        <a:bodyPr/>
        <a:lstStyle/>
        <a:p>
          <a:endParaRPr lang="ru-RU"/>
        </a:p>
      </dgm:t>
    </dgm:pt>
    <dgm:pt modelId="{3B23E1C2-7A56-4E7B-A2BF-EDB3FFD94E5C}" type="pres">
      <dgm:prSet presAssocID="{11877318-92D0-4289-A14F-1C80E44048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04CDF7-5CAB-49A8-9B82-566C7DAD8227}" type="pres">
      <dgm:prSet presAssocID="{21513F09-E365-481D-BADC-16CBAE2B1A70}" presName="vertOne" presStyleCnt="0"/>
      <dgm:spPr/>
    </dgm:pt>
    <dgm:pt modelId="{960C01FC-C1F6-4A31-8F85-CD3E23EA1B33}" type="pres">
      <dgm:prSet presAssocID="{21513F09-E365-481D-BADC-16CBAE2B1A70}" presName="txOne" presStyleLbl="node0" presStyleIdx="0" presStyleCnt="1" custScaleX="98114" custScaleY="30066" custLinFactNeighborX="-929" custLinFactNeighborY="-4288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ADB4B72-F414-4113-AF85-C0370FA7532F}" type="pres">
      <dgm:prSet presAssocID="{21513F09-E365-481D-BADC-16CBAE2B1A70}" presName="parTransOne" presStyleCnt="0"/>
      <dgm:spPr/>
    </dgm:pt>
    <dgm:pt modelId="{D20D08EF-335E-46DE-9350-30E3DE7AA4AD}" type="pres">
      <dgm:prSet presAssocID="{21513F09-E365-481D-BADC-16CBAE2B1A70}" presName="horzOne" presStyleCnt="0"/>
      <dgm:spPr/>
    </dgm:pt>
    <dgm:pt modelId="{7904C4A5-6785-476E-A803-0C74D5CEE864}" type="pres">
      <dgm:prSet presAssocID="{ED7AF12D-B36A-4767-A55A-A923636D455B}" presName="vertTwo" presStyleCnt="0"/>
      <dgm:spPr/>
    </dgm:pt>
    <dgm:pt modelId="{9B79F405-252D-446B-B9AD-8795D61E1E00}" type="pres">
      <dgm:prSet presAssocID="{ED7AF12D-B36A-4767-A55A-A923636D455B}" presName="txTwo" presStyleLbl="node2" presStyleIdx="0" presStyleCnt="2" custScaleX="94878" custLinFactNeighborX="2755" custLinFactNeighborY="-42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1E4BA-5D92-4785-9A03-26599C161875}" type="pres">
      <dgm:prSet presAssocID="{ED7AF12D-B36A-4767-A55A-A923636D455B}" presName="parTransTwo" presStyleCnt="0"/>
      <dgm:spPr/>
    </dgm:pt>
    <dgm:pt modelId="{764974C6-7B3A-41A5-AD72-95EE54DA2486}" type="pres">
      <dgm:prSet presAssocID="{ED7AF12D-B36A-4767-A55A-A923636D455B}" presName="horzTwo" presStyleCnt="0"/>
      <dgm:spPr/>
    </dgm:pt>
    <dgm:pt modelId="{83723203-B4CF-431C-BBFB-36EF6066B5A9}" type="pres">
      <dgm:prSet presAssocID="{C71C7680-6252-454E-8843-B6F4E0A3E744}" presName="vertThree" presStyleCnt="0"/>
      <dgm:spPr/>
    </dgm:pt>
    <dgm:pt modelId="{322955B3-E609-49D7-9B88-F0E581A10CEC}" type="pres">
      <dgm:prSet presAssocID="{C71C7680-6252-454E-8843-B6F4E0A3E74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1BEC1-1255-45C9-A78F-4668236AB681}" type="pres">
      <dgm:prSet presAssocID="{C71C7680-6252-454E-8843-B6F4E0A3E744}" presName="horzThree" presStyleCnt="0"/>
      <dgm:spPr/>
    </dgm:pt>
    <dgm:pt modelId="{D10D7DCB-6F94-4B0B-8C01-7329DA416FFF}" type="pres">
      <dgm:prSet presAssocID="{8FC2FA15-112D-478D-88D1-B52BA375E8CD}" presName="sibSpaceTwo" presStyleCnt="0"/>
      <dgm:spPr/>
    </dgm:pt>
    <dgm:pt modelId="{8D84FCEB-9980-446C-B2A5-749E1DCCBA0E}" type="pres">
      <dgm:prSet presAssocID="{C51FEBF5-ED00-4CEE-BA91-EA40369DD278}" presName="vertTwo" presStyleCnt="0"/>
      <dgm:spPr/>
    </dgm:pt>
    <dgm:pt modelId="{366F9A78-5D70-49B5-8378-3A48DD2CA61B}" type="pres">
      <dgm:prSet presAssocID="{C51FEBF5-ED00-4CEE-BA91-EA40369DD278}" presName="txTwo" presStyleLbl="node2" presStyleIdx="1" presStyleCnt="2" custLinFactNeighborX="-4266" custLinFactNeighborY="-42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EC170A-BCBC-4ED7-B825-7B976CDCEF4A}" type="pres">
      <dgm:prSet presAssocID="{C51FEBF5-ED00-4CEE-BA91-EA40369DD278}" presName="parTransTwo" presStyleCnt="0"/>
      <dgm:spPr/>
    </dgm:pt>
    <dgm:pt modelId="{D05A868D-A37C-42E0-9035-5BBAF37759AF}" type="pres">
      <dgm:prSet presAssocID="{C51FEBF5-ED00-4CEE-BA91-EA40369DD278}" presName="horzTwo" presStyleCnt="0"/>
      <dgm:spPr/>
    </dgm:pt>
    <dgm:pt modelId="{2C97A0D4-7C2D-430F-A4D5-A61BAAFAAFFF}" type="pres">
      <dgm:prSet presAssocID="{B9392189-F27E-42C5-BBD3-F2EF4F708001}" presName="vertThree" presStyleCnt="0"/>
      <dgm:spPr/>
    </dgm:pt>
    <dgm:pt modelId="{C07A73E5-3C1F-49C9-A3EA-3D3FE46BD98E}" type="pres">
      <dgm:prSet presAssocID="{B9392189-F27E-42C5-BBD3-F2EF4F708001}" presName="txThree" presStyleLbl="node3" presStyleIdx="1" presStyleCnt="2" custLinFactNeighborX="-325" custLinFactNeighborY="2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33C581-DAF9-4F3D-B216-65792155D905}" type="pres">
      <dgm:prSet presAssocID="{B9392189-F27E-42C5-BBD3-F2EF4F708001}" presName="horzThree" presStyleCnt="0"/>
      <dgm:spPr/>
    </dgm:pt>
  </dgm:ptLst>
  <dgm:cxnLst>
    <dgm:cxn modelId="{C152FE34-D167-41A0-B500-EBFFD5B350E4}" srcId="{ED7AF12D-B36A-4767-A55A-A923636D455B}" destId="{C71C7680-6252-454E-8843-B6F4E0A3E744}" srcOrd="0" destOrd="0" parTransId="{E1D0BB86-4C14-4388-B66D-CFAEF1BC536B}" sibTransId="{2C715491-EA40-45FF-869D-37EC0D2CBC42}"/>
    <dgm:cxn modelId="{38431C1E-3F56-43D8-AF2E-4BA4079B8C93}" type="presOf" srcId="{11877318-92D0-4289-A14F-1C80E44048AB}" destId="{3B23E1C2-7A56-4E7B-A2BF-EDB3FFD94E5C}" srcOrd="0" destOrd="0" presId="urn:microsoft.com/office/officeart/2005/8/layout/hierarchy4"/>
    <dgm:cxn modelId="{001DE8E7-7736-4BC1-82DB-D9CA6496DD83}" type="presOf" srcId="{B9392189-F27E-42C5-BBD3-F2EF4F708001}" destId="{C07A73E5-3C1F-49C9-A3EA-3D3FE46BD98E}" srcOrd="0" destOrd="0" presId="urn:microsoft.com/office/officeart/2005/8/layout/hierarchy4"/>
    <dgm:cxn modelId="{E5E24FEF-5F62-4C4A-A233-967032DBDD0C}" srcId="{21513F09-E365-481D-BADC-16CBAE2B1A70}" destId="{ED7AF12D-B36A-4767-A55A-A923636D455B}" srcOrd="0" destOrd="0" parTransId="{3F4BA423-A898-42A9-8154-CF3E177AC824}" sibTransId="{8FC2FA15-112D-478D-88D1-B52BA375E8CD}"/>
    <dgm:cxn modelId="{96BCE8CE-5C22-4236-80DA-E0E346F4615F}" type="presOf" srcId="{ED7AF12D-B36A-4767-A55A-A923636D455B}" destId="{9B79F405-252D-446B-B9AD-8795D61E1E00}" srcOrd="0" destOrd="0" presId="urn:microsoft.com/office/officeart/2005/8/layout/hierarchy4"/>
    <dgm:cxn modelId="{9E9335FA-F2B3-4CDD-A98A-C4E12C0AC3AC}" type="presOf" srcId="{C71C7680-6252-454E-8843-B6F4E0A3E744}" destId="{322955B3-E609-49D7-9B88-F0E581A10CEC}" srcOrd="0" destOrd="0" presId="urn:microsoft.com/office/officeart/2005/8/layout/hierarchy4"/>
    <dgm:cxn modelId="{D73B97B3-AEFC-4848-9265-9D5A382A7AB3}" srcId="{21513F09-E365-481D-BADC-16CBAE2B1A70}" destId="{C51FEBF5-ED00-4CEE-BA91-EA40369DD278}" srcOrd="1" destOrd="0" parTransId="{E2EEA3AE-49B3-40A1-8743-EA7954C47423}" sibTransId="{D92832DD-29FC-4690-BBBB-DEFB4AD3ADD5}"/>
    <dgm:cxn modelId="{152F39A5-B933-4016-BDA7-B0B183E41DB7}" srcId="{C51FEBF5-ED00-4CEE-BA91-EA40369DD278}" destId="{B9392189-F27E-42C5-BBD3-F2EF4F708001}" srcOrd="0" destOrd="0" parTransId="{74E82227-589E-48D6-AB6B-01723712B76D}" sibTransId="{656D5A43-2F1D-4328-B804-BECF194CBED1}"/>
    <dgm:cxn modelId="{00933ACF-2C4D-441D-8ECB-810B80957297}" srcId="{11877318-92D0-4289-A14F-1C80E44048AB}" destId="{21513F09-E365-481D-BADC-16CBAE2B1A70}" srcOrd="0" destOrd="0" parTransId="{C9B57207-11DD-45D7-962D-ED395EECCAE0}" sibTransId="{968B8268-6DB8-42D3-AB85-C6B9B24681A4}"/>
    <dgm:cxn modelId="{4D8BE27B-8926-403A-91B5-09DF949AA6D2}" type="presOf" srcId="{21513F09-E365-481D-BADC-16CBAE2B1A70}" destId="{960C01FC-C1F6-4A31-8F85-CD3E23EA1B33}" srcOrd="0" destOrd="0" presId="urn:microsoft.com/office/officeart/2005/8/layout/hierarchy4"/>
    <dgm:cxn modelId="{ED33C9F4-41C7-49E3-8AFC-40D52FCC33B3}" type="presOf" srcId="{C51FEBF5-ED00-4CEE-BA91-EA40369DD278}" destId="{366F9A78-5D70-49B5-8378-3A48DD2CA61B}" srcOrd="0" destOrd="0" presId="urn:microsoft.com/office/officeart/2005/8/layout/hierarchy4"/>
    <dgm:cxn modelId="{27FE2599-F2E8-4108-AFCA-2B5E3F0EE9EE}" type="presParOf" srcId="{3B23E1C2-7A56-4E7B-A2BF-EDB3FFD94E5C}" destId="{DF04CDF7-5CAB-49A8-9B82-566C7DAD8227}" srcOrd="0" destOrd="0" presId="urn:microsoft.com/office/officeart/2005/8/layout/hierarchy4"/>
    <dgm:cxn modelId="{3EC5E063-515C-4382-B9B0-BAD0F9CB3C71}" type="presParOf" srcId="{DF04CDF7-5CAB-49A8-9B82-566C7DAD8227}" destId="{960C01FC-C1F6-4A31-8F85-CD3E23EA1B33}" srcOrd="0" destOrd="0" presId="urn:microsoft.com/office/officeart/2005/8/layout/hierarchy4"/>
    <dgm:cxn modelId="{DE68D1E3-11FF-4A86-911C-BDB14E8B9B60}" type="presParOf" srcId="{DF04CDF7-5CAB-49A8-9B82-566C7DAD8227}" destId="{7ADB4B72-F414-4113-AF85-C0370FA7532F}" srcOrd="1" destOrd="0" presId="urn:microsoft.com/office/officeart/2005/8/layout/hierarchy4"/>
    <dgm:cxn modelId="{71923AA2-DF46-4BFF-9605-26FCF3B5106B}" type="presParOf" srcId="{DF04CDF7-5CAB-49A8-9B82-566C7DAD8227}" destId="{D20D08EF-335E-46DE-9350-30E3DE7AA4AD}" srcOrd="2" destOrd="0" presId="urn:microsoft.com/office/officeart/2005/8/layout/hierarchy4"/>
    <dgm:cxn modelId="{4F297F56-3C4F-4BB1-B321-6D0778D5FFC0}" type="presParOf" srcId="{D20D08EF-335E-46DE-9350-30E3DE7AA4AD}" destId="{7904C4A5-6785-476E-A803-0C74D5CEE864}" srcOrd="0" destOrd="0" presId="urn:microsoft.com/office/officeart/2005/8/layout/hierarchy4"/>
    <dgm:cxn modelId="{9A343AB9-DF5C-479E-A803-4EF961855E37}" type="presParOf" srcId="{7904C4A5-6785-476E-A803-0C74D5CEE864}" destId="{9B79F405-252D-446B-B9AD-8795D61E1E00}" srcOrd="0" destOrd="0" presId="urn:microsoft.com/office/officeart/2005/8/layout/hierarchy4"/>
    <dgm:cxn modelId="{133BAF16-D408-4A06-B8E2-84C9297514FA}" type="presParOf" srcId="{7904C4A5-6785-476E-A803-0C74D5CEE864}" destId="{3DF1E4BA-5D92-4785-9A03-26599C161875}" srcOrd="1" destOrd="0" presId="urn:microsoft.com/office/officeart/2005/8/layout/hierarchy4"/>
    <dgm:cxn modelId="{20F44996-4911-467B-BC7A-40C866728AD8}" type="presParOf" srcId="{7904C4A5-6785-476E-A803-0C74D5CEE864}" destId="{764974C6-7B3A-41A5-AD72-95EE54DA2486}" srcOrd="2" destOrd="0" presId="urn:microsoft.com/office/officeart/2005/8/layout/hierarchy4"/>
    <dgm:cxn modelId="{241ECC42-0879-4436-8825-2744B95904ED}" type="presParOf" srcId="{764974C6-7B3A-41A5-AD72-95EE54DA2486}" destId="{83723203-B4CF-431C-BBFB-36EF6066B5A9}" srcOrd="0" destOrd="0" presId="urn:microsoft.com/office/officeart/2005/8/layout/hierarchy4"/>
    <dgm:cxn modelId="{2E826BB5-20E2-496C-87F0-9559247A3A50}" type="presParOf" srcId="{83723203-B4CF-431C-BBFB-36EF6066B5A9}" destId="{322955B3-E609-49D7-9B88-F0E581A10CEC}" srcOrd="0" destOrd="0" presId="urn:microsoft.com/office/officeart/2005/8/layout/hierarchy4"/>
    <dgm:cxn modelId="{A3FA06CA-BA45-4FBB-A8A8-15DD8F3D52DA}" type="presParOf" srcId="{83723203-B4CF-431C-BBFB-36EF6066B5A9}" destId="{7541BEC1-1255-45C9-A78F-4668236AB681}" srcOrd="1" destOrd="0" presId="urn:microsoft.com/office/officeart/2005/8/layout/hierarchy4"/>
    <dgm:cxn modelId="{BDF04E6C-0717-4D7F-AD01-FE189F3A150F}" type="presParOf" srcId="{D20D08EF-335E-46DE-9350-30E3DE7AA4AD}" destId="{D10D7DCB-6F94-4B0B-8C01-7329DA416FFF}" srcOrd="1" destOrd="0" presId="urn:microsoft.com/office/officeart/2005/8/layout/hierarchy4"/>
    <dgm:cxn modelId="{3AD01941-9F2D-496D-828D-E84E8730E8DF}" type="presParOf" srcId="{D20D08EF-335E-46DE-9350-30E3DE7AA4AD}" destId="{8D84FCEB-9980-446C-B2A5-749E1DCCBA0E}" srcOrd="2" destOrd="0" presId="urn:microsoft.com/office/officeart/2005/8/layout/hierarchy4"/>
    <dgm:cxn modelId="{18B480B4-A35B-40D9-BF1D-BC563CCD1B70}" type="presParOf" srcId="{8D84FCEB-9980-446C-B2A5-749E1DCCBA0E}" destId="{366F9A78-5D70-49B5-8378-3A48DD2CA61B}" srcOrd="0" destOrd="0" presId="urn:microsoft.com/office/officeart/2005/8/layout/hierarchy4"/>
    <dgm:cxn modelId="{61A39005-6AE7-4EF6-A1E9-269A43756F29}" type="presParOf" srcId="{8D84FCEB-9980-446C-B2A5-749E1DCCBA0E}" destId="{E1EC170A-BCBC-4ED7-B825-7B976CDCEF4A}" srcOrd="1" destOrd="0" presId="urn:microsoft.com/office/officeart/2005/8/layout/hierarchy4"/>
    <dgm:cxn modelId="{5CA1CA5D-909E-4223-8D1C-91B72BA64E4C}" type="presParOf" srcId="{8D84FCEB-9980-446C-B2A5-749E1DCCBA0E}" destId="{D05A868D-A37C-42E0-9035-5BBAF37759AF}" srcOrd="2" destOrd="0" presId="urn:microsoft.com/office/officeart/2005/8/layout/hierarchy4"/>
    <dgm:cxn modelId="{04C81140-D63A-484B-928F-AA44BBC1279C}" type="presParOf" srcId="{D05A868D-A37C-42E0-9035-5BBAF37759AF}" destId="{2C97A0D4-7C2D-430F-A4D5-A61BAAFAAFFF}" srcOrd="0" destOrd="0" presId="urn:microsoft.com/office/officeart/2005/8/layout/hierarchy4"/>
    <dgm:cxn modelId="{2406A9D9-D4BD-4A1F-8B34-97F52B823EB2}" type="presParOf" srcId="{2C97A0D4-7C2D-430F-A4D5-A61BAAFAAFFF}" destId="{C07A73E5-3C1F-49C9-A3EA-3D3FE46BD98E}" srcOrd="0" destOrd="0" presId="urn:microsoft.com/office/officeart/2005/8/layout/hierarchy4"/>
    <dgm:cxn modelId="{BBE16C9F-D956-4515-AC40-4A163D2E9F5A}" type="presParOf" srcId="{2C97A0D4-7C2D-430F-A4D5-A61BAAFAAFFF}" destId="{2D33C581-DAF9-4F3D-B216-65792155D9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F6901-76C6-4A83-A875-0097A2F53E3F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B87679-0D65-452E-AFD3-78F3796F163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sz="3000" dirty="0" smtClean="0"/>
            <a:t>Сукупність об'єктивних і суб'єктивних чинників, спрямованих на забезпечення практичної реалізації права власності на землю, усунення перешкод його повного та належного  здійснення   </a:t>
          </a:r>
          <a:endParaRPr lang="ru-RU" sz="3000" dirty="0"/>
        </a:p>
      </dgm:t>
    </dgm:pt>
    <dgm:pt modelId="{2F1A945C-1306-411E-87BA-F5481E9C7281}" type="parTrans" cxnId="{A7B50916-9C41-4887-8ED6-75699B3F6407}">
      <dgm:prSet/>
      <dgm:spPr/>
      <dgm:t>
        <a:bodyPr/>
        <a:lstStyle/>
        <a:p>
          <a:endParaRPr lang="ru-RU"/>
        </a:p>
      </dgm:t>
    </dgm:pt>
    <dgm:pt modelId="{16157377-D3E4-4CD6-BCB3-2C7487788253}" type="sibTrans" cxnId="{A7B50916-9C41-4887-8ED6-75699B3F6407}">
      <dgm:prSet/>
      <dgm:spPr/>
      <dgm:t>
        <a:bodyPr/>
        <a:lstStyle/>
        <a:p>
          <a:endParaRPr lang="ru-RU"/>
        </a:p>
      </dgm:t>
    </dgm:pt>
    <dgm:pt modelId="{BE2FB8A0-449B-469D-AC16-A11F8FE425CA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uk-UA" sz="2800" dirty="0" smtClean="0"/>
            <a:t>	1. Загальносоціальні (економічні, політичні, ідеологічні)</a:t>
          </a:r>
        </a:p>
        <a:p>
          <a:pPr algn="l" rtl="0"/>
          <a:r>
            <a:rPr lang="uk-UA" sz="2800" dirty="0" smtClean="0"/>
            <a:t>	2.  Юридичні  (правові)</a:t>
          </a:r>
          <a:endParaRPr lang="ru-RU" sz="2800" dirty="0"/>
        </a:p>
      </dgm:t>
    </dgm:pt>
    <dgm:pt modelId="{3660F2DF-15B9-4048-B5FD-D6F1708ADD01}" type="parTrans" cxnId="{D94AE7BF-55D5-4BF2-A10E-B041E11BC32F}">
      <dgm:prSet/>
      <dgm:spPr/>
      <dgm:t>
        <a:bodyPr/>
        <a:lstStyle/>
        <a:p>
          <a:endParaRPr lang="ru-RU"/>
        </a:p>
      </dgm:t>
    </dgm:pt>
    <dgm:pt modelId="{42DBFF04-D2F1-49B8-96D8-5842EFEFCACA}" type="sibTrans" cxnId="{D94AE7BF-55D5-4BF2-A10E-B041E11BC32F}">
      <dgm:prSet/>
      <dgm:spPr/>
      <dgm:t>
        <a:bodyPr/>
        <a:lstStyle/>
        <a:p>
          <a:endParaRPr lang="ru-RU"/>
        </a:p>
      </dgm:t>
    </dgm:pt>
    <dgm:pt modelId="{1706DF3E-810B-4DB6-8F6A-82F096AB1F7A}" type="pres">
      <dgm:prSet presAssocID="{351F6901-76C6-4A83-A875-0097A2F53E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D885B2-C2FB-4EE0-BF81-C80D424288E9}" type="pres">
      <dgm:prSet presAssocID="{22B87679-0D65-452E-AFD3-78F3796F163E}" presName="parentText" presStyleLbl="node1" presStyleIdx="0" presStyleCnt="2" custScaleX="96153" custScaleY="109150" custLinFactY="-42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49CC7-5F95-4AD5-BD7A-F52C53443EA8}" type="pres">
      <dgm:prSet presAssocID="{16157377-D3E4-4CD6-BCB3-2C7487788253}" presName="spacer" presStyleCnt="0"/>
      <dgm:spPr/>
    </dgm:pt>
    <dgm:pt modelId="{33F62D8D-6E14-4E8A-9AAA-8D72C00F85B4}" type="pres">
      <dgm:prSet presAssocID="{BE2FB8A0-449B-469D-AC16-A11F8FE425CA}" presName="parentText" presStyleLbl="node1" presStyleIdx="1" presStyleCnt="2" custScaleX="88496" custScaleY="72281" custLinFactNeighborX="546" custLinFactNeighborY="-94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2E2A9-35E8-4E33-A64D-B5D40341DDA7}" type="presOf" srcId="{351F6901-76C6-4A83-A875-0097A2F53E3F}" destId="{1706DF3E-810B-4DB6-8F6A-82F096AB1F7A}" srcOrd="0" destOrd="0" presId="urn:microsoft.com/office/officeart/2005/8/layout/vList2"/>
    <dgm:cxn modelId="{D94AE7BF-55D5-4BF2-A10E-B041E11BC32F}" srcId="{351F6901-76C6-4A83-A875-0097A2F53E3F}" destId="{BE2FB8A0-449B-469D-AC16-A11F8FE425CA}" srcOrd="1" destOrd="0" parTransId="{3660F2DF-15B9-4048-B5FD-D6F1708ADD01}" sibTransId="{42DBFF04-D2F1-49B8-96D8-5842EFEFCACA}"/>
    <dgm:cxn modelId="{C5CAD307-F083-4D98-83A0-4D3E74F2F9B8}" type="presOf" srcId="{BE2FB8A0-449B-469D-AC16-A11F8FE425CA}" destId="{33F62D8D-6E14-4E8A-9AAA-8D72C00F85B4}" srcOrd="0" destOrd="0" presId="urn:microsoft.com/office/officeart/2005/8/layout/vList2"/>
    <dgm:cxn modelId="{118AB7E1-AD60-448D-8886-B4438A18FD65}" type="presOf" srcId="{22B87679-0D65-452E-AFD3-78F3796F163E}" destId="{55D885B2-C2FB-4EE0-BF81-C80D424288E9}" srcOrd="0" destOrd="0" presId="urn:microsoft.com/office/officeart/2005/8/layout/vList2"/>
    <dgm:cxn modelId="{A7B50916-9C41-4887-8ED6-75699B3F6407}" srcId="{351F6901-76C6-4A83-A875-0097A2F53E3F}" destId="{22B87679-0D65-452E-AFD3-78F3796F163E}" srcOrd="0" destOrd="0" parTransId="{2F1A945C-1306-411E-87BA-F5481E9C7281}" sibTransId="{16157377-D3E4-4CD6-BCB3-2C7487788253}"/>
    <dgm:cxn modelId="{6492EB6B-6B6E-4E4D-B7BB-1218C1CDD313}" type="presParOf" srcId="{1706DF3E-810B-4DB6-8F6A-82F096AB1F7A}" destId="{55D885B2-C2FB-4EE0-BF81-C80D424288E9}" srcOrd="0" destOrd="0" presId="urn:microsoft.com/office/officeart/2005/8/layout/vList2"/>
    <dgm:cxn modelId="{645A51D2-4B1C-480E-9685-F9861B726810}" type="presParOf" srcId="{1706DF3E-810B-4DB6-8F6A-82F096AB1F7A}" destId="{2D549CC7-5F95-4AD5-BD7A-F52C53443EA8}" srcOrd="1" destOrd="0" presId="urn:microsoft.com/office/officeart/2005/8/layout/vList2"/>
    <dgm:cxn modelId="{0A0572EA-AEAB-4980-9A8D-446035396C19}" type="presParOf" srcId="{1706DF3E-810B-4DB6-8F6A-82F096AB1F7A}" destId="{33F62D8D-6E14-4E8A-9AAA-8D72C00F85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F6901-76C6-4A83-A875-0097A2F53E3F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B87679-0D65-452E-AFD3-78F3796F163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sz="3000" dirty="0" smtClean="0"/>
            <a:t>Сукупність юридичних засобів та механізмів, спрямованих на забезпечення практичної реалізації права власності на землю, усунення перешкод його повного та належного  здійснення   </a:t>
          </a:r>
          <a:endParaRPr lang="ru-RU" sz="3000" dirty="0"/>
        </a:p>
      </dgm:t>
    </dgm:pt>
    <dgm:pt modelId="{2F1A945C-1306-411E-87BA-F5481E9C7281}" type="parTrans" cxnId="{A7B50916-9C41-4887-8ED6-75699B3F6407}">
      <dgm:prSet/>
      <dgm:spPr/>
      <dgm:t>
        <a:bodyPr/>
        <a:lstStyle/>
        <a:p>
          <a:endParaRPr lang="ru-RU"/>
        </a:p>
      </dgm:t>
    </dgm:pt>
    <dgm:pt modelId="{16157377-D3E4-4CD6-BCB3-2C7487788253}" type="sibTrans" cxnId="{A7B50916-9C41-4887-8ED6-75699B3F6407}">
      <dgm:prSet/>
      <dgm:spPr/>
      <dgm:t>
        <a:bodyPr/>
        <a:lstStyle/>
        <a:p>
          <a:endParaRPr lang="ru-RU"/>
        </a:p>
      </dgm:t>
    </dgm:pt>
    <dgm:pt modelId="{BE2FB8A0-449B-469D-AC16-A11F8FE425CA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uk-UA" sz="2800" dirty="0" smtClean="0"/>
            <a:t>1. </a:t>
          </a:r>
          <a:r>
            <a:rPr lang="uk-UA" sz="2800" dirty="0" smtClean="0">
              <a:solidFill>
                <a:schemeClr val="bg1"/>
              </a:solidFill>
            </a:rPr>
            <a:t>Нормативно-правові </a:t>
          </a:r>
        </a:p>
        <a:p>
          <a:pPr algn="ctr" rtl="0"/>
          <a:r>
            <a:rPr lang="uk-UA" sz="2800" dirty="0" smtClean="0">
              <a:solidFill>
                <a:srgbClr val="92D050"/>
              </a:solidFill>
            </a:rPr>
            <a:t>(матеріально-правові та </a:t>
          </a:r>
        </a:p>
        <a:p>
          <a:pPr algn="ctr" rtl="0"/>
          <a:r>
            <a:rPr lang="uk-UA" sz="2800" dirty="0" smtClean="0">
              <a:solidFill>
                <a:srgbClr val="92D050"/>
              </a:solidFill>
            </a:rPr>
            <a:t>процесуально-правові)</a:t>
          </a:r>
        </a:p>
        <a:p>
          <a:pPr algn="ctr" rtl="0"/>
          <a:r>
            <a:rPr lang="uk-UA" sz="2800" dirty="0" smtClean="0">
              <a:solidFill>
                <a:schemeClr val="bg1"/>
              </a:solidFill>
            </a:rPr>
            <a:t>2.  Організаційно-правові</a:t>
          </a:r>
          <a:endParaRPr lang="ru-RU" sz="2800" dirty="0">
            <a:solidFill>
              <a:schemeClr val="bg1"/>
            </a:solidFill>
          </a:endParaRPr>
        </a:p>
      </dgm:t>
    </dgm:pt>
    <dgm:pt modelId="{3660F2DF-15B9-4048-B5FD-D6F1708ADD01}" type="parTrans" cxnId="{D94AE7BF-55D5-4BF2-A10E-B041E11BC32F}">
      <dgm:prSet/>
      <dgm:spPr/>
      <dgm:t>
        <a:bodyPr/>
        <a:lstStyle/>
        <a:p>
          <a:endParaRPr lang="ru-RU"/>
        </a:p>
      </dgm:t>
    </dgm:pt>
    <dgm:pt modelId="{42DBFF04-D2F1-49B8-96D8-5842EFEFCACA}" type="sibTrans" cxnId="{D94AE7BF-55D5-4BF2-A10E-B041E11BC32F}">
      <dgm:prSet/>
      <dgm:spPr/>
      <dgm:t>
        <a:bodyPr/>
        <a:lstStyle/>
        <a:p>
          <a:endParaRPr lang="ru-RU"/>
        </a:p>
      </dgm:t>
    </dgm:pt>
    <dgm:pt modelId="{1706DF3E-810B-4DB6-8F6A-82F096AB1F7A}" type="pres">
      <dgm:prSet presAssocID="{351F6901-76C6-4A83-A875-0097A2F53E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D885B2-C2FB-4EE0-BF81-C80D424288E9}" type="pres">
      <dgm:prSet presAssocID="{22B87679-0D65-452E-AFD3-78F3796F163E}" presName="parentText" presStyleLbl="node1" presStyleIdx="0" presStyleCnt="2" custScaleX="96153" custScaleY="109150" custLinFactY="-42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49CC7-5F95-4AD5-BD7A-F52C53443EA8}" type="pres">
      <dgm:prSet presAssocID="{16157377-D3E4-4CD6-BCB3-2C7487788253}" presName="spacer" presStyleCnt="0"/>
      <dgm:spPr/>
    </dgm:pt>
    <dgm:pt modelId="{33F62D8D-6E14-4E8A-9AAA-8D72C00F85B4}" type="pres">
      <dgm:prSet presAssocID="{BE2FB8A0-449B-469D-AC16-A11F8FE425CA}" presName="parentText" presStyleLbl="node1" presStyleIdx="1" presStyleCnt="2" custScaleX="87879" custScaleY="85196" custLinFactNeighborX="546" custLinFactNeighborY="-94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FA4C2E-404B-4ADF-A3D6-B27DAC4832EA}" type="presOf" srcId="{22B87679-0D65-452E-AFD3-78F3796F163E}" destId="{55D885B2-C2FB-4EE0-BF81-C80D424288E9}" srcOrd="0" destOrd="0" presId="urn:microsoft.com/office/officeart/2005/8/layout/vList2"/>
    <dgm:cxn modelId="{B475A561-F368-41D6-9732-7598711B4A8C}" type="presOf" srcId="{351F6901-76C6-4A83-A875-0097A2F53E3F}" destId="{1706DF3E-810B-4DB6-8F6A-82F096AB1F7A}" srcOrd="0" destOrd="0" presId="urn:microsoft.com/office/officeart/2005/8/layout/vList2"/>
    <dgm:cxn modelId="{D94AE7BF-55D5-4BF2-A10E-B041E11BC32F}" srcId="{351F6901-76C6-4A83-A875-0097A2F53E3F}" destId="{BE2FB8A0-449B-469D-AC16-A11F8FE425CA}" srcOrd="1" destOrd="0" parTransId="{3660F2DF-15B9-4048-B5FD-D6F1708ADD01}" sibTransId="{42DBFF04-D2F1-49B8-96D8-5842EFEFCACA}"/>
    <dgm:cxn modelId="{852C4D62-6754-428E-B51E-5A32CFB154E7}" type="presOf" srcId="{BE2FB8A0-449B-469D-AC16-A11F8FE425CA}" destId="{33F62D8D-6E14-4E8A-9AAA-8D72C00F85B4}" srcOrd="0" destOrd="0" presId="urn:microsoft.com/office/officeart/2005/8/layout/vList2"/>
    <dgm:cxn modelId="{A7B50916-9C41-4887-8ED6-75699B3F6407}" srcId="{351F6901-76C6-4A83-A875-0097A2F53E3F}" destId="{22B87679-0D65-452E-AFD3-78F3796F163E}" srcOrd="0" destOrd="0" parTransId="{2F1A945C-1306-411E-87BA-F5481E9C7281}" sibTransId="{16157377-D3E4-4CD6-BCB3-2C7487788253}"/>
    <dgm:cxn modelId="{98939DE8-81BF-41AE-9FCE-AD9DC9683B02}" type="presParOf" srcId="{1706DF3E-810B-4DB6-8F6A-82F096AB1F7A}" destId="{55D885B2-C2FB-4EE0-BF81-C80D424288E9}" srcOrd="0" destOrd="0" presId="urn:microsoft.com/office/officeart/2005/8/layout/vList2"/>
    <dgm:cxn modelId="{6275D5FF-DEA6-487B-AEC4-8A7774369B61}" type="presParOf" srcId="{1706DF3E-810B-4DB6-8F6A-82F096AB1F7A}" destId="{2D549CC7-5F95-4AD5-BD7A-F52C53443EA8}" srcOrd="1" destOrd="0" presId="urn:microsoft.com/office/officeart/2005/8/layout/vList2"/>
    <dgm:cxn modelId="{3BB58717-9D07-4D9C-8D1A-2ADA92F58188}" type="presParOf" srcId="{1706DF3E-810B-4DB6-8F6A-82F096AB1F7A}" destId="{33F62D8D-6E14-4E8A-9AAA-8D72C00F85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12B40-75F7-4CBB-A563-927339224A2A}">
      <dsp:nvSpPr>
        <dsp:cNvPr id="0" name=""/>
        <dsp:cNvSpPr/>
      </dsp:nvSpPr>
      <dsp:spPr>
        <a:xfrm>
          <a:off x="0" y="792432"/>
          <a:ext cx="7498080" cy="32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це різноманітні </a:t>
          </a:r>
          <a:r>
            <a:rPr lang="uk-UA" sz="3200" kern="1200" dirty="0" err="1" smtClean="0"/>
            <a:t>правопороджуючі</a:t>
          </a:r>
          <a:r>
            <a:rPr lang="uk-UA" sz="3200" kern="1200" dirty="0" smtClean="0"/>
            <a:t> </a:t>
          </a:r>
          <a:r>
            <a:rPr lang="uk-UA" sz="3200" kern="1200" dirty="0" smtClean="0">
              <a:solidFill>
                <a:srgbClr val="002060"/>
              </a:solidFill>
            </a:rPr>
            <a:t>юридичні факти </a:t>
          </a:r>
          <a:r>
            <a:rPr lang="uk-UA" sz="3200" kern="1200" dirty="0" smtClean="0"/>
            <a:t>та </a:t>
          </a:r>
          <a:r>
            <a:rPr lang="uk-UA" sz="3200" kern="1200" dirty="0" smtClean="0">
              <a:solidFill>
                <a:srgbClr val="002060"/>
              </a:solidFill>
            </a:rPr>
            <a:t>юридичні фактичні склади</a:t>
          </a:r>
          <a:r>
            <a:rPr lang="uk-UA" sz="3200" kern="1200" dirty="0" smtClean="0"/>
            <a:t>, що викликають на підставі правових норм виникнення права власності на землю у конкретних суб’єктів</a:t>
          </a:r>
          <a:endParaRPr lang="ru-RU" sz="3200" kern="1200" dirty="0"/>
        </a:p>
      </dsp:txBody>
      <dsp:txXfrm>
        <a:off x="159636" y="952068"/>
        <a:ext cx="7178808" cy="2950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F3469-BE02-424A-A6E8-A5B5A4AE3EBB}">
      <dsp:nvSpPr>
        <dsp:cNvPr id="0" name=""/>
        <dsp:cNvSpPr/>
      </dsp:nvSpPr>
      <dsp:spPr>
        <a:xfrm>
          <a:off x="7741" y="1899"/>
          <a:ext cx="7925846" cy="125392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Первісні та похідні</a:t>
          </a:r>
          <a:endParaRPr lang="ru-RU" sz="4000" kern="1200" dirty="0"/>
        </a:p>
      </dsp:txBody>
      <dsp:txXfrm>
        <a:off x="68953" y="63111"/>
        <a:ext cx="7803422" cy="1131501"/>
      </dsp:txXfrm>
    </dsp:sp>
    <dsp:sp modelId="{FB42F278-87CB-43B8-9032-1BF7E5FA7E64}">
      <dsp:nvSpPr>
        <dsp:cNvPr id="0" name=""/>
        <dsp:cNvSpPr/>
      </dsp:nvSpPr>
      <dsp:spPr>
        <a:xfrm>
          <a:off x="7741" y="1318522"/>
          <a:ext cx="7925846" cy="1253925"/>
        </a:xfrm>
        <a:prstGeom prst="roundRect">
          <a:avLst/>
        </a:prstGeom>
        <a:solidFill>
          <a:schemeClr val="accent6">
            <a:shade val="80000"/>
            <a:hueOff val="111374"/>
            <a:satOff val="-8680"/>
            <a:lumOff val="14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Загальні та спеціальні</a:t>
          </a:r>
          <a:endParaRPr lang="ru-RU" sz="4000" kern="1200" dirty="0"/>
        </a:p>
      </dsp:txBody>
      <dsp:txXfrm>
        <a:off x="68953" y="1379734"/>
        <a:ext cx="7803422" cy="1131501"/>
      </dsp:txXfrm>
    </dsp:sp>
    <dsp:sp modelId="{B157BC45-64EE-4F77-A467-B2F6470C7BF2}">
      <dsp:nvSpPr>
        <dsp:cNvPr id="0" name=""/>
        <dsp:cNvSpPr/>
      </dsp:nvSpPr>
      <dsp:spPr>
        <a:xfrm>
          <a:off x="7741" y="2637044"/>
          <a:ext cx="7925846" cy="1253925"/>
        </a:xfrm>
        <a:prstGeom prst="roundRect">
          <a:avLst/>
        </a:prstGeom>
        <a:solidFill>
          <a:srgbClr val="869A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Платні та безоплатні</a:t>
          </a:r>
          <a:endParaRPr lang="ru-RU" sz="4000" kern="1200" dirty="0"/>
        </a:p>
      </dsp:txBody>
      <dsp:txXfrm>
        <a:off x="68953" y="2698256"/>
        <a:ext cx="7803422" cy="1131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12B40-75F7-4CBB-A563-927339224A2A}">
      <dsp:nvSpPr>
        <dsp:cNvPr id="0" name=""/>
        <dsp:cNvSpPr/>
      </dsp:nvSpPr>
      <dsp:spPr>
        <a:xfrm>
          <a:off x="0" y="74890"/>
          <a:ext cx="7504960" cy="49341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3">
                  <a:lumMod val="75000"/>
                </a:schemeClr>
              </a:solidFill>
            </a:rPr>
            <a:t>Ринок земельних ресурсів </a:t>
          </a:r>
          <a:r>
            <a:rPr lang="uk-UA" sz="2400" kern="1200" dirty="0" smtClean="0"/>
            <a:t>– це урегульовані чинним законодавством суспільні відносини, що виникають у процесі: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1) здійснення власниками земель своїх правомочностей щодо відчуження земельних ділянок,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2) формування і функціонування інфраструктури земельного ринку,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3) державного і самоврядного регулювання ринку землі,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4) забезпечення захисту прав учасників ринку земельних ресурсів.</a:t>
          </a:r>
          <a:endParaRPr lang="ru-RU" sz="2400" kern="1200" dirty="0"/>
        </a:p>
      </dsp:txBody>
      <dsp:txXfrm>
        <a:off x="240866" y="315756"/>
        <a:ext cx="7023228" cy="44524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D646A-97B3-4919-8E69-DFA91883D19D}">
      <dsp:nvSpPr>
        <dsp:cNvPr id="0" name=""/>
        <dsp:cNvSpPr/>
      </dsp:nvSpPr>
      <dsp:spPr>
        <a:xfrm>
          <a:off x="0" y="12460"/>
          <a:ext cx="7498080" cy="1183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земельні ділянки, не обмежені у земельному обігу</a:t>
          </a:r>
          <a:endParaRPr lang="ru-RU" sz="2800" kern="1200" dirty="0"/>
        </a:p>
      </dsp:txBody>
      <dsp:txXfrm>
        <a:off x="57772" y="70232"/>
        <a:ext cx="7382536" cy="1067911"/>
      </dsp:txXfrm>
    </dsp:sp>
    <dsp:sp modelId="{60C2EC8E-DCE7-4539-8523-85FFFDA22FA4}">
      <dsp:nvSpPr>
        <dsp:cNvPr id="0" name=""/>
        <dsp:cNvSpPr/>
      </dsp:nvSpPr>
      <dsp:spPr>
        <a:xfrm>
          <a:off x="0" y="1276555"/>
          <a:ext cx="7498080" cy="1183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права на земельні ділянки, у тому числі право оренди</a:t>
          </a:r>
          <a:endParaRPr lang="ru-RU" sz="2800" kern="1200" dirty="0"/>
        </a:p>
      </dsp:txBody>
      <dsp:txXfrm>
        <a:off x="57772" y="1334327"/>
        <a:ext cx="7382536" cy="1067911"/>
      </dsp:txXfrm>
    </dsp:sp>
    <dsp:sp modelId="{D4208B18-D73B-45ED-8836-C01CDCDD2A05}">
      <dsp:nvSpPr>
        <dsp:cNvPr id="0" name=""/>
        <dsp:cNvSpPr/>
      </dsp:nvSpPr>
      <dsp:spPr>
        <a:xfrm>
          <a:off x="0" y="2540650"/>
          <a:ext cx="7498080" cy="1183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 smtClean="0"/>
            <a:t>права на земельні частки (паї).</a:t>
          </a:r>
          <a:endParaRPr lang="ru-RU" sz="2800" kern="1200" dirty="0" smtClean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7772" y="2598422"/>
        <a:ext cx="7382536" cy="1067911"/>
      </dsp:txXfrm>
    </dsp:sp>
    <dsp:sp modelId="{38404CAA-4653-4167-9ECF-4BC3125C4E52}">
      <dsp:nvSpPr>
        <dsp:cNvPr id="0" name=""/>
        <dsp:cNvSpPr/>
      </dsp:nvSpPr>
      <dsp:spPr>
        <a:xfrm>
          <a:off x="0" y="3804745"/>
          <a:ext cx="7498080" cy="1183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частки у праві спільної власності на земельні ділянки</a:t>
          </a:r>
          <a:endParaRPr lang="ru-RU" sz="2800" kern="1200" dirty="0"/>
        </a:p>
      </dsp:txBody>
      <dsp:txXfrm>
        <a:off x="57772" y="3862517"/>
        <a:ext cx="7382536" cy="1067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C01FC-C1F6-4A31-8F85-CD3E23EA1B33}">
      <dsp:nvSpPr>
        <dsp:cNvPr id="0" name=""/>
        <dsp:cNvSpPr/>
      </dsp:nvSpPr>
      <dsp:spPr>
        <a:xfrm>
          <a:off x="2" y="0"/>
          <a:ext cx="7395118" cy="520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Класифікація</a:t>
          </a:r>
          <a:endParaRPr lang="ru-RU" sz="3600" b="1" kern="1200" dirty="0"/>
        </a:p>
      </dsp:txBody>
      <dsp:txXfrm>
        <a:off x="2" y="0"/>
        <a:ext cx="7395118" cy="520410"/>
      </dsp:txXfrm>
    </dsp:sp>
    <dsp:sp modelId="{9B79F405-252D-446B-B9AD-8795D61E1E00}">
      <dsp:nvSpPr>
        <dsp:cNvPr id="0" name=""/>
        <dsp:cNvSpPr/>
      </dsp:nvSpPr>
      <dsp:spPr>
        <a:xfrm>
          <a:off x="198194" y="619732"/>
          <a:ext cx="3424785" cy="17308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Залежать від волі власника </a:t>
          </a:r>
          <a:endParaRPr lang="ru-RU" sz="3600" kern="1200" dirty="0"/>
        </a:p>
      </dsp:txBody>
      <dsp:txXfrm>
        <a:off x="248890" y="670428"/>
        <a:ext cx="3323393" cy="1629500"/>
      </dsp:txXfrm>
    </dsp:sp>
    <dsp:sp modelId="{322955B3-E609-49D7-9B88-F0E581A10CEC}">
      <dsp:nvSpPr>
        <dsp:cNvPr id="0" name=""/>
        <dsp:cNvSpPr/>
      </dsp:nvSpPr>
      <dsp:spPr>
        <a:xfrm>
          <a:off x="6304" y="2590662"/>
          <a:ext cx="3609672" cy="173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Внаслідок вчинення правопорушення </a:t>
          </a:r>
          <a:endParaRPr lang="ru-RU" sz="3200" kern="1200" dirty="0"/>
        </a:p>
      </dsp:txBody>
      <dsp:txXfrm>
        <a:off x="57000" y="2641358"/>
        <a:ext cx="3508280" cy="1629500"/>
      </dsp:txXfrm>
    </dsp:sp>
    <dsp:sp modelId="{366F9A78-5D70-49B5-8378-3A48DD2CA61B}">
      <dsp:nvSpPr>
        <dsp:cNvPr id="0" name=""/>
        <dsp:cNvSpPr/>
      </dsp:nvSpPr>
      <dsp:spPr>
        <a:xfrm>
          <a:off x="3765201" y="619732"/>
          <a:ext cx="3609672" cy="17308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Не залежать від волі власника</a:t>
          </a:r>
          <a:endParaRPr lang="ru-RU" sz="3600" kern="1200" dirty="0"/>
        </a:p>
      </dsp:txBody>
      <dsp:txXfrm>
        <a:off x="3815897" y="670428"/>
        <a:ext cx="3508280" cy="1629500"/>
      </dsp:txXfrm>
    </dsp:sp>
    <dsp:sp modelId="{C07A73E5-3C1F-49C9-A3EA-3D3FE46BD98E}">
      <dsp:nvSpPr>
        <dsp:cNvPr id="0" name=""/>
        <dsp:cNvSpPr/>
      </dsp:nvSpPr>
      <dsp:spPr>
        <a:xfrm>
          <a:off x="3907458" y="2592117"/>
          <a:ext cx="3609672" cy="173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При правомірній поведінці власника</a:t>
          </a:r>
          <a:endParaRPr lang="ru-RU" sz="3200" kern="1200" dirty="0"/>
        </a:p>
      </dsp:txBody>
      <dsp:txXfrm>
        <a:off x="3958154" y="2642813"/>
        <a:ext cx="3508280" cy="1629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885B2-C2FB-4EE0-BF81-C80D424288E9}">
      <dsp:nvSpPr>
        <dsp:cNvPr id="0" name=""/>
        <dsp:cNvSpPr/>
      </dsp:nvSpPr>
      <dsp:spPr>
        <a:xfrm>
          <a:off x="145599" y="0"/>
          <a:ext cx="7278318" cy="2822291"/>
        </a:xfrm>
        <a:prstGeom prst="roundRect">
          <a:avLst/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Сукупність об'єктивних і суб'єктивних чинників, спрямованих на забезпечення практичної реалізації права власності на землю, усунення перешкод його повного та належного  здійснення   </a:t>
          </a:r>
          <a:endParaRPr lang="ru-RU" sz="3000" kern="1200" dirty="0"/>
        </a:p>
      </dsp:txBody>
      <dsp:txXfrm>
        <a:off x="283372" y="137773"/>
        <a:ext cx="7002772" cy="2546745"/>
      </dsp:txXfrm>
    </dsp:sp>
    <dsp:sp modelId="{33F62D8D-6E14-4E8A-9AAA-8D72C00F85B4}">
      <dsp:nvSpPr>
        <dsp:cNvPr id="0" name=""/>
        <dsp:cNvSpPr/>
      </dsp:nvSpPr>
      <dsp:spPr>
        <a:xfrm>
          <a:off x="476728" y="3000761"/>
          <a:ext cx="6698720" cy="186896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	1. Загальносоціальні (економічні, політичні, ідеологічні)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	2.  Юридичні  (правові)</a:t>
          </a:r>
          <a:endParaRPr lang="ru-RU" sz="2800" kern="1200" dirty="0"/>
        </a:p>
      </dsp:txBody>
      <dsp:txXfrm>
        <a:off x="567964" y="3091997"/>
        <a:ext cx="6516248" cy="1686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885B2-C2FB-4EE0-BF81-C80D424288E9}">
      <dsp:nvSpPr>
        <dsp:cNvPr id="0" name=""/>
        <dsp:cNvSpPr/>
      </dsp:nvSpPr>
      <dsp:spPr>
        <a:xfrm>
          <a:off x="145599" y="0"/>
          <a:ext cx="7278318" cy="2814629"/>
        </a:xfrm>
        <a:prstGeom prst="roundRect">
          <a:avLst/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Сукупність юридичних засобів та механізмів, спрямованих на забезпечення практичної реалізації права власності на землю, усунення перешкод його повного та належного  здійснення   </a:t>
          </a:r>
          <a:endParaRPr lang="ru-RU" sz="3000" kern="1200" dirty="0"/>
        </a:p>
      </dsp:txBody>
      <dsp:txXfrm>
        <a:off x="282998" y="137399"/>
        <a:ext cx="7003520" cy="2539831"/>
      </dsp:txXfrm>
    </dsp:sp>
    <dsp:sp modelId="{33F62D8D-6E14-4E8A-9AAA-8D72C00F85B4}">
      <dsp:nvSpPr>
        <dsp:cNvPr id="0" name=""/>
        <dsp:cNvSpPr/>
      </dsp:nvSpPr>
      <dsp:spPr>
        <a:xfrm>
          <a:off x="500080" y="2841929"/>
          <a:ext cx="6652016" cy="2196932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1. </a:t>
          </a:r>
          <a:r>
            <a:rPr lang="uk-UA" sz="2800" kern="1200" dirty="0" smtClean="0">
              <a:solidFill>
                <a:schemeClr val="bg1"/>
              </a:solidFill>
            </a:rPr>
            <a:t>Нормативно-правові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92D050"/>
              </a:solidFill>
            </a:rPr>
            <a:t>(матеріально-правові та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92D050"/>
              </a:solidFill>
            </a:rPr>
            <a:t>процесуально-правові)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1"/>
              </a:solidFill>
            </a:rPr>
            <a:t>2.  Організаційно-правові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607325" y="2949174"/>
        <a:ext cx="6437526" cy="198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714A-EF68-4068-B225-2DCD92015129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2D53-DD16-4439-BAE3-6376AFEBC6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54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2D53-DD16-4439-BAE3-6376AFEBC640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68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2D53-DD16-4439-BAE3-6376AFEBC640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87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2D53-DD16-4439-BAE3-6376AFEBC640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68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AF5-9657-40D2-8C4A-9850977D69A8}" type="datetime1">
              <a:rPr lang="ru-RU" smtClean="0"/>
              <a:t>24.09.2025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68C-9DDC-4B4E-9207-45E6037D7D05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B193-F58D-4EA9-82CC-6B6D72E1D2E2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34EF-385A-480E-815A-6A37D7A9074B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2210-5CE0-4E59-B601-F0E6BC3128E7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46C8-82F6-480C-B6D0-FF0280EC9798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327D-DEDD-40C6-8AD9-24E8CB3F8648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89D-BDA8-4F94-844D-5A84775C558D}" type="datetime1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E93-F11D-4D14-A9B7-7B0E2523D047}" type="datetime1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BA81-943D-4E11-BE5B-468CD7EC6478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AB51-19F9-469D-B2DA-91D3C4DF68C7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20571A-F896-4BDD-AD25-FA423586E4A9}" type="datetime1">
              <a:rPr lang="ru-RU" smtClean="0"/>
              <a:t>24.09.2025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768-14#n1170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420888"/>
            <a:ext cx="6400800" cy="2286000"/>
          </a:xfrm>
        </p:spPr>
        <p:txBody>
          <a:bodyPr>
            <a:normAutofit/>
          </a:bodyPr>
          <a:lstStyle/>
          <a:p>
            <a:r>
              <a:rPr lang="uk-UA" sz="3400" dirty="0" smtClean="0"/>
              <a:t>Виникнення, припинення, охорона і захист Права власності на землю</a:t>
            </a:r>
            <a:endParaRPr lang="ru-RU" sz="3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78392" y="620688"/>
            <a:ext cx="6400800" cy="15097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Тема </a:t>
            </a:r>
            <a:r>
              <a:rPr lang="en-US" sz="3200" dirty="0" smtClean="0"/>
              <a:t>4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75" y="169441"/>
            <a:ext cx="17002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6175541"/>
            <a:ext cx="3194581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кутник 4"/>
          <p:cNvSpPr/>
          <p:nvPr/>
        </p:nvSpPr>
        <p:spPr>
          <a:xfrm>
            <a:off x="1619672" y="521960"/>
            <a:ext cx="68407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002060"/>
                </a:solidFill>
              </a:rPr>
              <a:t>Завдання та зміст інвентаризації земель</a:t>
            </a:r>
          </a:p>
          <a:p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Встановлення місця розташування, меж та розмірів земельних ділянок.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Перевірка правовстановлюючих документів та виявлення ділянок без правового оформлення.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Виявлення земель, що використовуються не за цільовим призначенням чи з порушенням законодавства.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Уточнення даних Державного земельного кадастру.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Виявлення земель державної і комунальної власності, які можуть бути передані у користування чи приватизовані.</a:t>
            </a:r>
          </a:p>
          <a:p>
            <a:endParaRPr lang="uk-UA" b="1" dirty="0" smtClean="0"/>
          </a:p>
          <a:p>
            <a:r>
              <a:rPr lang="uk-UA" sz="2200" b="1" dirty="0" smtClean="0">
                <a:solidFill>
                  <a:srgbClr val="002060"/>
                </a:solidFill>
              </a:rPr>
              <a:t>Результати інвентаризації земель</a:t>
            </a:r>
          </a:p>
          <a:p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Створення актуальних кадастрових карт та планів.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Оформлення технічної документації.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Внесення відомостей до Державного земельного кадастру.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Правове врегулювання використання земель (оформлення права власності чи користування).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931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65" y="44624"/>
            <a:ext cx="7038975" cy="2886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604245"/>
            <a:ext cx="1885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45"/>
            <a:ext cx="763284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000" b="1" dirty="0" smtClean="0"/>
              <a:t>Постанова Кабінету Міністрів України від 07 травня 2022 р. № 564 </a:t>
            </a:r>
            <a:r>
              <a:rPr lang="uk-UA" sz="2000" b="1" dirty="0" smtClean="0">
                <a:solidFill>
                  <a:srgbClr val="FF0000"/>
                </a:solidFill>
              </a:rPr>
              <a:t>«Деякі питання ведення та функціонування Державного </a:t>
            </a:r>
            <a:r>
              <a:rPr lang="ru-RU" sz="2000" b="1" dirty="0" smtClean="0">
                <a:solidFill>
                  <a:srgbClr val="FF0000"/>
                </a:solidFill>
              </a:rPr>
              <a:t>земельного </a:t>
            </a:r>
            <a:r>
              <a:rPr lang="ru-RU" sz="2000" b="1" dirty="0">
                <a:solidFill>
                  <a:srgbClr val="FF0000"/>
                </a:solidFill>
              </a:rPr>
              <a:t>кадастру в </a:t>
            </a:r>
            <a:r>
              <a:rPr lang="ru-RU" sz="2000" b="1" dirty="0" err="1">
                <a:solidFill>
                  <a:srgbClr val="FF0000"/>
                </a:solidFill>
              </a:rPr>
              <a:t>умовах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воєнного</a:t>
            </a:r>
            <a:r>
              <a:rPr lang="ru-RU" sz="2000" b="1" dirty="0">
                <a:solidFill>
                  <a:srgbClr val="FF0000"/>
                </a:solidFill>
              </a:rPr>
              <a:t> стану</a:t>
            </a:r>
            <a:r>
              <a:rPr lang="uk-UA" sz="2000" b="1" dirty="0" smtClean="0">
                <a:solidFill>
                  <a:srgbClr val="FF0000"/>
                </a:solidFill>
              </a:rPr>
              <a:t>»</a:t>
            </a:r>
          </a:p>
          <a:p>
            <a:pPr algn="just">
              <a:spcAft>
                <a:spcPts val="1200"/>
              </a:spcAft>
            </a:pPr>
            <a:endParaRPr lang="ru-RU" sz="2000" dirty="0" smtClean="0"/>
          </a:p>
          <a:p>
            <a:pPr algn="just">
              <a:spcAft>
                <a:spcPts val="1200"/>
              </a:spcAft>
            </a:pPr>
            <a:r>
              <a:rPr lang="ru-RU" sz="2000" dirty="0" err="1" smtClean="0"/>
              <a:t>Відповідно</a:t>
            </a:r>
            <a:r>
              <a:rPr lang="ru-RU" sz="2000" dirty="0" smtClean="0"/>
              <a:t> </a:t>
            </a:r>
            <a:r>
              <a:rPr lang="ru-RU" sz="2000" dirty="0"/>
              <a:t>до статей 12-1, 20 Закону </a:t>
            </a:r>
            <a:r>
              <a:rPr lang="ru-RU" sz="2000" dirty="0" err="1"/>
              <a:t>України</a:t>
            </a:r>
            <a:r>
              <a:rPr lang="ru-RU" sz="2000" dirty="0"/>
              <a:t> “Про </a:t>
            </a:r>
            <a:r>
              <a:rPr lang="ru-RU" sz="2000" dirty="0" err="1"/>
              <a:t>правовий</a:t>
            </a:r>
            <a:r>
              <a:rPr lang="ru-RU" sz="2000" dirty="0"/>
              <a:t> режим </a:t>
            </a:r>
            <a:r>
              <a:rPr lang="ru-RU" sz="2000" dirty="0" err="1"/>
              <a:t>воєнного</a:t>
            </a:r>
            <a:r>
              <a:rPr lang="ru-RU" sz="2000" dirty="0"/>
              <a:t> стану”, Указу Президента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24 лютого 2022 р. № 64 “Про </a:t>
            </a:r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 в </a:t>
            </a:r>
            <a:r>
              <a:rPr lang="ru-RU" sz="2000" dirty="0" err="1"/>
              <a:t>Україні</a:t>
            </a:r>
            <a:r>
              <a:rPr lang="ru-RU" sz="2000" dirty="0"/>
              <a:t>” </a:t>
            </a:r>
            <a:r>
              <a:rPr lang="ru-RU" sz="2000" dirty="0" err="1"/>
              <a:t>Кабінет</a:t>
            </a:r>
            <a:r>
              <a:rPr lang="ru-RU" sz="2000" dirty="0"/>
              <a:t>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постановляє</a:t>
            </a:r>
            <a:r>
              <a:rPr lang="ru-RU" sz="2000" dirty="0"/>
              <a:t>: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dirty="0" err="1"/>
              <a:t>Установити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b="1" dirty="0"/>
              <a:t>в </a:t>
            </a:r>
            <a:r>
              <a:rPr lang="ru-RU" sz="2000" b="1" dirty="0" err="1"/>
              <a:t>умовах</a:t>
            </a:r>
            <a:r>
              <a:rPr lang="ru-RU" sz="2000" b="1" dirty="0"/>
              <a:t> </a:t>
            </a:r>
            <a:r>
              <a:rPr lang="ru-RU" sz="2000" b="1" dirty="0" err="1"/>
              <a:t>воєнного</a:t>
            </a:r>
            <a:r>
              <a:rPr lang="ru-RU" sz="2000" b="1" dirty="0"/>
              <a:t> стану в </a:t>
            </a:r>
            <a:r>
              <a:rPr lang="ru-RU" sz="2000" b="1" dirty="0" err="1"/>
              <a:t>Україні</a:t>
            </a:r>
            <a:r>
              <a:rPr lang="ru-RU" sz="2000" b="1" dirty="0"/>
              <a:t> та </a:t>
            </a:r>
            <a:r>
              <a:rPr lang="ru-RU" sz="2000" b="1" dirty="0" err="1"/>
              <a:t>протягом</a:t>
            </a:r>
            <a:r>
              <a:rPr lang="ru-RU" sz="2000" b="1" dirty="0"/>
              <a:t> одного </a:t>
            </a:r>
            <a:r>
              <a:rPr lang="ru-RU" sz="2000" b="1" dirty="0" err="1"/>
              <a:t>місяця</a:t>
            </a:r>
            <a:r>
              <a:rPr lang="ru-RU" sz="2000" b="1" dirty="0"/>
              <a:t> з дня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припинення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скасування</a:t>
            </a:r>
            <a:r>
              <a:rPr lang="ru-RU" sz="2000" b="1" dirty="0"/>
              <a:t> </a:t>
            </a:r>
            <a:r>
              <a:rPr lang="ru-RU" sz="2000" dirty="0" err="1"/>
              <a:t>внесення</a:t>
            </a:r>
            <a:r>
              <a:rPr lang="ru-RU" sz="2000" dirty="0"/>
              <a:t> до Державного земельного кадастру </a:t>
            </a:r>
            <a:r>
              <a:rPr lang="ru-RU" sz="2000" dirty="0" err="1"/>
              <a:t>відомостей</a:t>
            </a:r>
            <a:r>
              <a:rPr lang="ru-RU" sz="2000" dirty="0"/>
              <a:t> (</a:t>
            </a:r>
            <a:r>
              <a:rPr lang="ru-RU" sz="2000" dirty="0" err="1"/>
              <a:t>змін</a:t>
            </a:r>
            <a:r>
              <a:rPr lang="ru-RU" sz="2000" dirty="0"/>
              <a:t> до них) про </a:t>
            </a:r>
            <a:r>
              <a:rPr lang="ru-RU" sz="2000" dirty="0" err="1"/>
              <a:t>об’єкти</a:t>
            </a:r>
            <a:r>
              <a:rPr lang="ru-RU" sz="2000" dirty="0"/>
              <a:t> Державного земельного кадастру та </a:t>
            </a:r>
            <a:r>
              <a:rPr lang="ru-RU" sz="2000" dirty="0" err="1"/>
              <a:t>користування</a:t>
            </a:r>
            <a:r>
              <a:rPr lang="ru-RU" sz="2000" dirty="0"/>
              <a:t> такими </a:t>
            </a:r>
            <a:r>
              <a:rPr lang="ru-RU" sz="2000" dirty="0" err="1"/>
              <a:t>відомостями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шляхом доступу до Державного земельного кадастру, </a:t>
            </a:r>
            <a:r>
              <a:rPr lang="ru-RU" sz="2000" dirty="0" err="1"/>
              <a:t>оприлюднення</a:t>
            </a:r>
            <a:r>
              <a:rPr lang="ru-RU" sz="2000" dirty="0"/>
              <a:t> </a:t>
            </a:r>
            <a:r>
              <a:rPr lang="ru-RU" sz="2000" dirty="0" err="1"/>
              <a:t>відомостей</a:t>
            </a:r>
            <a:r>
              <a:rPr lang="ru-RU" sz="2000" dirty="0"/>
              <a:t> Державного земельного кадастру, </a:t>
            </a:r>
            <a:r>
              <a:rPr lang="ru-RU" sz="2000" dirty="0" err="1"/>
              <a:t>зокрема</a:t>
            </a:r>
            <a:r>
              <a:rPr lang="ru-RU" sz="2000" dirty="0"/>
              <a:t> через </a:t>
            </a:r>
            <a:r>
              <a:rPr lang="ru-RU" sz="2000" dirty="0" err="1"/>
              <a:t>Публічну</a:t>
            </a:r>
            <a:r>
              <a:rPr lang="ru-RU" sz="2000" dirty="0"/>
              <a:t> </a:t>
            </a:r>
            <a:r>
              <a:rPr lang="ru-RU" sz="2000" dirty="0" err="1"/>
              <a:t>кадастрову</a:t>
            </a:r>
            <a:r>
              <a:rPr lang="ru-RU" sz="2000" dirty="0"/>
              <a:t> карту, 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програмного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Державного земельного кадастру, </a:t>
            </a:r>
            <a:r>
              <a:rPr lang="ru-RU" sz="2000" dirty="0" err="1"/>
              <a:t>забезпечується</a:t>
            </a:r>
            <a:r>
              <a:rPr lang="ru-RU" sz="2000" dirty="0"/>
              <a:t> </a:t>
            </a:r>
            <a:r>
              <a:rPr lang="ru-RU" sz="2000" b="1" dirty="0"/>
              <a:t>з </a:t>
            </a:r>
            <a:r>
              <a:rPr lang="ru-RU" sz="2000" b="1" dirty="0" err="1"/>
              <a:t>урахуванням</a:t>
            </a:r>
            <a:r>
              <a:rPr lang="ru-RU" sz="2000" b="1" dirty="0"/>
              <a:t> таких </a:t>
            </a:r>
            <a:r>
              <a:rPr lang="ru-RU" sz="2000" b="1" dirty="0" err="1" smtClean="0"/>
              <a:t>особливостей</a:t>
            </a:r>
            <a:r>
              <a:rPr lang="ru-RU" sz="2000" dirty="0" smtClean="0"/>
              <a:t>…</a:t>
            </a:r>
            <a:endParaRPr lang="uk-UA" sz="2000" dirty="0" smtClean="0"/>
          </a:p>
          <a:p>
            <a:pPr algn="just">
              <a:spcAft>
                <a:spcPts val="1200"/>
              </a:spcAft>
            </a:pPr>
            <a:endParaRPr lang="uk-UA" sz="2000" b="1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Особливості ведення ДЗК в умовах воєнного стану</a:t>
            </a:r>
            <a:endParaRPr lang="uk-UA" sz="2400" b="1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580728"/>
            <a:ext cx="6149697" cy="4800600"/>
          </a:xfrm>
          <a:prstGeom prst="rect">
            <a:avLst/>
          </a:prstGeom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8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45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000" b="1" dirty="0" smtClean="0"/>
              <a:t>Постанова Кабінету Міністрів України від </a:t>
            </a:r>
            <a:r>
              <a:rPr lang="ru-RU" sz="2000" b="1" dirty="0"/>
              <a:t>6 </a:t>
            </a:r>
            <a:r>
              <a:rPr lang="ru-RU" sz="2000" b="1" dirty="0" err="1"/>
              <a:t>березня</a:t>
            </a:r>
            <a:r>
              <a:rPr lang="ru-RU" sz="2000" b="1" dirty="0"/>
              <a:t> 2022 р. № 209 </a:t>
            </a:r>
            <a:r>
              <a:rPr lang="uk-UA" sz="2000" b="1" dirty="0" smtClean="0">
                <a:solidFill>
                  <a:srgbClr val="FF0000"/>
                </a:solidFill>
              </a:rPr>
              <a:t>«</a:t>
            </a:r>
            <a:r>
              <a:rPr lang="uk-UA" sz="2000" b="1" dirty="0">
                <a:solidFill>
                  <a:srgbClr val="FF0000"/>
                </a:solidFill>
              </a:rPr>
              <a:t>Деякі питання державної реєстрації та функціонування єдиних та державних реєстрів, держателем яких є Міністерство юстиції, в умовах воєнного стану»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endParaRPr lang="ru-RU" sz="2000" dirty="0" smtClean="0"/>
          </a:p>
          <a:p>
            <a:pPr algn="just">
              <a:spcAft>
                <a:spcPts val="1200"/>
              </a:spcAft>
            </a:pPr>
            <a:endParaRPr lang="uk-UA" sz="2000" b="1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81" y="2257425"/>
            <a:ext cx="73437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6562725" cy="2876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4664"/>
            <a:ext cx="1628775" cy="1000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99" y="3573016"/>
            <a:ext cx="6486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5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96752"/>
            <a:ext cx="6191250" cy="161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4664"/>
            <a:ext cx="1600200" cy="84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3284984"/>
            <a:ext cx="7082488" cy="3096344"/>
          </a:xfrm>
          <a:prstGeom prst="rect">
            <a:avLst/>
          </a:prstGeom>
        </p:spPr>
      </p:pic>
      <p:sp>
        <p:nvSpPr>
          <p:cNvPr id="9" name="Стрілка вниз 8"/>
          <p:cNvSpPr/>
          <p:nvPr/>
        </p:nvSpPr>
        <p:spPr>
          <a:xfrm>
            <a:off x="1468979" y="23065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16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Підстави виникнення права приватної власності на землю фізичних осіб – громадян України (</a:t>
            </a:r>
            <a:r>
              <a:rPr lang="uk-UA" sz="2200" b="1" dirty="0" err="1" smtClean="0">
                <a:solidFill>
                  <a:srgbClr val="C00000"/>
                </a:solidFill>
              </a:rPr>
              <a:t>ст.ст</a:t>
            </a:r>
            <a:r>
              <a:rPr lang="uk-UA" sz="2200" b="1" dirty="0" smtClean="0">
                <a:solidFill>
                  <a:srgbClr val="C00000"/>
                </a:solidFill>
              </a:rPr>
              <a:t>. 81, 116, 118-121).</a:t>
            </a:r>
          </a:p>
          <a:p>
            <a:r>
              <a:rPr lang="uk-UA" sz="2800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err="1" smtClean="0"/>
              <a:t>придбання</a:t>
            </a:r>
            <a:r>
              <a:rPr lang="ru-RU" sz="2000" b="1" dirty="0" smtClean="0"/>
              <a:t> за договором </a:t>
            </a:r>
            <a:r>
              <a:rPr lang="ru-RU" sz="2000" b="1" dirty="0" err="1" smtClean="0"/>
              <a:t>купівлі</a:t>
            </a:r>
            <a:r>
              <a:rPr lang="ru-RU" sz="2000" b="1" dirty="0" smtClean="0"/>
              <a:t>-продажу, </a:t>
            </a:r>
            <a:r>
              <a:rPr lang="ru-RU" sz="2000" b="1" dirty="0" err="1" smtClean="0"/>
              <a:t>ренти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дарування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довічного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утримання</a:t>
            </a:r>
            <a:r>
              <a:rPr lang="ru-RU" sz="2000" b="1" dirty="0" smtClean="0"/>
              <a:t>,  </a:t>
            </a:r>
            <a:r>
              <a:rPr lang="ru-RU" sz="2000" b="1" dirty="0" err="1" smtClean="0"/>
              <a:t>міни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спадкового</a:t>
            </a:r>
            <a:r>
              <a:rPr lang="ru-RU" sz="2000" b="1" dirty="0" smtClean="0"/>
              <a:t> договору, </a:t>
            </a:r>
            <a:r>
              <a:rPr lang="ru-RU" sz="2000" b="1" dirty="0" err="1" smtClean="0"/>
              <a:t>іншими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цивільно-правовими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угодами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ст.ст</a:t>
            </a:r>
            <a:r>
              <a:rPr lang="ru-RU" sz="2000" dirty="0" smtClean="0"/>
              <a:t>.  81, 131, 132 ЗК)</a:t>
            </a:r>
            <a:r>
              <a:rPr lang="ru-RU" sz="2000" b="1" dirty="0" smtClean="0"/>
              <a:t>;</a:t>
            </a:r>
            <a:endParaRPr lang="uk-UA" sz="2000" b="1" dirty="0" smtClean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smtClean="0"/>
              <a:t>безоплатна передача із земель державної і комунальної власності в межах норм безоплатної приватизації </a:t>
            </a:r>
            <a:r>
              <a:rPr lang="uk-UA" sz="2000" dirty="0" smtClean="0"/>
              <a:t>(ст.ст. 116, 121, 128 </a:t>
            </a:r>
            <a:r>
              <a:rPr lang="uk-UA" sz="2000" dirty="0" err="1" smtClean="0"/>
              <a:t>ЗК</a:t>
            </a:r>
            <a:r>
              <a:rPr lang="uk-UA" sz="2000" dirty="0" smtClean="0"/>
              <a:t>);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smtClean="0"/>
              <a:t>приватизація земельних ділянок, що були раніше надані їм у користування </a:t>
            </a:r>
            <a:r>
              <a:rPr lang="uk-UA" sz="2000" dirty="0" smtClean="0"/>
              <a:t>(ст.ст. 116, 121 (нормативи безоплатної приватизації), 128 ЗК; Декрет КМУ від 26 грудня 1992 р. «Про приватизацію земельних ділянок» у 2006 р. втратив чинність);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smtClean="0"/>
              <a:t>одержання </a:t>
            </a:r>
            <a:r>
              <a:rPr lang="uk-UA" sz="2000" b="1" dirty="0"/>
              <a:t>земельних ділянок внаслідок приватизації державних і комунальних сільськогосподарських підприємств, установ та </a:t>
            </a:r>
            <a:r>
              <a:rPr lang="uk-UA" sz="2000" b="1" dirty="0" smtClean="0"/>
              <a:t>організацій</a:t>
            </a:r>
            <a:r>
              <a:rPr lang="uk-UA" sz="2000" dirty="0" smtClean="0"/>
              <a:t>;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smtClean="0"/>
              <a:t>виділення </a:t>
            </a:r>
            <a:r>
              <a:rPr lang="uk-UA" sz="2000" b="1" dirty="0"/>
              <a:t>в натурі (на місцевості) належної їм земельної частки (паю)</a:t>
            </a:r>
            <a:r>
              <a:rPr lang="uk-UA" sz="2000" dirty="0"/>
              <a:t> (Закон України від 5 червня 2003 р. «Про порядок виділення в натурі (на місцевості) земельних ділянок власникам земельних часток (паїв)»;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uk-UA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56"/>
            <a:ext cx="7632848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Особливості  підстав виникнення права приватної власності на землю в умовах воєнного стану</a:t>
            </a:r>
          </a:p>
          <a:p>
            <a:pPr>
              <a:buClr>
                <a:srgbClr val="C00000"/>
              </a:buClr>
            </a:pPr>
            <a:endParaRPr lang="ru-RU" sz="2000" dirty="0" smtClean="0"/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dirty="0" smtClean="0"/>
              <a:t>Закон України від 12 травня 2022 р. № 2247-IX </a:t>
            </a:r>
            <a:r>
              <a:rPr lang="uk-UA" b="1" dirty="0" smtClean="0"/>
              <a:t>«Про внесення змін до деяких законодавчих актів України щодо особливостей регулювання земельних відносин в умовах воєнного стану»</a:t>
            </a:r>
            <a:r>
              <a:rPr lang="uk-UA" dirty="0" smtClean="0"/>
              <a:t>.</a:t>
            </a: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dirty="0" smtClean="0"/>
              <a:t>Закон України від 24 березня 2022 р. № 2145-IX </a:t>
            </a:r>
            <a:r>
              <a:rPr lang="uk-UA" b="1" dirty="0" smtClean="0"/>
              <a:t>«Про внесення змін до деяких законодавчих актів України щодо створення умов для забезпечення продовольчої безпеки в умовах воєнного стану»</a:t>
            </a:r>
            <a:r>
              <a:rPr lang="uk-UA" dirty="0" smtClean="0"/>
              <a:t>.</a:t>
            </a: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dirty="0" smtClean="0"/>
              <a:t>Закон України від 19 жовтня 2022 р. № 2698-IX </a:t>
            </a:r>
            <a:r>
              <a:rPr lang="uk-UA" b="1" dirty="0" smtClean="0"/>
              <a:t>«Про внесення змін до деяких законодавчих актів України щодо відновлення системи оформлення прав оренди земельних ділянок сільськогосподарського призначення та удосконалення законодавства щодо охорони земель».</a:t>
            </a: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dirty="0" smtClean="0"/>
              <a:t>Закон України від 8 жовтня 2024 р. № 3993-IX </a:t>
            </a:r>
            <a:r>
              <a:rPr lang="uk-UA" b="1" dirty="0" smtClean="0"/>
              <a:t>«Про внесення змін до деяких законодавчих актів України щодо захисту інтересів власників земельних часток (паїв), а також застосування адміністративної процедури у сфері земельних відносин».</a:t>
            </a: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b="1" dirty="0" smtClean="0"/>
              <a:t>П. 27 Перехідних положень Земельного кодексу України.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uk-UA" sz="2000" b="1" dirty="0" smtClean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uk-UA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Підстави виникнення права приватної власності на землю фізичних осіб – громадян України (</a:t>
            </a:r>
            <a:r>
              <a:rPr lang="uk-UA" sz="2200" b="1" dirty="0" err="1" smtClean="0">
                <a:solidFill>
                  <a:srgbClr val="FF0000"/>
                </a:solidFill>
              </a:rPr>
              <a:t>ст.ст</a:t>
            </a:r>
            <a:r>
              <a:rPr lang="uk-UA" sz="2200" b="1" dirty="0" smtClean="0">
                <a:solidFill>
                  <a:srgbClr val="FF0000"/>
                </a:solidFill>
              </a:rPr>
              <a:t>. 81, 116, 118-121).</a:t>
            </a:r>
          </a:p>
          <a:p>
            <a:r>
              <a:rPr lang="uk-UA" sz="2800" dirty="0" smtClean="0"/>
              <a:t>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</a:pPr>
            <a:r>
              <a:rPr lang="uk-UA" sz="2200" b="1" dirty="0" smtClean="0"/>
              <a:t>прийняття </a:t>
            </a:r>
            <a:r>
              <a:rPr lang="uk-UA" sz="2200" b="1" dirty="0"/>
              <a:t>спадщини</a:t>
            </a:r>
            <a:r>
              <a:rPr lang="uk-UA" sz="2200" dirty="0"/>
              <a:t>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</a:pPr>
            <a:r>
              <a:rPr lang="uk-UA" sz="2200" b="1" dirty="0"/>
              <a:t>набуття права власності на землю за давністю користування (</a:t>
            </a:r>
            <a:r>
              <a:rPr lang="uk-UA" sz="2200" b="1" dirty="0" err="1"/>
              <a:t>набувальною</a:t>
            </a:r>
            <a:r>
              <a:rPr lang="uk-UA" sz="2200" b="1" dirty="0"/>
              <a:t> давністю) </a:t>
            </a:r>
            <a:r>
              <a:rPr lang="uk-UA" sz="2200" i="1" dirty="0"/>
              <a:t>(ст. 119 ЗК – </a:t>
            </a:r>
            <a:r>
              <a:rPr lang="uk-UA" sz="2200" i="1" dirty="0" smtClean="0"/>
              <a:t>кореляція із </a:t>
            </a:r>
            <a:r>
              <a:rPr lang="uk-UA" sz="2200" i="1" dirty="0"/>
              <a:t>ст. 344 ЦК)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</a:pPr>
            <a:r>
              <a:rPr lang="uk-UA" sz="2200" b="1" dirty="0"/>
              <a:t>придбання за договором купівлі-продажу, ренти, дарування, міни, іншими цивільно-правовими угодами</a:t>
            </a:r>
            <a:r>
              <a:rPr lang="uk-UA" sz="2200" dirty="0"/>
              <a:t>;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</a:pPr>
            <a:r>
              <a:rPr lang="uk-UA" sz="2200" b="1" dirty="0"/>
              <a:t>придбання житлового будинку, будівлі чи споруди</a:t>
            </a:r>
            <a:r>
              <a:rPr lang="uk-UA" sz="2200" dirty="0"/>
              <a:t>, що спричиняє перехід права власності на земельну ділянку (ст. 120 </a:t>
            </a:r>
            <a:r>
              <a:rPr lang="uk-UA" sz="2200" dirty="0" err="1"/>
              <a:t>ЗК</a:t>
            </a:r>
            <a:r>
              <a:rPr lang="uk-UA" sz="2200" dirty="0"/>
              <a:t>);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</a:pPr>
            <a:r>
              <a:rPr lang="uk-UA" sz="2200" b="1" dirty="0"/>
              <a:t>правовідносини, що виникають з </a:t>
            </a:r>
            <a:r>
              <a:rPr lang="uk-UA" sz="2200" b="1" dirty="0" smtClean="0"/>
              <a:t>договорів застави</a:t>
            </a:r>
            <a:r>
              <a:rPr lang="uk-UA" sz="2200" dirty="0" smtClean="0"/>
              <a:t>, у т.ч. іпотеки </a:t>
            </a:r>
            <a:r>
              <a:rPr lang="uk-UA" sz="2200" dirty="0"/>
              <a:t>(ст. 133 </a:t>
            </a:r>
            <a:r>
              <a:rPr lang="uk-UA" sz="2200" dirty="0" err="1"/>
              <a:t>ЗК</a:t>
            </a:r>
            <a:r>
              <a:rPr lang="uk-UA" sz="2200" dirty="0"/>
              <a:t>, Закон про іпотеку від </a:t>
            </a:r>
            <a:r>
              <a:rPr lang="ru-RU" sz="2200" dirty="0"/>
              <a:t>05.06.2003 р., </a:t>
            </a:r>
            <a:r>
              <a:rPr lang="uk-UA" sz="2200" dirty="0"/>
              <a:t>Закон про заставу від 02.10.1992 р.).</a:t>
            </a:r>
          </a:p>
          <a:p>
            <a:pPr>
              <a:buClr>
                <a:srgbClr val="C00000"/>
              </a:buClr>
            </a:pPr>
            <a:endParaRPr lang="uk-UA" sz="2200" dirty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uk-UA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питання теми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500174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596646" lvl="0" indent="-514350">
              <a:spcAft>
                <a:spcPts val="1200"/>
              </a:spcAft>
              <a:buFont typeface="+mj-lt"/>
              <a:buAutoNum type="arabicPeriod"/>
            </a:pPr>
            <a:r>
              <a:rPr lang="uk-UA" b="1" dirty="0" smtClean="0"/>
              <a:t>Поняття і види підстав виникнення права власності на землю.</a:t>
            </a:r>
            <a:endParaRPr lang="ru-RU" b="1" i="1" dirty="0" smtClean="0"/>
          </a:p>
          <a:p>
            <a:pPr marL="596646" lvl="0" indent="-514350">
              <a:spcAft>
                <a:spcPts val="1200"/>
              </a:spcAft>
              <a:buFont typeface="+mj-lt"/>
              <a:buAutoNum type="arabicPeriod"/>
            </a:pPr>
            <a:r>
              <a:rPr lang="uk-UA" b="1" dirty="0" smtClean="0"/>
              <a:t>Правові засади ринку земель в Україні. Нормативне забезпечення проведення земельних аукціонів.</a:t>
            </a:r>
          </a:p>
          <a:p>
            <a:pPr marL="596646" lvl="0" indent="-514350">
              <a:spcAft>
                <a:spcPts val="1200"/>
              </a:spcAft>
              <a:buFont typeface="+mj-lt"/>
              <a:buAutoNum type="arabicPeriod"/>
            </a:pPr>
            <a:r>
              <a:rPr lang="uk-UA" b="1" dirty="0" smtClean="0"/>
              <a:t>Підстави припинення права власності на землю.</a:t>
            </a:r>
            <a:endParaRPr lang="ru-RU" b="1" i="1" dirty="0" smtClean="0"/>
          </a:p>
          <a:p>
            <a:pPr marL="596646" lvl="0" indent="-514350">
              <a:spcAft>
                <a:spcPts val="1200"/>
              </a:spcAft>
              <a:buFont typeface="+mj-lt"/>
              <a:buAutoNum type="arabicPeriod"/>
            </a:pPr>
            <a:r>
              <a:rPr lang="uk-UA" b="1" dirty="0" smtClean="0"/>
              <a:t>Гарантії та захист права власності на землю.  </a:t>
            </a:r>
            <a:endParaRPr lang="ru-RU" b="1" i="1" dirty="0" smtClean="0"/>
          </a:p>
          <a:p>
            <a:pPr marL="596646" lvl="0" indent="-51435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Autofit/>
          </a:bodyPr>
          <a:lstStyle/>
          <a:p>
            <a:r>
              <a:rPr lang="uk-UA" sz="2200" b="1" dirty="0" smtClean="0"/>
              <a:t>Одержання земельних ділянок внаслідок приватизації державних і комунальних сільськогосподарських підприємств, установ та організацій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187624" y="1412776"/>
            <a:ext cx="7746064" cy="483562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uk-UA" sz="2000" dirty="0" smtClean="0"/>
              <a:t>Закон України від </a:t>
            </a:r>
            <a:r>
              <a:rPr lang="ru-RU" sz="2000" dirty="0" smtClean="0"/>
              <a:t>10 </a:t>
            </a:r>
            <a:r>
              <a:rPr lang="ru-RU" sz="2000" dirty="0" err="1"/>
              <a:t>липня</a:t>
            </a:r>
            <a:r>
              <a:rPr lang="ru-RU" sz="2000" dirty="0"/>
              <a:t> 1996 </a:t>
            </a:r>
            <a:r>
              <a:rPr lang="ru-RU" sz="2000" dirty="0" smtClean="0"/>
              <a:t>р. № 290/96-ВР «</a:t>
            </a:r>
            <a:r>
              <a:rPr lang="ru-RU" sz="2000" b="1" dirty="0" smtClean="0"/>
              <a:t>Про </a:t>
            </a:r>
            <a:r>
              <a:rPr lang="ru-RU" sz="2000" b="1" dirty="0" err="1" smtClean="0"/>
              <a:t>особливості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приватизації</a:t>
            </a:r>
            <a:r>
              <a:rPr lang="ru-RU" sz="2000" b="1" dirty="0" smtClean="0"/>
              <a:t> </a:t>
            </a:r>
            <a:r>
              <a:rPr lang="ru-RU" sz="2000" b="1" dirty="0"/>
              <a:t>майна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агропромисловому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комплексі</a:t>
            </a:r>
            <a:r>
              <a:rPr lang="ru-RU" sz="2000" b="1" dirty="0" smtClean="0"/>
              <a:t>».</a:t>
            </a:r>
          </a:p>
          <a:p>
            <a:pPr marL="82296" indent="0">
              <a:buNone/>
            </a:pPr>
            <a:r>
              <a:rPr lang="ru-RU" sz="1900" dirty="0" smtClean="0"/>
              <a:t>(</a:t>
            </a:r>
            <a:r>
              <a:rPr lang="ru-RU" sz="1900" dirty="0" err="1" smtClean="0"/>
              <a:t>втратив</a:t>
            </a:r>
            <a:r>
              <a:rPr lang="ru-RU" sz="1900" dirty="0" smtClean="0"/>
              <a:t> </a:t>
            </a:r>
            <a:r>
              <a:rPr lang="ru-RU" sz="1900" dirty="0" err="1" smtClean="0"/>
              <a:t>чинність</a:t>
            </a:r>
            <a:r>
              <a:rPr lang="ru-RU" sz="1900" dirty="0" smtClean="0"/>
              <a:t> </a:t>
            </a:r>
            <a:r>
              <a:rPr lang="ru-RU" sz="1900" dirty="0" err="1" smtClean="0"/>
              <a:t>із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прийняттям</a:t>
            </a:r>
            <a:r>
              <a:rPr lang="ru-RU" sz="1900" dirty="0" smtClean="0"/>
              <a:t> Закону </a:t>
            </a:r>
            <a:r>
              <a:rPr lang="ru-RU" sz="1900" dirty="0" err="1" smtClean="0"/>
              <a:t>України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18 </a:t>
            </a:r>
            <a:r>
              <a:rPr lang="ru-RU" sz="1900" dirty="0" err="1"/>
              <a:t>січня</a:t>
            </a:r>
            <a:r>
              <a:rPr lang="ru-RU" sz="1900" dirty="0"/>
              <a:t> 2018 </a:t>
            </a:r>
            <a:r>
              <a:rPr lang="ru-RU" sz="1900" dirty="0" smtClean="0"/>
              <a:t>р. № 2269-VIII «Про </a:t>
            </a:r>
            <a:r>
              <a:rPr lang="ru-RU" sz="1900" dirty="0" err="1"/>
              <a:t>приватизацію</a:t>
            </a:r>
            <a:r>
              <a:rPr lang="ru-RU" sz="1900" dirty="0"/>
              <a:t> державного і </a:t>
            </a:r>
            <a:r>
              <a:rPr lang="ru-RU" sz="1900" dirty="0" err="1"/>
              <a:t>комунального</a:t>
            </a:r>
            <a:r>
              <a:rPr lang="ru-RU" sz="1900" dirty="0"/>
              <a:t> </a:t>
            </a:r>
            <a:r>
              <a:rPr lang="ru-RU" sz="1900" dirty="0" smtClean="0"/>
              <a:t>майна»).</a:t>
            </a:r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r>
              <a:rPr lang="uk-UA" sz="2000" b="1" dirty="0"/>
              <a:t>Стаття </a:t>
            </a:r>
            <a:r>
              <a:rPr lang="uk-UA" sz="2000" b="1" dirty="0" smtClean="0"/>
              <a:t>25 ЗК . </a:t>
            </a:r>
            <a:r>
              <a:rPr lang="uk-UA" sz="2000" b="1" dirty="0"/>
              <a:t>Приватизація земель державних і комунальних сільськогосподарських підприємств, установ та організацій</a:t>
            </a:r>
          </a:p>
          <a:p>
            <a:pPr marL="82296" indent="0">
              <a:buNone/>
            </a:pPr>
            <a:endParaRPr lang="uk-UA" sz="2000" dirty="0"/>
          </a:p>
          <a:p>
            <a:pPr marL="82296" indent="0">
              <a:buNone/>
            </a:pPr>
            <a:r>
              <a:rPr lang="uk-UA" sz="2000" dirty="0"/>
              <a:t>1. При приватизації земель державних і комунальних сільськогосподарських підприємств, установ та організацій земельні ділянки передаються працівникам цих підприємств, установ та організацій, працівникам державних та комунальних закладів освіти, культури, охорони здоров'я, розташованих на території відповідної ради, а також пенсіонерам з їх числа з визначенням кожному з них земельної частки (паю).</a:t>
            </a:r>
          </a:p>
          <a:p>
            <a:pPr marL="82296" indent="0">
              <a:buNone/>
            </a:pPr>
            <a:endParaRPr lang="uk-UA" sz="2000" dirty="0"/>
          </a:p>
          <a:p>
            <a:pPr marL="82296" indent="0">
              <a:buNone/>
            </a:pPr>
            <a:r>
              <a:rPr lang="uk-UA" sz="2000" dirty="0" smtClean="0"/>
              <a:t>3</a:t>
            </a:r>
            <a:r>
              <a:rPr lang="uk-UA" sz="2000" dirty="0"/>
              <a:t>. Землі у приватну власність особам, зазначеним у частині першій цієї статті, передаються безоплатно.</a:t>
            </a: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8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400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 smtClean="0"/>
              <a:t>Цивільно-правові угоди як підстава  для переходу права власності на земельну ділянку </a:t>
            </a:r>
            <a:endParaRPr lang="uk-UA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560840" cy="4800600"/>
          </a:xfrm>
        </p:spPr>
        <p:txBody>
          <a:bodyPr>
            <a:normAutofit lnSpcReduction="10000"/>
          </a:bodyPr>
          <a:lstStyle/>
          <a:p>
            <a:pPr marL="596646" indent="-514350">
              <a:buAutoNum type="arabicPeriod"/>
            </a:pPr>
            <a:r>
              <a:rPr lang="uk-UA" sz="2800" b="1" dirty="0" smtClean="0"/>
              <a:t>Договір купівлі-продажу (ст. 655-657 ЦК)</a:t>
            </a:r>
          </a:p>
          <a:p>
            <a:pPr marL="596646" indent="-514350">
              <a:buFont typeface="Wingdings 2"/>
              <a:buAutoNum type="arabicPeriod"/>
            </a:pPr>
            <a:r>
              <a:rPr lang="uk-UA" sz="2800" b="1" dirty="0"/>
              <a:t>Договір </a:t>
            </a:r>
            <a:r>
              <a:rPr lang="uk-UA" sz="2800" b="1" dirty="0" smtClean="0"/>
              <a:t>міни (ст. 715, 716 ЦК)</a:t>
            </a:r>
            <a:endParaRPr lang="uk-UA" sz="2800" b="1" dirty="0"/>
          </a:p>
          <a:p>
            <a:pPr marL="596646" indent="-514350">
              <a:buFont typeface="Wingdings 2"/>
              <a:buAutoNum type="arabicPeriod"/>
            </a:pPr>
            <a:r>
              <a:rPr lang="uk-UA" sz="2800" b="1" dirty="0"/>
              <a:t>Договір </a:t>
            </a:r>
            <a:r>
              <a:rPr lang="uk-UA" sz="2800" b="1" dirty="0" smtClean="0"/>
              <a:t>дарування, у т.ч. договір про пожертву (</a:t>
            </a:r>
            <a:r>
              <a:rPr lang="uk-UA" sz="2800" b="1" dirty="0" err="1" smtClean="0"/>
              <a:t>гл</a:t>
            </a:r>
            <a:r>
              <a:rPr lang="uk-UA" sz="2800" b="1" dirty="0" smtClean="0"/>
              <a:t>. 55 ЦК)</a:t>
            </a:r>
            <a:endParaRPr lang="uk-UA" sz="2800" b="1" dirty="0"/>
          </a:p>
          <a:p>
            <a:pPr marL="596646" indent="-514350">
              <a:buFont typeface="Wingdings 2"/>
              <a:buAutoNum type="arabicPeriod"/>
            </a:pPr>
            <a:r>
              <a:rPr lang="uk-UA" sz="2800" b="1" dirty="0"/>
              <a:t>Договір </a:t>
            </a:r>
            <a:r>
              <a:rPr lang="uk-UA" sz="2800" b="1" dirty="0" smtClean="0"/>
              <a:t>ренти (</a:t>
            </a:r>
            <a:r>
              <a:rPr lang="uk-UA" sz="2800" b="1" dirty="0" err="1" smtClean="0"/>
              <a:t>гл</a:t>
            </a:r>
            <a:r>
              <a:rPr lang="uk-UA" sz="2800" b="1" dirty="0" smtClean="0"/>
              <a:t>. 56 ЦК)</a:t>
            </a:r>
            <a:endParaRPr lang="uk-UA" sz="2800" b="1" dirty="0"/>
          </a:p>
          <a:p>
            <a:pPr marL="596646" indent="-514350">
              <a:buFont typeface="Wingdings 2"/>
              <a:buAutoNum type="arabicPeriod"/>
            </a:pPr>
            <a:r>
              <a:rPr lang="uk-UA" sz="2800" b="1" dirty="0"/>
              <a:t>Договір </a:t>
            </a:r>
            <a:r>
              <a:rPr lang="uk-UA" sz="2800" b="1" dirty="0" smtClean="0"/>
              <a:t>довічного утримання (догляду) (</a:t>
            </a:r>
            <a:r>
              <a:rPr lang="uk-UA" sz="2800" b="1" dirty="0" err="1" smtClean="0"/>
              <a:t>гл</a:t>
            </a:r>
            <a:r>
              <a:rPr lang="uk-UA" sz="2800" b="1" dirty="0" smtClean="0"/>
              <a:t>. 57 ЦК) </a:t>
            </a:r>
            <a:endParaRPr lang="uk-UA" sz="2800" b="1" dirty="0"/>
          </a:p>
          <a:p>
            <a:pPr marL="596646" indent="-514350">
              <a:buFont typeface="Wingdings 2"/>
              <a:buAutoNum type="arabicPeriod"/>
            </a:pPr>
            <a:r>
              <a:rPr lang="uk-UA" sz="2800" b="1" dirty="0"/>
              <a:t>Договір </a:t>
            </a:r>
            <a:r>
              <a:rPr lang="uk-UA" sz="2800" b="1" dirty="0" smtClean="0"/>
              <a:t>застави, у т.ч. іпотеки</a:t>
            </a:r>
            <a:endParaRPr lang="uk-UA" sz="2800" b="1" dirty="0"/>
          </a:p>
          <a:p>
            <a:pPr marL="596646" indent="-514350">
              <a:buFont typeface="Wingdings 2"/>
              <a:buAutoNum type="arabicPeriod"/>
            </a:pPr>
            <a:r>
              <a:rPr lang="uk-UA" sz="2800" b="1" dirty="0" smtClean="0"/>
              <a:t>Спадкування (ст. 1225, 1246 ЦК), у т.ч. спадковий договір (</a:t>
            </a:r>
            <a:r>
              <a:rPr lang="uk-UA" sz="2800" b="1" dirty="0" err="1" smtClean="0"/>
              <a:t>гл</a:t>
            </a:r>
            <a:r>
              <a:rPr lang="uk-UA" sz="2800" b="1" dirty="0" smtClean="0"/>
              <a:t>. 90 ЦК).</a:t>
            </a:r>
            <a:endParaRPr lang="uk-UA" sz="2800" b="1" dirty="0"/>
          </a:p>
          <a:p>
            <a:pPr marL="82296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2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386" y="332656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Виникнення права приватної власності на землю іноземців та осіб без громадянства </a:t>
            </a:r>
          </a:p>
          <a:p>
            <a:pPr algn="ctr"/>
            <a:r>
              <a:rPr lang="uk-UA" sz="2400" b="1" dirty="0" smtClean="0"/>
              <a:t>(</a:t>
            </a:r>
            <a:r>
              <a:rPr lang="uk-UA" sz="2400" b="1" dirty="0" err="1" smtClean="0"/>
              <a:t>ч.ч</a:t>
            </a:r>
            <a:r>
              <a:rPr lang="uk-UA" sz="2400" b="1" dirty="0" smtClean="0"/>
              <a:t>. 2,3,4 ст. 81 ЗК) </a:t>
            </a:r>
            <a:endParaRPr lang="en-US" sz="2400" b="1" dirty="0" smtClean="0"/>
          </a:p>
          <a:p>
            <a:pPr algn="ctr"/>
            <a:endParaRPr lang="uk-UA" sz="2400" b="1" dirty="0" smtClean="0"/>
          </a:p>
          <a:p>
            <a:r>
              <a:rPr lang="uk-UA" sz="2400" b="1" dirty="0" smtClean="0">
                <a:solidFill>
                  <a:srgbClr val="FF0000"/>
                </a:solidFill>
              </a:rPr>
              <a:t>Об'єкти:  </a:t>
            </a:r>
            <a:r>
              <a:rPr lang="uk-UA" sz="2400" dirty="0" smtClean="0"/>
              <a:t>1)земельні ділянки несільськогосподарського призначення в межах населених пунктів, 2) земельні ділянки несільськогосподарського призначення за межами населених пунктів, на яких розташовані об'єкти нерухомого майна, що належать їм на праві приватної власності.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Підстави:</a:t>
            </a:r>
          </a:p>
          <a:p>
            <a:r>
              <a:rPr lang="uk-UA" sz="2400" dirty="0" smtClean="0"/>
              <a:t>а) придбання за договором купівлі-продажу, ренти, дарування, міни, іншими цивільно-правовими угодами;</a:t>
            </a:r>
          </a:p>
          <a:p>
            <a:r>
              <a:rPr lang="uk-UA" sz="2400" dirty="0" smtClean="0"/>
              <a:t>б) викупу земельних ділянок, на яких розташовані об'єкти нерухомого майна, що належать їм на праві власності;</a:t>
            </a:r>
          </a:p>
          <a:p>
            <a:r>
              <a:rPr lang="uk-UA" sz="2400" dirty="0" smtClean="0"/>
              <a:t>в) прийняття спадщини.</a:t>
            </a:r>
            <a:endParaRPr lang="uk-UA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70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Підстави виникнення права приватної власності на землю юридичних осіб України (ст.82 ЗК).</a:t>
            </a:r>
          </a:p>
          <a:p>
            <a:pPr algn="ctr"/>
            <a:endParaRPr lang="uk-UA" sz="2800" b="1" dirty="0" smtClean="0"/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800" dirty="0" smtClean="0"/>
              <a:t>придбання </a:t>
            </a:r>
            <a:r>
              <a:rPr lang="uk-UA" sz="2800" dirty="0"/>
              <a:t>за договором купівлі-продажу, ренти, дарування, міни, іншими цивільно-правовими угодами </a:t>
            </a:r>
            <a:r>
              <a:rPr lang="uk-UA" sz="2800" i="1" dirty="0"/>
              <a:t>(у тому числі у порядку платної приватизації)</a:t>
            </a:r>
            <a:r>
              <a:rPr lang="uk-UA" sz="2800" dirty="0"/>
              <a:t>; 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800" dirty="0" smtClean="0"/>
              <a:t>внесення </a:t>
            </a:r>
            <a:r>
              <a:rPr lang="uk-UA" sz="2800" dirty="0"/>
              <a:t>земельних ділянок її засновниками до статутного фонду; 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800" dirty="0" smtClean="0"/>
              <a:t>прийняття </a:t>
            </a:r>
            <a:r>
              <a:rPr lang="uk-UA" sz="2800" dirty="0"/>
              <a:t>спадщини; 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800" dirty="0" smtClean="0"/>
              <a:t>виникнення </a:t>
            </a:r>
            <a:r>
              <a:rPr lang="uk-UA" sz="2800" dirty="0"/>
              <a:t>інших підстав, передбачених законом. </a:t>
            </a:r>
          </a:p>
          <a:p>
            <a:pPr algn="ctr"/>
            <a:endParaRPr lang="uk-UA" sz="28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763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Іноземні юридичні особи як суб'єкти права власності на землю </a:t>
            </a:r>
          </a:p>
          <a:p>
            <a:pPr algn="ctr"/>
            <a:endParaRPr lang="uk-U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err="1" smtClean="0"/>
              <a:t>ЗК</a:t>
            </a:r>
            <a:r>
              <a:rPr lang="uk-UA" sz="2000" b="1" dirty="0" smtClean="0"/>
              <a:t> України </a:t>
            </a:r>
            <a:r>
              <a:rPr lang="uk-UA" sz="2000" dirty="0" smtClean="0"/>
              <a:t>(ст. 82)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smtClean="0"/>
              <a:t>ЦК України </a:t>
            </a:r>
            <a:r>
              <a:rPr lang="uk-UA" sz="2000" dirty="0" smtClean="0"/>
              <a:t>(ст. 374)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smtClean="0"/>
              <a:t>Закон України від </a:t>
            </a:r>
            <a:r>
              <a:rPr lang="ru-RU" sz="2000" b="1" dirty="0"/>
              <a:t>16 </a:t>
            </a:r>
            <a:r>
              <a:rPr lang="ru-RU" sz="2000" b="1" dirty="0" err="1"/>
              <a:t>квітня</a:t>
            </a:r>
            <a:r>
              <a:rPr lang="ru-RU" sz="2000" b="1" dirty="0"/>
              <a:t> 1991 </a:t>
            </a:r>
            <a:r>
              <a:rPr lang="ru-RU" sz="2000" b="1" dirty="0" smtClean="0"/>
              <a:t>р. № </a:t>
            </a:r>
            <a:r>
              <a:rPr lang="ru-RU" sz="2000" b="1" dirty="0"/>
              <a:t>959-XII </a:t>
            </a:r>
            <a:r>
              <a:rPr lang="uk-UA" sz="2000" b="1" dirty="0" smtClean="0"/>
              <a:t>«</a:t>
            </a:r>
            <a:r>
              <a:rPr lang="uk-UA" sz="2000" b="1" dirty="0" smtClean="0"/>
              <a:t>Про зовнішньоекономічну діяльність» </a:t>
            </a:r>
            <a:r>
              <a:rPr lang="uk-UA" sz="2000" dirty="0" smtClean="0"/>
              <a:t>(ст. 1 – поняття «іноземні </a:t>
            </a:r>
            <a:r>
              <a:rPr lang="uk-UA" sz="2000" dirty="0"/>
              <a:t>суб'єкти господарської </a:t>
            </a:r>
            <a:r>
              <a:rPr lang="uk-UA" sz="2000" dirty="0" smtClean="0"/>
              <a:t>діяльності», «спільні підприємства</a:t>
            </a:r>
            <a:r>
              <a:rPr lang="uk-UA" sz="2000" dirty="0" smtClean="0"/>
              <a:t>»).</a:t>
            </a:r>
            <a:endParaRPr lang="uk-UA" sz="2000" dirty="0" smtClean="0"/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/>
              <a:t>Закон України від </a:t>
            </a:r>
            <a:r>
              <a:rPr lang="ru-RU" sz="2000" b="1" dirty="0"/>
              <a:t>23 </a:t>
            </a:r>
            <a:r>
              <a:rPr lang="ru-RU" sz="2000" b="1" dirty="0" err="1"/>
              <a:t>червня</a:t>
            </a:r>
            <a:r>
              <a:rPr lang="ru-RU" sz="2000" b="1" dirty="0"/>
              <a:t> 2005 </a:t>
            </a:r>
            <a:r>
              <a:rPr lang="ru-RU" sz="2000" b="1" dirty="0" smtClean="0"/>
              <a:t>р. № </a:t>
            </a:r>
            <a:r>
              <a:rPr lang="ru-RU" sz="2000" b="1" dirty="0"/>
              <a:t>2709-IV </a:t>
            </a:r>
            <a:r>
              <a:rPr lang="uk-UA" sz="2000" b="1" dirty="0" smtClean="0"/>
              <a:t>«</a:t>
            </a:r>
            <a:r>
              <a:rPr lang="uk-UA" sz="2000" b="1" dirty="0" smtClean="0"/>
              <a:t>Про міжнародне приватне право» </a:t>
            </a:r>
            <a:r>
              <a:rPr lang="uk-UA" sz="2000" dirty="0" smtClean="0"/>
              <a:t>(ст. ст. 25, 29, 46</a:t>
            </a:r>
            <a:r>
              <a:rPr lang="uk-UA" sz="2000" dirty="0" smtClean="0"/>
              <a:t>).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000" b="1" dirty="0" smtClean="0"/>
              <a:t>Закон України від </a:t>
            </a:r>
            <a:r>
              <a:rPr lang="ru-RU" sz="2000" b="1" dirty="0" smtClean="0"/>
              <a:t>9 </a:t>
            </a:r>
            <a:r>
              <a:rPr lang="ru-RU" sz="2000" b="1" dirty="0" err="1"/>
              <a:t>січня</a:t>
            </a:r>
            <a:r>
              <a:rPr lang="ru-RU" sz="2000" b="1" dirty="0"/>
              <a:t> 2025 </a:t>
            </a:r>
            <a:r>
              <a:rPr lang="ru-RU" sz="2000" b="1" dirty="0" smtClean="0"/>
              <a:t>р. № </a:t>
            </a:r>
            <a:r>
              <a:rPr lang="ru-RU" sz="2000" b="1" dirty="0"/>
              <a:t>4196-IX</a:t>
            </a:r>
            <a:r>
              <a:rPr lang="uk-UA" sz="2000" b="1" dirty="0" smtClean="0"/>
              <a:t> «Про </a:t>
            </a:r>
            <a:r>
              <a:rPr lang="uk-UA" sz="2000" b="1" dirty="0"/>
              <a:t>особливості регулювання діяльності юридичних осіб окремих організаційно-правових форм у перехідний період та об’єднань юридичних </a:t>
            </a:r>
            <a:r>
              <a:rPr lang="uk-UA" sz="2000" b="1" dirty="0" smtClean="0"/>
              <a:t>осіб».</a:t>
            </a:r>
            <a:endParaRPr lang="uk-UA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763284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Підстави виникнення права приватної власності на землю іноземних юридичних осіб (ст.82 ЗК).</a:t>
            </a:r>
          </a:p>
          <a:p>
            <a:pPr algn="ctr">
              <a:spcAft>
                <a:spcPts val="1200"/>
              </a:spcAft>
            </a:pPr>
            <a:r>
              <a:rPr lang="uk-UA" sz="2800" b="1" dirty="0">
                <a:solidFill>
                  <a:srgbClr val="FF0000"/>
                </a:solidFill>
              </a:rPr>
              <a:t>т</a:t>
            </a:r>
            <a:r>
              <a:rPr lang="uk-UA" sz="2800" b="1" dirty="0" smtClean="0">
                <a:solidFill>
                  <a:srgbClr val="FF0000"/>
                </a:solidFill>
              </a:rPr>
              <a:t>ільки щодо земельних ділянок </a:t>
            </a:r>
            <a:r>
              <a:rPr lang="uk-UA" sz="2800" b="1" u="sng" dirty="0" smtClean="0">
                <a:solidFill>
                  <a:srgbClr val="FF0000"/>
                </a:solidFill>
              </a:rPr>
              <a:t>несільськогосподарського </a:t>
            </a:r>
            <a:r>
              <a:rPr lang="uk-UA" sz="2800" b="1" dirty="0" smtClean="0">
                <a:solidFill>
                  <a:srgbClr val="FF0000"/>
                </a:solidFill>
              </a:rPr>
              <a:t>призначення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800" dirty="0" smtClean="0"/>
              <a:t>придбання у межах населених пунктів об'єктів нерухомого майна та для спорудження об'єктів, </a:t>
            </a:r>
            <a:r>
              <a:rPr lang="uk-UA" sz="2800" dirty="0"/>
              <a:t>пов'язаних із здійсненням підприємницької діяльності в Україні; </a:t>
            </a:r>
            <a:endParaRPr lang="uk-UA" sz="2800" dirty="0" smtClean="0"/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800" dirty="0"/>
              <a:t>придбання об'єктів нерухомого </a:t>
            </a:r>
            <a:r>
              <a:rPr lang="uk-UA" sz="2800" dirty="0" smtClean="0"/>
              <a:t>майна поза межами населених пунктів;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800" dirty="0"/>
              <a:t>прийняття </a:t>
            </a:r>
            <a:r>
              <a:rPr lang="uk-UA" sz="2800" dirty="0" smtClean="0"/>
              <a:t>спадщини</a:t>
            </a:r>
            <a:r>
              <a:rPr lang="uk-UA" sz="2800" dirty="0"/>
              <a:t>.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800" dirty="0" smtClean="0"/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4624"/>
            <a:ext cx="777686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Підстави виникнення права власності на землю територіальних громад (ст.83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ЗК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):</a:t>
            </a:r>
          </a:p>
          <a:p>
            <a:pPr algn="ctr"/>
            <a:endParaRPr lang="uk-UA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b="1" dirty="0" smtClean="0"/>
              <a:t>Розмежування земель державної та комунальної власності </a:t>
            </a:r>
            <a:r>
              <a:rPr lang="uk-UA" dirty="0" smtClean="0"/>
              <a:t>(Закон України від 6 вересня 2012 р. «</a:t>
            </a:r>
            <a:r>
              <a:rPr lang="ru-RU" dirty="0"/>
              <a:t>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законодавчих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розмежування</a:t>
            </a:r>
            <a:r>
              <a:rPr lang="ru-RU" dirty="0"/>
              <a:t> земель </a:t>
            </a:r>
            <a:r>
              <a:rPr lang="ru-RU" dirty="0" err="1"/>
              <a:t>державної</a:t>
            </a:r>
            <a:r>
              <a:rPr lang="ru-RU" dirty="0"/>
              <a:t> та </a:t>
            </a:r>
            <a:r>
              <a:rPr lang="ru-RU" dirty="0" err="1"/>
              <a:t>комунальної</a:t>
            </a:r>
            <a:r>
              <a:rPr lang="ru-RU" dirty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»);</a:t>
            </a:r>
            <a:endParaRPr lang="uk-UA" dirty="0" smtClean="0"/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b="1" dirty="0" smtClean="0"/>
              <a:t>Передача їм земель державної власності </a:t>
            </a:r>
            <a:r>
              <a:rPr lang="uk-UA" dirty="0" smtClean="0"/>
              <a:t>(ст. 117 </a:t>
            </a:r>
            <a:r>
              <a:rPr lang="uk-UA" dirty="0" err="1" smtClean="0"/>
              <a:t>ЗК</a:t>
            </a:r>
            <a:r>
              <a:rPr lang="uk-UA" dirty="0" smtClean="0"/>
              <a:t>);</a:t>
            </a:r>
            <a:endParaRPr lang="uk-UA" b="1" dirty="0" smtClean="0"/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b="1" dirty="0" smtClean="0"/>
              <a:t>Відчуження земельних ділянок для суспільних потреб та з мотивів суспільної необхідності відповідно до закону (</a:t>
            </a:r>
            <a:r>
              <a:rPr lang="uk-UA" dirty="0" smtClean="0"/>
              <a:t>Закон України</a:t>
            </a:r>
            <a:r>
              <a:rPr lang="uk-UA" dirty="0"/>
              <a:t> від </a:t>
            </a:r>
            <a:r>
              <a:rPr lang="uk-UA" dirty="0" smtClean="0"/>
              <a:t>17 листопада </a:t>
            </a:r>
            <a:r>
              <a:rPr lang="uk-UA" dirty="0"/>
              <a:t>2009 </a:t>
            </a:r>
            <a:r>
              <a:rPr lang="uk-UA" dirty="0" smtClean="0"/>
              <a:t>р. </a:t>
            </a:r>
            <a:r>
              <a:rPr lang="uk-UA" dirty="0"/>
              <a:t>«Про відчуження земельних ділянок, інших об'єктів нерухомого майна, що на них </a:t>
            </a:r>
            <a:r>
              <a:rPr lang="uk-UA" dirty="0" smtClean="0"/>
              <a:t>розміщені, які </a:t>
            </a:r>
            <a:r>
              <a:rPr lang="uk-UA" dirty="0"/>
              <a:t>перебувають у приватній власності, для суспільних потреб чи з мотивів суспільної необхідності</a:t>
            </a:r>
            <a:r>
              <a:rPr lang="uk-UA" dirty="0" smtClean="0"/>
              <a:t>»);</a:t>
            </a:r>
            <a:endParaRPr lang="uk-UA" b="1" dirty="0" smtClean="0"/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b="1" dirty="0" smtClean="0"/>
              <a:t>Прийняття спадщини або переходу в їхню власність земельних ділянок, визнаних судом </a:t>
            </a:r>
            <a:r>
              <a:rPr lang="uk-UA" b="1" dirty="0" err="1" smtClean="0"/>
              <a:t>відумерлою</a:t>
            </a:r>
            <a:r>
              <a:rPr lang="uk-UA" b="1" dirty="0" smtClean="0"/>
              <a:t> спадщиною </a:t>
            </a:r>
            <a:r>
              <a:rPr lang="uk-UA" dirty="0" smtClean="0"/>
              <a:t>(Закон України </a:t>
            </a:r>
            <a:r>
              <a:rPr lang="uk-UA" i="1" dirty="0" smtClean="0"/>
              <a:t>«Про внесення змін до деяких законодавчих актів України щодо правової долі земельних ділянок, власники яких померли» </a:t>
            </a:r>
            <a:r>
              <a:rPr lang="uk-UA" dirty="0" smtClean="0"/>
              <a:t>від 20 вересня 2016 р.);</a:t>
            </a:r>
            <a:endParaRPr lang="uk-UA" b="1" dirty="0" smtClean="0"/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b="1" dirty="0" smtClean="0"/>
              <a:t>Придбання за договором купівлі-продажу, ренти, дарування, міни, іншими цивільно-правовими угодами;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b="1" dirty="0" smtClean="0"/>
              <a:t>Виникнення інших підстав, передбачених законом.</a:t>
            </a:r>
            <a:endParaRPr lang="uk-UA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96649"/>
            <a:ext cx="78488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Передача територіальним громадам земель державної власності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dirty="0" smtClean="0"/>
              <a:t>Ст. 117 </a:t>
            </a:r>
            <a:r>
              <a:rPr lang="uk-UA" dirty="0" err="1" smtClean="0"/>
              <a:t>ЗК</a:t>
            </a:r>
            <a:r>
              <a:rPr lang="uk-UA" dirty="0" smtClean="0"/>
              <a:t>.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dirty="0"/>
              <a:t>Закони України від 21 травня 1997 р. </a:t>
            </a:r>
            <a:r>
              <a:rPr lang="uk-UA" b="1" dirty="0"/>
              <a:t>«Про місцеве самоврядування в Україні»</a:t>
            </a:r>
            <a:r>
              <a:rPr lang="uk-UA" dirty="0"/>
              <a:t> та від 5 лютого 2015 р. </a:t>
            </a:r>
            <a:r>
              <a:rPr lang="uk-UA" b="1" dirty="0"/>
              <a:t>«Про добровільне об'єднання територіальних громад».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trike="sngStrike" dirty="0" smtClean="0"/>
              <a:t>Розпорядження Кабінету Міністрів України від 31 січня 2018 р. № 60-р </a:t>
            </a:r>
            <a:r>
              <a:rPr lang="uk-UA" b="1" strike="sngStrike" dirty="0" smtClean="0"/>
              <a:t>«Питання передачі земельних ділянок сільськогосподарського призначення державної власності у комунальну власність об’єднаних територіальних громад».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/>
              <a:t>Указ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15 </a:t>
            </a:r>
            <a:r>
              <a:rPr lang="ru-RU" dirty="0" err="1"/>
              <a:t>жовтня</a:t>
            </a:r>
            <a:r>
              <a:rPr lang="ru-RU" dirty="0"/>
              <a:t> 2020 </a:t>
            </a:r>
            <a:r>
              <a:rPr lang="ru-RU" dirty="0" smtClean="0"/>
              <a:t>р. № 449 </a:t>
            </a:r>
            <a:r>
              <a:rPr lang="ru-RU" b="1" dirty="0" smtClean="0"/>
              <a:t>«Про </a:t>
            </a:r>
            <a:r>
              <a:rPr lang="ru-RU" b="1" dirty="0" err="1"/>
              <a:t>деякі</a:t>
            </a:r>
            <a:r>
              <a:rPr lang="ru-RU" b="1" dirty="0"/>
              <a:t> заходи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прискорення</a:t>
            </a:r>
            <a:r>
              <a:rPr lang="ru-RU" b="1" dirty="0"/>
              <a:t> реформ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 smtClean="0"/>
              <a:t>відносин</a:t>
            </a:r>
            <a:r>
              <a:rPr lang="ru-RU" b="1" dirty="0" smtClean="0"/>
              <a:t>».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/>
              <a:t>Постанова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16 </a:t>
            </a:r>
            <a:r>
              <a:rPr lang="ru-RU" dirty="0"/>
              <a:t>листопада 2020 р. № 1113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dirty="0" err="1"/>
              <a:t>Деякі</a:t>
            </a:r>
            <a:r>
              <a:rPr lang="ru-RU" b="1" dirty="0"/>
              <a:t> заходи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прискорення</a:t>
            </a:r>
            <a:r>
              <a:rPr lang="ru-RU" b="1" dirty="0"/>
              <a:t> реформ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/>
              <a:t>відносин</a:t>
            </a:r>
            <a:r>
              <a:rPr lang="ru-RU" b="1" dirty="0" smtClean="0"/>
              <a:t>».</a:t>
            </a:r>
            <a:endParaRPr lang="ru-RU" b="1" dirty="0"/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28 </a:t>
            </a:r>
            <a:r>
              <a:rPr lang="ru-RU" dirty="0" err="1"/>
              <a:t>квітня</a:t>
            </a:r>
            <a:r>
              <a:rPr lang="ru-RU" dirty="0"/>
              <a:t> 2021 </a:t>
            </a:r>
            <a:r>
              <a:rPr lang="ru-RU" dirty="0" smtClean="0"/>
              <a:t>р. № 1423-IX </a:t>
            </a:r>
            <a:r>
              <a:rPr lang="ru-RU" b="1" dirty="0" smtClean="0"/>
              <a:t>«Про </a:t>
            </a:r>
            <a:r>
              <a:rPr lang="ru-RU" b="1" dirty="0" err="1"/>
              <a:t>внесення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 до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законодавчих</a:t>
            </a:r>
            <a:r>
              <a:rPr lang="ru-RU" b="1" dirty="0"/>
              <a:t> </a:t>
            </a:r>
            <a:r>
              <a:rPr lang="ru-RU" b="1" dirty="0" err="1"/>
              <a:t>актів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вдосконалення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та </a:t>
            </a:r>
            <a:r>
              <a:rPr lang="ru-RU" b="1" dirty="0" err="1"/>
              <a:t>дерегуляції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 smtClean="0"/>
              <a:t>відносин</a:t>
            </a:r>
            <a:r>
              <a:rPr lang="ru-RU" b="1" dirty="0" smtClean="0"/>
              <a:t>».</a:t>
            </a:r>
            <a:endParaRPr lang="uk-UA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187624" y="305936"/>
            <a:ext cx="77768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Указ Президента </a:t>
            </a:r>
            <a:r>
              <a:rPr lang="ru-RU" sz="2200" b="1" dirty="0" err="1" smtClean="0"/>
              <a:t>України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15 </a:t>
            </a:r>
            <a:r>
              <a:rPr lang="ru-RU" sz="2200" b="1" dirty="0" err="1"/>
              <a:t>жовтня</a:t>
            </a:r>
            <a:r>
              <a:rPr lang="ru-RU" sz="2200" b="1" dirty="0"/>
              <a:t> 2020 </a:t>
            </a:r>
            <a:r>
              <a:rPr lang="ru-RU" sz="2200" b="1" dirty="0" smtClean="0"/>
              <a:t>р. № 449</a:t>
            </a:r>
            <a:endParaRPr lang="ru-RU" sz="2200" b="1" dirty="0"/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«Про </a:t>
            </a:r>
            <a:r>
              <a:rPr lang="ru-RU" sz="2200" b="1" dirty="0" err="1">
                <a:solidFill>
                  <a:srgbClr val="C00000"/>
                </a:solidFill>
              </a:rPr>
              <a:t>деякі</a:t>
            </a:r>
            <a:r>
              <a:rPr lang="ru-RU" sz="2200" b="1" dirty="0">
                <a:solidFill>
                  <a:srgbClr val="C00000"/>
                </a:solidFill>
              </a:rPr>
              <a:t> заходи </a:t>
            </a:r>
            <a:r>
              <a:rPr lang="ru-RU" sz="2200" b="1" dirty="0" err="1">
                <a:solidFill>
                  <a:srgbClr val="C00000"/>
                </a:solidFill>
              </a:rPr>
              <a:t>щодо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прискорення</a:t>
            </a:r>
            <a:r>
              <a:rPr lang="ru-RU" sz="2200" b="1" dirty="0">
                <a:solidFill>
                  <a:srgbClr val="C00000"/>
                </a:solidFill>
              </a:rPr>
              <a:t> реформ у </a:t>
            </a:r>
            <a:r>
              <a:rPr lang="ru-RU" sz="2200" b="1" dirty="0" err="1">
                <a:solidFill>
                  <a:srgbClr val="C00000"/>
                </a:solidFill>
              </a:rPr>
              <a:t>сфері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земельних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відносин</a:t>
            </a:r>
            <a:r>
              <a:rPr lang="ru-RU" sz="2200" b="1" dirty="0" smtClean="0">
                <a:solidFill>
                  <a:srgbClr val="C00000"/>
                </a:solidFill>
              </a:rPr>
              <a:t>»</a:t>
            </a:r>
            <a:endParaRPr lang="ru-RU" sz="2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/>
              <a:t>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реформ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реалізації</a:t>
            </a:r>
            <a:r>
              <a:rPr lang="ru-RU" dirty="0"/>
              <a:t> прав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територіальних</a:t>
            </a:r>
            <a:r>
              <a:rPr lang="ru-RU" dirty="0"/>
              <a:t> громад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постановляю:</a:t>
            </a:r>
          </a:p>
          <a:p>
            <a:endParaRPr lang="ru-RU" dirty="0"/>
          </a:p>
          <a:p>
            <a:pPr indent="179388"/>
            <a:r>
              <a:rPr lang="ru-RU" dirty="0"/>
              <a:t>1.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:</a:t>
            </a:r>
          </a:p>
          <a:p>
            <a:endParaRPr lang="ru-RU" dirty="0"/>
          </a:p>
          <a:p>
            <a:pPr indent="179388" algn="just"/>
            <a:r>
              <a:rPr lang="ru-RU" dirty="0"/>
              <a:t>1) </a:t>
            </a:r>
            <a:r>
              <a:rPr lang="ru-RU" dirty="0" err="1"/>
              <a:t>активізувати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b="1" dirty="0" err="1"/>
              <a:t>передачі</a:t>
            </a:r>
            <a:r>
              <a:rPr lang="ru-RU" b="1" dirty="0"/>
              <a:t>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/>
              <a:t>ділянок</a:t>
            </a:r>
            <a:r>
              <a:rPr lang="ru-RU" b="1" dirty="0"/>
              <a:t> </a:t>
            </a:r>
            <a:r>
              <a:rPr lang="ru-RU" b="1" dirty="0" err="1"/>
              <a:t>сільськогосподарського</a:t>
            </a:r>
            <a:r>
              <a:rPr lang="ru-RU" b="1" dirty="0"/>
              <a:t> </a:t>
            </a:r>
            <a:r>
              <a:rPr lang="ru-RU" b="1" dirty="0" err="1"/>
              <a:t>призначення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> в </a:t>
            </a:r>
            <a:r>
              <a:rPr lang="ru-RU" b="1" dirty="0" err="1"/>
              <a:t>комунальну</a:t>
            </a:r>
            <a:r>
              <a:rPr lang="ru-RU" b="1" dirty="0"/>
              <a:t> </a:t>
            </a:r>
            <a:r>
              <a:rPr lang="ru-RU" b="1" dirty="0" err="1"/>
              <a:t>власність</a:t>
            </a:r>
            <a:r>
              <a:rPr lang="ru-RU" dirty="0"/>
              <a:t>;</a:t>
            </a:r>
          </a:p>
          <a:p>
            <a:pPr indent="179388" algn="just"/>
            <a:endParaRPr lang="ru-RU" dirty="0"/>
          </a:p>
          <a:p>
            <a:pPr indent="179388" algn="just"/>
            <a:r>
              <a:rPr lang="ru-RU" dirty="0"/>
              <a:t>2) </a:t>
            </a:r>
            <a:r>
              <a:rPr lang="ru-RU" dirty="0" err="1"/>
              <a:t>опрацювати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b="1" dirty="0" err="1"/>
              <a:t>стимулювання</a:t>
            </a:r>
            <a:r>
              <a:rPr lang="ru-RU" b="1" dirty="0"/>
              <a:t> </a:t>
            </a:r>
            <a:r>
              <a:rPr lang="ru-RU" b="1" dirty="0" err="1"/>
              <a:t>оформлення</a:t>
            </a:r>
            <a:r>
              <a:rPr lang="ru-RU" b="1" dirty="0"/>
              <a:t> </a:t>
            </a:r>
            <a:r>
              <a:rPr lang="ru-RU" b="1" dirty="0" err="1"/>
              <a:t>територіальними</a:t>
            </a:r>
            <a:r>
              <a:rPr lang="ru-RU" b="1" dirty="0"/>
              <a:t> громадами права </a:t>
            </a:r>
            <a:r>
              <a:rPr lang="ru-RU" b="1" dirty="0" err="1"/>
              <a:t>власності</a:t>
            </a:r>
            <a:r>
              <a:rPr lang="ru-RU" b="1" dirty="0"/>
              <a:t> на </a:t>
            </a:r>
            <a:r>
              <a:rPr lang="ru-RU" b="1" dirty="0" err="1"/>
              <a:t>земельні</a:t>
            </a:r>
            <a:r>
              <a:rPr lang="ru-RU" b="1" dirty="0"/>
              <a:t> </a:t>
            </a:r>
            <a:r>
              <a:rPr lang="ru-RU" b="1" dirty="0" err="1"/>
              <a:t>ділянки</a:t>
            </a:r>
            <a:r>
              <a:rPr lang="ru-RU" b="1" dirty="0"/>
              <a:t> </a:t>
            </a:r>
            <a:r>
              <a:rPr lang="ru-RU" b="1" dirty="0" err="1"/>
              <a:t>сільськогосподарського</a:t>
            </a:r>
            <a:r>
              <a:rPr lang="ru-RU" b="1" dirty="0"/>
              <a:t> </a:t>
            </a:r>
            <a:r>
              <a:rPr lang="ru-RU" b="1" dirty="0" err="1"/>
              <a:t>призначення</a:t>
            </a:r>
            <a:r>
              <a:rPr lang="ru-RU" b="1" dirty="0"/>
              <a:t>, </a:t>
            </a:r>
            <a:r>
              <a:rPr lang="ru-RU" b="1" dirty="0" err="1"/>
              <a:t>передані</a:t>
            </a:r>
            <a:r>
              <a:rPr lang="ru-RU" b="1" dirty="0"/>
              <a:t> з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 smtClean="0"/>
              <a:t>власності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935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187624" y="305936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Постанова </a:t>
            </a:r>
            <a:r>
              <a:rPr lang="ru-RU" sz="2000" b="1" dirty="0" err="1" smtClean="0"/>
              <a:t>Кабінету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Міністрів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</a:p>
          <a:p>
            <a:pPr algn="just"/>
            <a:r>
              <a:rPr lang="ru-RU" sz="2000" b="1" dirty="0" err="1" smtClean="0"/>
              <a:t>від</a:t>
            </a:r>
            <a:r>
              <a:rPr lang="ru-RU" sz="2000" b="1" dirty="0" smtClean="0"/>
              <a:t> 16 листопада 2020 р. № 1113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Деякі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заходи </a:t>
            </a:r>
            <a:r>
              <a:rPr lang="ru-RU" sz="2000" b="1" dirty="0" err="1">
                <a:solidFill>
                  <a:srgbClr val="C00000"/>
                </a:solidFill>
              </a:rPr>
              <a:t>щодо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прискорення</a:t>
            </a:r>
            <a:r>
              <a:rPr lang="ru-RU" sz="2000" b="1" dirty="0">
                <a:solidFill>
                  <a:srgbClr val="C00000"/>
                </a:solidFill>
              </a:rPr>
              <a:t> реформ у </a:t>
            </a:r>
            <a:r>
              <a:rPr lang="ru-RU" sz="2000" b="1" dirty="0" err="1">
                <a:solidFill>
                  <a:srgbClr val="C00000"/>
                </a:solidFill>
              </a:rPr>
              <a:t>сфері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земельних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відносин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endParaRPr lang="ru-RU" sz="2200" b="1" dirty="0" smtClean="0"/>
          </a:p>
          <a:p>
            <a:pPr indent="358775" algn="just"/>
            <a:r>
              <a:rPr lang="uk-UA" dirty="0" smtClean="0"/>
              <a:t>1. Державній службі з питань геодезії, картографії та кадастру забезпечити прискорення проведення інвентаризації земель сільськогосподарського призначення державної власності.</a:t>
            </a:r>
          </a:p>
          <a:p>
            <a:pPr indent="358775" algn="just"/>
            <a:endParaRPr lang="uk-UA" dirty="0" smtClean="0"/>
          </a:p>
          <a:p>
            <a:pPr indent="358775" algn="just"/>
            <a:r>
              <a:rPr lang="uk-UA" dirty="0" smtClean="0"/>
              <a:t>3. Міністерству розвитку громад та територій, Міністерству юстиції, Міністерству розвитку економіки, торгівлі та сільського господарства та Державній службі з питань геодезії, картографії та кадастру опрацювати питання щодо активізації оформлення територіальними громадами права власності на земельні ділянки сільськогосподарського призначення, передані з державної власності.</a:t>
            </a:r>
          </a:p>
          <a:p>
            <a:pPr indent="358775" algn="just"/>
            <a:endParaRPr lang="uk-UA" dirty="0" smtClean="0"/>
          </a:p>
          <a:p>
            <a:pPr indent="358775" algn="just"/>
            <a:r>
              <a:rPr lang="uk-UA" dirty="0" smtClean="0"/>
              <a:t>4. Рекомендувати органам місцевого самоврядування зареєструвати право комунальної власності на отримані земельні ділянки сільськогосподарського призначення у порядку, встановленому законом.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592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dirty="0" smtClean="0"/>
              <a:t>Підстави виникнення права  власності на землю</a:t>
            </a:r>
            <a:endParaRPr lang="ru-RU" sz="4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00485"/>
              </p:ext>
            </p:extLst>
          </p:nvPr>
        </p:nvGraphicFramePr>
        <p:xfrm>
          <a:off x="1435608" y="1628796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260648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ЗАКОН УКРАЇНИ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від 10 липня 2018 р. № 2498-VIII</a:t>
            </a:r>
          </a:p>
          <a:p>
            <a:r>
              <a:rPr lang="uk-UA" sz="2000" b="1" dirty="0" smtClean="0"/>
              <a:t>«Про внесення змін до деяких законодавчих актів України щодо вирішення питання колективної власності на землю, удосконалення правил землекористування у масивах земель сільськогосподарського призначення, запобігання рейдерству та стимулювання зрошення в Україні»</a:t>
            </a:r>
          </a:p>
          <a:p>
            <a:endParaRPr lang="uk-UA" sz="2400" b="1" dirty="0" smtClean="0"/>
          </a:p>
          <a:p>
            <a:endParaRPr lang="uk-UA" sz="2400" dirty="0" smtClean="0"/>
          </a:p>
          <a:p>
            <a:endParaRPr lang="uk-UA" sz="2400" b="1" dirty="0" smtClean="0">
              <a:solidFill>
                <a:srgbClr val="FF0000"/>
              </a:solidFill>
            </a:endParaRPr>
          </a:p>
          <a:p>
            <a:r>
              <a:rPr lang="uk-UA" sz="2400" b="1" dirty="0" smtClean="0">
                <a:solidFill>
                  <a:srgbClr val="FF0000"/>
                </a:solidFill>
              </a:rPr>
              <a:t>П. 21 розділу Х «Перехідні положення» </a:t>
            </a:r>
            <a:r>
              <a:rPr lang="uk-UA" sz="2400" b="1" dirty="0" err="1" smtClean="0">
                <a:solidFill>
                  <a:srgbClr val="FF0000"/>
                </a:solidFill>
              </a:rPr>
              <a:t>ЗК</a:t>
            </a:r>
            <a:r>
              <a:rPr lang="uk-UA" sz="2400" b="1" dirty="0" smtClean="0">
                <a:solidFill>
                  <a:srgbClr val="FF0000"/>
                </a:solidFill>
              </a:rPr>
              <a:t> України</a:t>
            </a:r>
          </a:p>
          <a:p>
            <a:r>
              <a:rPr lang="uk-UA" sz="2400" dirty="0" smtClean="0"/>
              <a:t> </a:t>
            </a:r>
          </a:p>
          <a:p>
            <a:r>
              <a:rPr lang="uk-UA" sz="2000" b="1" dirty="0" smtClean="0"/>
              <a:t>з дня набрання чинності </a:t>
            </a:r>
            <a:r>
              <a:rPr lang="uk-UA" sz="2000" b="1" smtClean="0"/>
              <a:t>цим Законом (з 01.01.2019 р.) </a:t>
            </a:r>
            <a:r>
              <a:rPr lang="uk-UA" sz="2000" b="1" dirty="0" smtClean="0"/>
              <a:t>землі колективних сільськогосподарських підприємств, що припинені (крім земельних ділянок, які на день набрання чинності зазначеним Законом перебували у приватній власності), вважаються </a:t>
            </a:r>
            <a:r>
              <a:rPr lang="uk-UA" sz="2000" b="1" u="sng" dirty="0" smtClean="0"/>
              <a:t>власністю територіальних громад</a:t>
            </a:r>
            <a:r>
              <a:rPr lang="uk-UA" sz="2000" b="1" dirty="0" smtClean="0"/>
              <a:t>, на території яких вони розташовані. </a:t>
            </a:r>
            <a:endParaRPr lang="uk-UA" sz="20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519416" y="278092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76328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Підстави виникнення права державної власності на землю (ст.84 ЗК):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200" b="1" dirty="0" smtClean="0"/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200" b="1" dirty="0" smtClean="0"/>
              <a:t>Відчуження </a:t>
            </a:r>
            <a:r>
              <a:rPr lang="uk-UA" sz="2200" b="1" dirty="0"/>
              <a:t>земельних ділянок у власників з мотивів суспільної необхідності та для суспільних </a:t>
            </a:r>
            <a:r>
              <a:rPr lang="uk-UA" sz="2200" b="1" dirty="0" smtClean="0"/>
              <a:t>потреб;</a:t>
            </a:r>
            <a:endParaRPr lang="uk-UA" sz="2200" b="1" dirty="0"/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200" b="1" dirty="0" smtClean="0"/>
              <a:t>Придбання </a:t>
            </a:r>
            <a:r>
              <a:rPr lang="uk-UA" sz="2200" b="1" dirty="0"/>
              <a:t>за договорами купівлі-продажу, дарування, міни, іншими цивільно-правовими угодами;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200" b="1" dirty="0" smtClean="0"/>
              <a:t>Прийняття </a:t>
            </a:r>
            <a:r>
              <a:rPr lang="uk-UA" sz="2200" b="1" dirty="0"/>
              <a:t>спадщини;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200" b="1" dirty="0" smtClean="0"/>
              <a:t>Передача </a:t>
            </a:r>
            <a:r>
              <a:rPr lang="uk-UA" sz="2200" b="1" dirty="0"/>
              <a:t>у власність державі земельних ділянок комунальної власності територіальними громадами;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200" b="1" dirty="0" smtClean="0"/>
              <a:t>Конфіскація </a:t>
            </a:r>
            <a:r>
              <a:rPr lang="uk-UA" sz="2200" b="1" dirty="0"/>
              <a:t>земельної </a:t>
            </a:r>
            <a:r>
              <a:rPr lang="uk-UA" sz="2200" b="1" dirty="0" smtClean="0"/>
              <a:t>ділянки.</a:t>
            </a:r>
            <a:endParaRPr lang="uk-UA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chemeClr val="accent3">
                    <a:lumMod val="50000"/>
                  </a:schemeClr>
                </a:solidFill>
                <a:effectLst/>
              </a:rPr>
              <a:t>Закон України </a:t>
            </a:r>
            <a:r>
              <a:rPr lang="uk-UA" sz="2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від 17 листопада 2009 р. </a:t>
            </a:r>
            <a:br>
              <a:rPr lang="uk-UA" sz="2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uk-UA" sz="2200" b="1" dirty="0" smtClean="0">
                <a:solidFill>
                  <a:srgbClr val="C00000"/>
                </a:solidFill>
                <a:effectLst/>
              </a:rPr>
              <a:t>«</a:t>
            </a:r>
            <a:r>
              <a:rPr lang="uk-UA" sz="2200" b="1" dirty="0">
                <a:solidFill>
                  <a:srgbClr val="C00000"/>
                </a:solidFill>
                <a:effectLst/>
              </a:rPr>
              <a:t>Про відчуження земельних ділянок, інших об'єктів нерухомого майна, що на них розміщені, які перебувають у приватній власності, для суспільних потреб чи з мотивів суспільної необхідності»</a:t>
            </a:r>
            <a:endParaRPr lang="uk-UA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9208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200" b="1" dirty="0" err="1"/>
              <a:t>суспільна</a:t>
            </a:r>
            <a:r>
              <a:rPr lang="ru-RU" sz="2200" b="1" dirty="0"/>
              <a:t> </a:t>
            </a:r>
            <a:r>
              <a:rPr lang="ru-RU" sz="2200" b="1" dirty="0" err="1"/>
              <a:t>необхідність</a:t>
            </a:r>
            <a:r>
              <a:rPr lang="ru-RU" sz="2200" b="1" dirty="0"/>
              <a:t>    </a:t>
            </a:r>
            <a:r>
              <a:rPr lang="ru-RU" sz="2200" dirty="0"/>
              <a:t>-   </a:t>
            </a:r>
            <a:r>
              <a:rPr lang="ru-RU" sz="2200" dirty="0" err="1"/>
              <a:t>обумовлена</a:t>
            </a:r>
            <a:r>
              <a:rPr lang="ru-RU" sz="2200" dirty="0"/>
              <a:t>   </a:t>
            </a:r>
            <a:r>
              <a:rPr lang="ru-RU" sz="2200" dirty="0" err="1" smtClean="0"/>
              <a:t>загальнодержавними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інтересами</a:t>
            </a:r>
            <a:r>
              <a:rPr lang="ru-RU" sz="2200" dirty="0" smtClean="0"/>
              <a:t>  </a:t>
            </a:r>
            <a:r>
              <a:rPr lang="ru-RU" sz="2200" dirty="0" err="1"/>
              <a:t>або</a:t>
            </a:r>
            <a:r>
              <a:rPr lang="ru-RU" sz="2200" dirty="0"/>
              <a:t>   </a:t>
            </a:r>
            <a:r>
              <a:rPr lang="ru-RU" sz="2200" dirty="0" err="1"/>
              <a:t>інтересами</a:t>
            </a:r>
            <a:r>
              <a:rPr lang="ru-RU" sz="2200" dirty="0"/>
              <a:t>   </a:t>
            </a:r>
            <a:r>
              <a:rPr lang="ru-RU" sz="2200" dirty="0" err="1"/>
              <a:t>територіальної</a:t>
            </a:r>
            <a:r>
              <a:rPr lang="ru-RU" sz="2200" dirty="0"/>
              <a:t>   </a:t>
            </a:r>
            <a:r>
              <a:rPr lang="ru-RU" sz="2200" dirty="0" err="1"/>
              <a:t>громади</a:t>
            </a:r>
            <a:r>
              <a:rPr lang="ru-RU" sz="2200" dirty="0"/>
              <a:t>   </a:t>
            </a:r>
            <a:r>
              <a:rPr lang="ru-RU" sz="2200" dirty="0" err="1" smtClean="0"/>
              <a:t>виключна</a:t>
            </a:r>
            <a:r>
              <a:rPr lang="ru-RU" sz="2200" dirty="0" smtClean="0"/>
              <a:t> </a:t>
            </a:r>
            <a:r>
              <a:rPr lang="ru-RU" sz="2200" dirty="0" err="1" smtClean="0"/>
              <a:t>необхідність</a:t>
            </a:r>
            <a:r>
              <a:rPr lang="ru-RU" sz="2200" dirty="0"/>
              <a:t>,   для   </a:t>
            </a:r>
            <a:r>
              <a:rPr lang="ru-RU" sz="2200" dirty="0" err="1"/>
              <a:t>забезпечення</a:t>
            </a:r>
            <a:r>
              <a:rPr lang="ru-RU" sz="2200" dirty="0"/>
              <a:t>   </a:t>
            </a:r>
            <a:r>
              <a:rPr lang="ru-RU" sz="2200" dirty="0" err="1"/>
              <a:t>якої</a:t>
            </a:r>
            <a:r>
              <a:rPr lang="ru-RU" sz="2200" dirty="0"/>
              <a:t>  </a:t>
            </a:r>
            <a:r>
              <a:rPr lang="ru-RU" sz="2200" dirty="0" err="1"/>
              <a:t>допускається</a:t>
            </a:r>
            <a:r>
              <a:rPr lang="ru-RU" sz="2200" dirty="0"/>
              <a:t>  </a:t>
            </a:r>
            <a:r>
              <a:rPr lang="ru-RU" sz="2200" dirty="0" err="1" smtClean="0"/>
              <a:t>примусове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відчуження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земельної</a:t>
            </a:r>
            <a:r>
              <a:rPr lang="ru-RU" sz="2200" dirty="0" smtClean="0"/>
              <a:t> </a:t>
            </a:r>
            <a:r>
              <a:rPr lang="ru-RU" sz="2200" dirty="0" err="1"/>
              <a:t>ділянки</a:t>
            </a:r>
            <a:r>
              <a:rPr lang="ru-RU" sz="2200" dirty="0"/>
              <a:t>, 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об'єктів</a:t>
            </a:r>
            <a:r>
              <a:rPr lang="ru-RU" sz="2200" dirty="0"/>
              <a:t> </a:t>
            </a:r>
            <a:r>
              <a:rPr lang="ru-RU" sz="2200" dirty="0" err="1"/>
              <a:t>нерухомого</a:t>
            </a:r>
            <a:r>
              <a:rPr lang="ru-RU" sz="2200" dirty="0"/>
              <a:t> майна,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на </a:t>
            </a:r>
            <a:r>
              <a:rPr lang="ru-RU" sz="2200" dirty="0" err="1"/>
              <a:t>ній</a:t>
            </a:r>
            <a:r>
              <a:rPr lang="ru-RU" sz="2200" dirty="0"/>
              <a:t> </a:t>
            </a:r>
            <a:r>
              <a:rPr lang="ru-RU" sz="2200" dirty="0" err="1"/>
              <a:t>розміщені</a:t>
            </a:r>
            <a:r>
              <a:rPr lang="ru-RU" sz="2200" dirty="0"/>
              <a:t>, у </a:t>
            </a:r>
            <a:r>
              <a:rPr lang="ru-RU" sz="2200" dirty="0" err="1"/>
              <a:t>встановленому</a:t>
            </a:r>
            <a:r>
              <a:rPr lang="ru-RU" sz="2200" dirty="0"/>
              <a:t> законом порядку; </a:t>
            </a:r>
          </a:p>
          <a:p>
            <a:endParaRPr lang="ru-RU" sz="2200" dirty="0"/>
          </a:p>
          <a:p>
            <a:pPr marL="82296" indent="0">
              <a:buNone/>
            </a:pPr>
            <a:r>
              <a:rPr lang="ru-RU" sz="2200" b="1" dirty="0" err="1" smtClean="0"/>
              <a:t>суспільна</a:t>
            </a:r>
            <a:r>
              <a:rPr lang="ru-RU" sz="2200" b="1" dirty="0" smtClean="0"/>
              <a:t> </a:t>
            </a:r>
            <a:r>
              <a:rPr lang="ru-RU" sz="2200" b="1" dirty="0"/>
              <a:t>потреба  </a:t>
            </a:r>
            <a:r>
              <a:rPr lang="ru-RU" sz="2200" dirty="0"/>
              <a:t>- </a:t>
            </a:r>
            <a:r>
              <a:rPr lang="ru-RU" sz="2200" dirty="0" err="1"/>
              <a:t>обумовлена</a:t>
            </a:r>
            <a:r>
              <a:rPr lang="ru-RU" sz="2200" dirty="0"/>
              <a:t> </a:t>
            </a:r>
            <a:r>
              <a:rPr lang="ru-RU" sz="2200" dirty="0" err="1" smtClean="0"/>
              <a:t>загальнодержавними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інтересами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 </a:t>
            </a:r>
            <a:r>
              <a:rPr lang="ru-RU" sz="2200" dirty="0" err="1"/>
              <a:t>інтересами</a:t>
            </a:r>
            <a:r>
              <a:rPr lang="ru-RU" sz="2200" dirty="0"/>
              <a:t>  </a:t>
            </a:r>
            <a:r>
              <a:rPr lang="ru-RU" sz="2200" dirty="0" err="1"/>
              <a:t>територіальної</a:t>
            </a:r>
            <a:r>
              <a:rPr lang="ru-RU" sz="2200" dirty="0"/>
              <a:t>  </a:t>
            </a:r>
            <a:r>
              <a:rPr lang="ru-RU" sz="2200" dirty="0" err="1" smtClean="0"/>
              <a:t>громади</a:t>
            </a:r>
            <a:r>
              <a:rPr lang="ru-RU" sz="2200" dirty="0" smtClean="0"/>
              <a:t> потреба у </a:t>
            </a:r>
            <a:r>
              <a:rPr lang="ru-RU" sz="2200" dirty="0" err="1" smtClean="0"/>
              <a:t>земельних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ділянках</a:t>
            </a:r>
            <a:r>
              <a:rPr lang="ru-RU" sz="2200" dirty="0"/>
              <a:t>,  у  тому </a:t>
            </a:r>
            <a:r>
              <a:rPr lang="ru-RU" sz="2200" dirty="0" err="1"/>
              <a:t>числі</a:t>
            </a:r>
            <a:r>
              <a:rPr lang="ru-RU" sz="2200" dirty="0"/>
              <a:t> тих, на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розміщені</a:t>
            </a:r>
            <a:r>
              <a:rPr lang="ru-RU" sz="2200" dirty="0" smtClean="0"/>
              <a:t> </a:t>
            </a:r>
            <a:r>
              <a:rPr lang="ru-RU" sz="2200" dirty="0" err="1"/>
              <a:t>об'єкти</a:t>
            </a:r>
            <a:r>
              <a:rPr lang="ru-RU" sz="2200" dirty="0"/>
              <a:t> </a:t>
            </a:r>
            <a:r>
              <a:rPr lang="ru-RU" sz="2200" dirty="0" err="1" smtClean="0"/>
              <a:t>нерухомого</a:t>
            </a:r>
            <a:r>
              <a:rPr lang="ru-RU" sz="2200" dirty="0" smtClean="0"/>
              <a:t> майна</a:t>
            </a:r>
            <a:r>
              <a:rPr lang="ru-RU" sz="2200" dirty="0"/>
              <a:t>, </a:t>
            </a:r>
            <a:r>
              <a:rPr lang="ru-RU" sz="2200" dirty="0" err="1"/>
              <a:t>викуп</a:t>
            </a:r>
            <a:r>
              <a:rPr lang="ru-RU" sz="2200" dirty="0"/>
              <a:t>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здійснюється</a:t>
            </a:r>
            <a:r>
              <a:rPr lang="ru-RU" sz="2200" dirty="0"/>
              <a:t> в порядку, </a:t>
            </a:r>
            <a:r>
              <a:rPr lang="ru-RU" sz="2200" dirty="0" err="1"/>
              <a:t>встановленому</a:t>
            </a:r>
            <a:r>
              <a:rPr lang="ru-RU" sz="2200" dirty="0"/>
              <a:t> законом.</a:t>
            </a:r>
            <a:endParaRPr lang="uk-UA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61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6632"/>
            <a:ext cx="7632848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Підстави виникнення права власності на землю іноземних держав (ст.85 ЗК):</a:t>
            </a:r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400" b="1" dirty="0" smtClean="0"/>
          </a:p>
          <a:p>
            <a:pPr marL="51435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400" b="1" dirty="0" smtClean="0"/>
              <a:t>набуття на платних засадах у власність для розміщення будівель і споруд дипломатичних представництв та інших, прирівняних до них, організацій відповідно до міжнародних договорів.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dirty="0" smtClean="0"/>
              <a:t>Закон України від 29 червня 2004 р. </a:t>
            </a:r>
            <a:r>
              <a:rPr lang="uk-UA" sz="2400" b="1" dirty="0" smtClean="0"/>
              <a:t>«Про міжнародні договори України»</a:t>
            </a:r>
            <a:r>
              <a:rPr lang="uk-UA" sz="2400" dirty="0" smtClean="0"/>
              <a:t>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dirty="0" smtClean="0"/>
              <a:t>Постанова Кабінету Міністрів України від 27 лютого  1995 р. № 146 </a:t>
            </a:r>
            <a:r>
              <a:rPr lang="uk-UA" sz="2400" b="1" dirty="0" smtClean="0"/>
              <a:t>«Про затвердження Положення про порядок розміщення дипломатичних представництв, консульських установ іноземних держав, представництв міжнародних організацій та </a:t>
            </a:r>
            <a:br>
              <a:rPr lang="uk-UA" sz="2400" b="1" dirty="0" smtClean="0"/>
            </a:br>
            <a:r>
              <a:rPr lang="uk-UA" sz="2400" b="1" dirty="0" smtClean="0"/>
              <a:t>представництв іноземних організацій </a:t>
            </a:r>
            <a:br>
              <a:rPr lang="uk-UA" sz="2400" b="1" dirty="0" smtClean="0"/>
            </a:br>
            <a:r>
              <a:rPr lang="uk-UA" sz="2400" b="1" dirty="0" smtClean="0"/>
              <a:t>держави-агресора в Україні»</a:t>
            </a:r>
            <a:r>
              <a:rPr lang="uk-UA" sz="2400" dirty="0" smtClean="0"/>
              <a:t>. </a:t>
            </a:r>
            <a:endParaRPr lang="uk-UA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05355"/>
            <a:ext cx="7632848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Підстави виникнення права спільної часткової власності на землю (ст.87 ЗК):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400" b="1" dirty="0" smtClean="0"/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dirty="0" smtClean="0"/>
              <a:t>добровільне об'єднання власниками належних їм земельних ділянок;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dirty="0" smtClean="0"/>
              <a:t>придбання у власність земельної ділянки двома чи більше особами за цивільно-правовими угодами;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dirty="0" smtClean="0"/>
              <a:t>прийняття спадщини на земельну ділянку двома або більше особами;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dirty="0" smtClean="0"/>
              <a:t>рішення </a:t>
            </a:r>
            <a:r>
              <a:rPr lang="uk-UA" sz="2600" dirty="0" smtClean="0"/>
              <a:t>суду;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dirty="0" smtClean="0"/>
              <a:t>інші випадки, встановлені законом.</a:t>
            </a:r>
            <a:endParaRPr lang="uk-UA" sz="2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05355"/>
            <a:ext cx="76328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Підстави виникнення права спільної сумісної власності на землю (ст.89 ЗК):</a:t>
            </a:r>
          </a:p>
          <a:p>
            <a:pPr>
              <a:spcAft>
                <a:spcPts val="1800"/>
              </a:spcAft>
            </a:pPr>
            <a:endParaRPr lang="uk-UA" sz="2800" dirty="0" smtClean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r>
              <a:rPr lang="uk-UA" sz="2800" dirty="0" smtClean="0">
                <a:solidFill>
                  <a:srgbClr val="FF0000"/>
                </a:solidFill>
              </a:rPr>
              <a:t>У спільній сумісній власності перебувають земельні ділянки:</a:t>
            </a:r>
          </a:p>
          <a:p>
            <a:pPr indent="444500">
              <a:spcAft>
                <a:spcPts val="1800"/>
              </a:spcAft>
            </a:pPr>
            <a:r>
              <a:rPr lang="uk-UA" sz="2600" dirty="0" smtClean="0">
                <a:solidFill>
                  <a:srgbClr val="C00000"/>
                </a:solidFill>
              </a:rPr>
              <a:t>а) </a:t>
            </a:r>
            <a:r>
              <a:rPr lang="uk-UA" sz="2600" dirty="0" smtClean="0"/>
              <a:t>подружжя;</a:t>
            </a:r>
          </a:p>
          <a:p>
            <a:pPr indent="444500">
              <a:spcAft>
                <a:spcPts val="1800"/>
              </a:spcAft>
            </a:pPr>
            <a:r>
              <a:rPr lang="uk-UA" sz="2600" dirty="0" smtClean="0">
                <a:solidFill>
                  <a:srgbClr val="C00000"/>
                </a:solidFill>
              </a:rPr>
              <a:t>б) </a:t>
            </a:r>
            <a:r>
              <a:rPr lang="uk-UA" sz="2600" dirty="0" smtClean="0"/>
              <a:t>членів фермерського господарства, якщо інше не передбачено угодою між ними;</a:t>
            </a:r>
          </a:p>
          <a:p>
            <a:pPr indent="444500">
              <a:spcAft>
                <a:spcPts val="1800"/>
              </a:spcAft>
            </a:pPr>
            <a:r>
              <a:rPr lang="uk-UA" sz="2600" dirty="0" smtClean="0">
                <a:solidFill>
                  <a:srgbClr val="C00000"/>
                </a:solidFill>
              </a:rPr>
              <a:t>в) </a:t>
            </a:r>
            <a:r>
              <a:rPr lang="uk-UA" sz="2600" dirty="0" smtClean="0"/>
              <a:t>співвласників жилого будинку;</a:t>
            </a:r>
          </a:p>
          <a:p>
            <a:pPr indent="444500">
              <a:spcAft>
                <a:spcPts val="1800"/>
              </a:spcAft>
            </a:pPr>
            <a:r>
              <a:rPr lang="uk-UA" sz="2600" dirty="0" smtClean="0">
                <a:solidFill>
                  <a:srgbClr val="C00000"/>
                </a:solidFill>
              </a:rPr>
              <a:t>г) </a:t>
            </a:r>
            <a:r>
              <a:rPr lang="uk-UA" sz="2600" dirty="0" smtClean="0"/>
              <a:t>співвласників багатоквартирного будинку.</a:t>
            </a:r>
            <a:endParaRPr lang="uk-UA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Юридичне поняття ринку земельних ресурсів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148441"/>
              </p:ext>
            </p:extLst>
          </p:nvPr>
        </p:nvGraphicFramePr>
        <p:xfrm>
          <a:off x="1428728" y="1357298"/>
          <a:ext cx="75049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Принципи правового регулювання земельного ринку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гарантованості захисту прав Українського народу як власника земель; 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законності;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соціальної справедливості; 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прозорості та відкритості ринку земель;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забезпечення гарантій та захисту прав суб’єктів земельного ринку;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забезпечення раціонального використання та охорони земель; 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чіткого державного та самоврядного регулювання ринку; 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забезпечення балансу державних, самоврядних та приватних інтересів;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Принципи правового регулювання земельного ринку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9496" lvl="0" indent="-457200">
              <a:spcBef>
                <a:spcPts val="0"/>
              </a:spcBef>
              <a:buFont typeface="+mj-lt"/>
              <a:buAutoNum type="arabicPeriod" startAt="9"/>
            </a:pPr>
            <a:r>
              <a:rPr lang="uk-UA" sz="2400" dirty="0" smtClean="0"/>
              <a:t>формування сприятливого інвестиційного клімату як для вітчизняних, так й іноземних підприємців;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 startAt="9"/>
            </a:pPr>
            <a:r>
              <a:rPr lang="uk-UA" sz="2400" dirty="0" smtClean="0"/>
              <a:t>прогнозування тенденцій функціонування і розвитку ринку земель; 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 startAt="9"/>
            </a:pPr>
            <a:r>
              <a:rPr lang="uk-UA" sz="2400" dirty="0" smtClean="0"/>
              <a:t>стимулювання конкуренції на ринку земель;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 startAt="9"/>
            </a:pPr>
            <a:r>
              <a:rPr lang="uk-UA" sz="2400" dirty="0" smtClean="0"/>
              <a:t>недопущення надмірної концентрації та парцелізації  (подрібнення) земель;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 startAt="9"/>
            </a:pPr>
            <a:r>
              <a:rPr lang="uk-UA" sz="2400" dirty="0" smtClean="0"/>
              <a:t>сприяння набуття сільськогосподарських угідь у власність осіб, які ведуть ефективне сільськогосподарське виробництво;</a:t>
            </a:r>
            <a:endParaRPr lang="ru-RU" sz="2400" dirty="0" smtClean="0"/>
          </a:p>
          <a:p>
            <a:pPr marL="539496" lvl="0" indent="-457200">
              <a:spcBef>
                <a:spcPts val="0"/>
              </a:spcBef>
              <a:buFont typeface="+mj-lt"/>
              <a:buAutoNum type="arabicPeriod" startAt="9"/>
            </a:pPr>
            <a:r>
              <a:rPr lang="uk-UA" sz="2400" dirty="0" smtClean="0"/>
              <a:t>недопустимості придбання земель сільськогосподарського призначення іноземними суб’єктами.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Основні суб'єкти земельно-ринкових відносин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Покупці та продавці</a:t>
            </a:r>
          </a:p>
          <a:p>
            <a:r>
              <a:rPr lang="uk-UA" dirty="0" smtClean="0"/>
              <a:t>Органи місцевого самоврядування та органи виконавчої влади</a:t>
            </a:r>
          </a:p>
          <a:p>
            <a:r>
              <a:rPr lang="uk-UA" dirty="0" smtClean="0"/>
              <a:t>Суб'єкти інфраструктури земельного ринку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Класифікація підстав виникнення права власності </a:t>
            </a:r>
            <a:br>
              <a:rPr lang="uk-UA" b="1" dirty="0" smtClean="0"/>
            </a:br>
            <a:r>
              <a:rPr lang="uk-UA" b="1" dirty="0" smtClean="0"/>
              <a:t>на землю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970692"/>
              </p:ext>
            </p:extLst>
          </p:nvPr>
        </p:nvGraphicFramePr>
        <p:xfrm>
          <a:off x="1000100" y="2357430"/>
          <a:ext cx="7933588" cy="389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Об'єкти земельно-ринкових відносин  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608" y="1428736"/>
          <a:ext cx="74980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6672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Глава 20 ЗК</a:t>
            </a:r>
          </a:p>
          <a:p>
            <a:r>
              <a:rPr lang="uk-UA" sz="2800" b="1" dirty="0" smtClean="0"/>
              <a:t>Продаж земельних ділянок або прав на них на підставі цивільно-правових договорів</a:t>
            </a:r>
          </a:p>
          <a:p>
            <a:endParaRPr lang="uk-UA" sz="2800" b="1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Глава 21 ЗК</a:t>
            </a:r>
          </a:p>
          <a:p>
            <a:r>
              <a:rPr lang="uk-UA" sz="2800" b="1" dirty="0" smtClean="0"/>
              <a:t>Продаж земельних ділянок або прав на них на конкурентних засадах</a:t>
            </a:r>
          </a:p>
          <a:p>
            <a:endParaRPr lang="uk-UA" sz="2800" b="1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Закон України від 16 вересня 2008 р. </a:t>
            </a:r>
            <a:r>
              <a:rPr lang="uk-UA" sz="2800" b="1" dirty="0" smtClean="0"/>
              <a:t>«Про внесення змін до деяких законодавчих актів України щодо сприяння будівництву»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72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Закон України </a:t>
            </a:r>
            <a:br>
              <a:rPr lang="uk-UA" sz="3200" b="1" dirty="0" smtClean="0"/>
            </a:br>
            <a:r>
              <a:rPr lang="uk-UA" sz="3200" b="1" dirty="0" smtClean="0"/>
              <a:t>від </a:t>
            </a:r>
            <a:r>
              <a:rPr lang="ru-RU" sz="3200" b="1" dirty="0"/>
              <a:t>31 </a:t>
            </a:r>
            <a:r>
              <a:rPr lang="ru-RU" sz="3200" b="1" dirty="0" err="1"/>
              <a:t>березня</a:t>
            </a:r>
            <a:r>
              <a:rPr lang="ru-RU" sz="3200" b="1" dirty="0"/>
              <a:t> 2020 </a:t>
            </a:r>
            <a:r>
              <a:rPr lang="ru-RU" sz="3200" b="1" dirty="0" smtClean="0"/>
              <a:t>року № </a:t>
            </a:r>
            <a:r>
              <a:rPr lang="ru-RU" sz="3200" b="1" dirty="0"/>
              <a:t>552-IX</a:t>
            </a:r>
            <a:endParaRPr lang="en-US" sz="32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043536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>
                <a:solidFill>
                  <a:srgbClr val="C00000"/>
                </a:solidFill>
              </a:rPr>
              <a:t>Про </a:t>
            </a:r>
            <a:r>
              <a:rPr lang="ru-RU" b="1" dirty="0" err="1">
                <a:solidFill>
                  <a:srgbClr val="C00000"/>
                </a:solidFill>
              </a:rPr>
              <a:t>внесення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змін</a:t>
            </a:r>
            <a:r>
              <a:rPr lang="ru-RU" b="1" dirty="0">
                <a:solidFill>
                  <a:srgbClr val="C00000"/>
                </a:solidFill>
              </a:rPr>
              <a:t> до </a:t>
            </a:r>
            <a:r>
              <a:rPr lang="ru-RU" b="1" dirty="0" err="1">
                <a:solidFill>
                  <a:srgbClr val="C00000"/>
                </a:solidFill>
              </a:rPr>
              <a:t>деяких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законодавчих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актів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України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щодо</a:t>
            </a:r>
            <a:r>
              <a:rPr lang="ru-RU" b="1" dirty="0">
                <a:solidFill>
                  <a:srgbClr val="C00000"/>
                </a:solidFill>
              </a:rPr>
              <a:t> умов </a:t>
            </a:r>
            <a:r>
              <a:rPr lang="ru-RU" b="1" dirty="0" err="1">
                <a:solidFill>
                  <a:srgbClr val="C00000"/>
                </a:solidFill>
              </a:rPr>
              <a:t>обігу</a:t>
            </a:r>
            <a:r>
              <a:rPr lang="ru-RU" b="1" dirty="0">
                <a:solidFill>
                  <a:srgbClr val="C00000"/>
                </a:solidFill>
              </a:rPr>
              <a:t> земель </a:t>
            </a:r>
            <a:r>
              <a:rPr lang="ru-RU" b="1" dirty="0" err="1">
                <a:solidFill>
                  <a:srgbClr val="C00000"/>
                </a:solidFill>
              </a:rPr>
              <a:t>сільськогосподарського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призначення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pPr marL="82296" indent="0">
              <a:buNone/>
            </a:pPr>
            <a:r>
              <a:rPr lang="uk-UA" b="1" dirty="0" smtClean="0"/>
              <a:t>Набув чинності </a:t>
            </a:r>
            <a:r>
              <a:rPr lang="en-US" b="1" dirty="0" smtClean="0"/>
              <a:t>01.07.2021</a:t>
            </a:r>
            <a:r>
              <a:rPr lang="en-US" b="1" dirty="0"/>
              <a:t>.</a:t>
            </a: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83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" y="0"/>
            <a:ext cx="913949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7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22149"/>
            <a:ext cx="9114284" cy="65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43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8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1" y="0"/>
            <a:ext cx="9150051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20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8" y="0"/>
            <a:ext cx="914744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3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331640" y="260648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КАБІНЕТ МІНІСТРІВ УКРАЇНИ</a:t>
            </a:r>
          </a:p>
          <a:p>
            <a:r>
              <a:rPr lang="uk-UA" b="1" dirty="0"/>
              <a:t>ПОСТАНОВА</a:t>
            </a:r>
          </a:p>
          <a:p>
            <a:endParaRPr lang="uk-UA" b="1" dirty="0"/>
          </a:p>
          <a:p>
            <a:r>
              <a:rPr lang="uk-UA" b="1" dirty="0"/>
              <a:t>від 16 червня 2021 р. № 637</a:t>
            </a:r>
          </a:p>
          <a:p>
            <a:r>
              <a:rPr lang="uk-UA" b="1" dirty="0"/>
              <a:t>Київ</a:t>
            </a:r>
          </a:p>
          <a:p>
            <a:endParaRPr lang="uk-UA" dirty="0"/>
          </a:p>
          <a:p>
            <a:r>
              <a:rPr lang="uk-UA" sz="2200" b="1" dirty="0">
                <a:solidFill>
                  <a:srgbClr val="C00000"/>
                </a:solidFill>
              </a:rPr>
              <a:t>Про затвердження Порядку здійснення перевірки відповідності набувача або власника земельної ділянки сільськогосподарського призначення вимогам, визначеним статтею 130 Земельного кодексу </a:t>
            </a:r>
            <a:r>
              <a:rPr lang="uk-UA" sz="2200" b="1" dirty="0" smtClean="0">
                <a:solidFill>
                  <a:srgbClr val="C00000"/>
                </a:solidFill>
              </a:rPr>
              <a:t>України</a:t>
            </a:r>
          </a:p>
          <a:p>
            <a:endParaRPr lang="uk-UA" sz="2200" b="1" dirty="0">
              <a:solidFill>
                <a:srgbClr val="C00000"/>
              </a:solidFill>
            </a:endParaRPr>
          </a:p>
          <a:p>
            <a:pPr indent="444500" algn="just"/>
            <a:r>
              <a:rPr lang="uk-UA" dirty="0" smtClean="0"/>
              <a:t>Цей Порядок визначає процедуру проведення перевірки відповідності набувача або власника земельної ділянки сільськогосподарського призначення вимогам, визначеним </a:t>
            </a:r>
            <a:r>
              <a:rPr lang="uk-UA" u="sng" dirty="0" smtClean="0">
                <a:hlinkClick r:id="rId2"/>
              </a:rPr>
              <a:t>статтею 130</a:t>
            </a:r>
            <a:r>
              <a:rPr lang="uk-UA" dirty="0" smtClean="0"/>
              <a:t> Земельного кодексу України, з метою недопущення набуття права власності на земельні ділянки сільськогосподарського призначення фізичними та юридичними особами, яким відповідно до законодавства заборонено набувати таке право.</a:t>
            </a:r>
            <a:endParaRPr lang="uk-UA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58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624132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Нормативне забезпечення підготовки та проведення земельних аукціонів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123656"/>
          </a:xfrm>
        </p:spPr>
        <p:txBody>
          <a:bodyPr>
            <a:normAutofit/>
          </a:bodyPr>
          <a:lstStyle/>
          <a:p>
            <a:pPr marL="358775" indent="-277813">
              <a:buFont typeface="+mj-lt"/>
              <a:buAutoNum type="arabicPeriod"/>
            </a:pPr>
            <a:r>
              <a:rPr lang="uk-UA" sz="1800" dirty="0" smtClean="0"/>
              <a:t>Глава 21 ЗК. </a:t>
            </a:r>
            <a:r>
              <a:rPr lang="uk-UA" sz="1800" b="1" dirty="0" smtClean="0"/>
              <a:t>Продаж земельних ділянок або прав на них на конкурентних засадах.</a:t>
            </a:r>
          </a:p>
          <a:p>
            <a:pPr marL="358775" indent="-277813">
              <a:buFont typeface="+mj-lt"/>
              <a:buAutoNum type="arabicPeriod"/>
            </a:pPr>
            <a:r>
              <a:rPr lang="uk-UA" sz="1800" dirty="0" smtClean="0"/>
              <a:t>Закон України від 18 лютого 2016 р. № 1012-VIII «</a:t>
            </a:r>
            <a:r>
              <a:rPr lang="uk-UA" sz="1800" b="1" dirty="0" smtClean="0"/>
              <a:t>Про внесення змін до Земельного кодексу України щодо проведення земельних торгів».</a:t>
            </a:r>
          </a:p>
          <a:p>
            <a:pPr marL="358775" indent="-277813">
              <a:buFont typeface="+mj-lt"/>
              <a:buAutoNum type="arabicPeriod"/>
            </a:pPr>
            <a:r>
              <a:rPr lang="uk-UA" sz="1800" dirty="0" smtClean="0"/>
              <a:t>Закон України від 18 травня 2021 р. № 1444-IX «</a:t>
            </a:r>
            <a:r>
              <a:rPr lang="uk-UA" sz="1800" b="1" dirty="0" smtClean="0"/>
              <a:t>Про внесення змін до деяких законодавчих актів України щодо продажу земельних ділянок та набуття права користування ними через електронні аукціони</a:t>
            </a:r>
            <a:r>
              <a:rPr lang="uk-UA" sz="1800" b="1" dirty="0" smtClean="0"/>
              <a:t>».</a:t>
            </a:r>
          </a:p>
          <a:p>
            <a:pPr marL="358775" indent="-277813">
              <a:buFont typeface="+mj-lt"/>
              <a:buAutoNum type="arabicPeriod"/>
            </a:pPr>
            <a:r>
              <a:rPr lang="uk-UA" sz="1800" dirty="0"/>
              <a:t>Закон України від </a:t>
            </a:r>
            <a:r>
              <a:rPr lang="uk-UA" sz="1800" dirty="0" smtClean="0"/>
              <a:t>27 липня 2023 р. № 3272-IX «</a:t>
            </a:r>
            <a:r>
              <a:rPr lang="ru-RU" sz="1800" b="1" dirty="0"/>
              <a:t>Про </a:t>
            </a:r>
            <a:r>
              <a:rPr lang="ru-RU" sz="1800" b="1" dirty="0" err="1"/>
              <a:t>внесення</a:t>
            </a:r>
            <a:r>
              <a:rPr lang="ru-RU" sz="1800" b="1" dirty="0"/>
              <a:t> </a:t>
            </a:r>
            <a:r>
              <a:rPr lang="ru-RU" sz="1800" b="1" dirty="0" err="1"/>
              <a:t>змін</a:t>
            </a:r>
            <a:r>
              <a:rPr lang="ru-RU" sz="1800" b="1" dirty="0"/>
              <a:t> до </a:t>
            </a:r>
            <a:r>
              <a:rPr lang="ru-RU" sz="1800" b="1" dirty="0" err="1"/>
              <a:t>деяких</a:t>
            </a:r>
            <a:r>
              <a:rPr lang="ru-RU" sz="1800" b="1" dirty="0"/>
              <a:t> </a:t>
            </a:r>
            <a:r>
              <a:rPr lang="ru-RU" sz="1800" b="1" dirty="0" err="1"/>
              <a:t>законодавчих</a:t>
            </a:r>
            <a:r>
              <a:rPr lang="ru-RU" sz="1800" b="1" dirty="0"/>
              <a:t> </a:t>
            </a:r>
            <a:r>
              <a:rPr lang="ru-RU" sz="1800" b="1" dirty="0" err="1"/>
              <a:t>актів</a:t>
            </a:r>
            <a:r>
              <a:rPr lang="ru-RU" sz="1800" b="1" dirty="0"/>
              <a:t> </a:t>
            </a:r>
            <a:r>
              <a:rPr lang="ru-RU" sz="1800" b="1" dirty="0" err="1"/>
              <a:t>України</a:t>
            </a:r>
            <a:r>
              <a:rPr lang="ru-RU" sz="1800" b="1" dirty="0"/>
              <a:t> </a:t>
            </a:r>
            <a:r>
              <a:rPr lang="ru-RU" sz="1800" b="1" dirty="0" err="1"/>
              <a:t>щодо</a:t>
            </a:r>
            <a:r>
              <a:rPr lang="ru-RU" sz="1800" b="1" dirty="0"/>
              <a:t> </a:t>
            </a:r>
            <a:r>
              <a:rPr lang="ru-RU" sz="1800" b="1" dirty="0" err="1"/>
              <a:t>підвищення</a:t>
            </a:r>
            <a:r>
              <a:rPr lang="ru-RU" sz="1800" b="1" dirty="0"/>
              <a:t> </a:t>
            </a:r>
            <a:r>
              <a:rPr lang="ru-RU" sz="1800" b="1" dirty="0" err="1"/>
              <a:t>ефективності</a:t>
            </a:r>
            <a:r>
              <a:rPr lang="ru-RU" sz="1800" b="1" dirty="0"/>
              <a:t> </a:t>
            </a:r>
            <a:r>
              <a:rPr lang="ru-RU" sz="1800" b="1" dirty="0" err="1"/>
              <a:t>використання</a:t>
            </a:r>
            <a:r>
              <a:rPr lang="ru-RU" sz="1800" b="1" dirty="0"/>
              <a:t> земель </a:t>
            </a:r>
            <a:r>
              <a:rPr lang="ru-RU" sz="1800" b="1" dirty="0" err="1"/>
              <a:t>сільськогосподарського</a:t>
            </a:r>
            <a:r>
              <a:rPr lang="ru-RU" sz="1800" b="1" dirty="0"/>
              <a:t> </a:t>
            </a:r>
            <a:r>
              <a:rPr lang="ru-RU" sz="1800" b="1" dirty="0" err="1"/>
              <a:t>призначення</a:t>
            </a:r>
            <a:r>
              <a:rPr lang="ru-RU" sz="1800" b="1" dirty="0"/>
              <a:t> </a:t>
            </a:r>
            <a:r>
              <a:rPr lang="ru-RU" sz="1800" b="1" dirty="0" err="1"/>
              <a:t>державної</a:t>
            </a:r>
            <a:r>
              <a:rPr lang="ru-RU" sz="1800" b="1" dirty="0"/>
              <a:t> </a:t>
            </a:r>
            <a:r>
              <a:rPr lang="ru-RU" sz="1800" b="1" dirty="0" err="1"/>
              <a:t>власності</a:t>
            </a:r>
            <a:r>
              <a:rPr lang="uk-UA" sz="1800" b="1" dirty="0" smtClean="0"/>
              <a:t>».</a:t>
            </a:r>
            <a:endParaRPr lang="uk-UA" sz="1800" b="1" dirty="0"/>
          </a:p>
          <a:p>
            <a:pPr marL="358775" indent="-277813">
              <a:buFont typeface="+mj-lt"/>
              <a:buAutoNum type="arabicPeriod"/>
            </a:pPr>
            <a:r>
              <a:rPr lang="uk-UA" sz="1800" dirty="0" smtClean="0"/>
              <a:t>Закон </a:t>
            </a:r>
            <a:r>
              <a:rPr lang="uk-UA" sz="1800" dirty="0" smtClean="0"/>
              <a:t>України від </a:t>
            </a:r>
            <a:r>
              <a:rPr lang="ru-RU" sz="1800" dirty="0"/>
              <a:t>2 </a:t>
            </a:r>
            <a:r>
              <a:rPr lang="uk-UA" sz="1800" dirty="0" smtClean="0"/>
              <a:t>червня </a:t>
            </a:r>
            <a:r>
              <a:rPr lang="ru-RU" sz="1800" dirty="0" smtClean="0"/>
              <a:t>2016 р. № </a:t>
            </a:r>
            <a:r>
              <a:rPr lang="ru-RU" sz="1800" dirty="0"/>
              <a:t>1404-VIII </a:t>
            </a:r>
            <a:r>
              <a:rPr lang="uk-UA" sz="1800" dirty="0" smtClean="0"/>
              <a:t>«</a:t>
            </a:r>
            <a:r>
              <a:rPr lang="uk-UA" sz="1800" b="1" dirty="0" smtClean="0"/>
              <a:t>Про виконавче провадження».</a:t>
            </a:r>
          </a:p>
          <a:p>
            <a:pPr marL="358775" indent="-277813">
              <a:buFont typeface="+mj-lt"/>
              <a:buAutoNum type="arabicPeriod"/>
            </a:pPr>
            <a:r>
              <a:rPr lang="uk-UA" sz="1800" dirty="0"/>
              <a:t>Закон України від </a:t>
            </a:r>
            <a:r>
              <a:rPr lang="ru-RU" sz="1800" dirty="0"/>
              <a:t>11 </a:t>
            </a:r>
            <a:r>
              <a:rPr lang="uk-UA" sz="1800" dirty="0" smtClean="0"/>
              <a:t>грудня </a:t>
            </a:r>
            <a:r>
              <a:rPr lang="ru-RU" sz="1800" dirty="0" smtClean="0"/>
              <a:t>2003 р. № 1378-IV </a:t>
            </a:r>
            <a:r>
              <a:rPr lang="uk-UA" sz="1800" dirty="0" smtClean="0"/>
              <a:t>«</a:t>
            </a:r>
            <a:r>
              <a:rPr lang="uk-UA" sz="1800" b="1" dirty="0" smtClean="0"/>
              <a:t>Про оцінку земель».</a:t>
            </a:r>
            <a:endParaRPr lang="uk-UA" sz="1800" b="1" dirty="0"/>
          </a:p>
          <a:p>
            <a:pPr marL="358775" indent="-277813">
              <a:buFont typeface="+mj-lt"/>
              <a:buAutoNum type="arabicPeriod"/>
            </a:pPr>
            <a:endParaRPr lang="uk-UA" sz="2000" b="1" dirty="0" smtClean="0"/>
          </a:p>
          <a:p>
            <a:pPr marL="358775" indent="-277813">
              <a:buFont typeface="+mj-lt"/>
              <a:buAutoNum type="arabicPeriod"/>
            </a:pPr>
            <a:endParaRPr lang="ru-RU" sz="2000" b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 smtClean="0"/>
              <a:t>Законодавчі засади виникнення права власності на землю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416" y="980728"/>
            <a:ext cx="7890080" cy="5832648"/>
          </a:xfrm>
        </p:spPr>
        <p:txBody>
          <a:bodyPr>
            <a:normAutofit/>
          </a:bodyPr>
          <a:lstStyle/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Цивільний кодекс України.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Земельний кодекс України.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Закон України від 01 липня 2004 р. № 1952-IV  (в редакції Закону України від 26 листопада 2015 р. № 834-VIII ) </a:t>
            </a:r>
            <a:r>
              <a:rPr lang="uk-UA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«Про державну реєстрацію речових прав на нерухоме майно та їх обтяжень»</a:t>
            </a: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Закон України від 7 липня 2011 р. № 3613-VI </a:t>
            </a:r>
            <a:r>
              <a:rPr lang="uk-UA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«Про Державний земельний кадастр»</a:t>
            </a: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Закон України від 22 травня 2003 р. № 858-IV</a:t>
            </a:r>
            <a:r>
              <a:rPr lang="uk-UA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«Про землеустрій»</a:t>
            </a: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Закон України від 02 травня 2023 р. № 3065-IX </a:t>
            </a:r>
            <a:r>
              <a:rPr lang="uk-UA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«Про внесення змін до деяких законодавчих актів України щодо вдосконалення правового регулювання вчинення нотаріальних та реєстраційних дій при набутті прав на земельні ділянки».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Закон України від 08 жовтня 2024 р. № 3993-IX</a:t>
            </a:r>
            <a:r>
              <a:rPr lang="uk-UA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«Про внесення змін до деяких законодавчих актів України щодо захисту інтересів власників земельних часток (паїв), а також застосування адміністративної процедури у сфері земельних відносин».</a:t>
            </a:r>
          </a:p>
          <a:p>
            <a:pPr marL="596646" indent="-514350">
              <a:buFont typeface="+mj-lt"/>
              <a:buAutoNum type="arabicPeriod"/>
            </a:pPr>
            <a:endParaRPr lang="uk-UA" sz="22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624132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</a:rPr>
              <a:t>Нормативне забезпечення підготовки та проведення земельних аукціонів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124744"/>
            <a:ext cx="8027240" cy="5123656"/>
          </a:xfrm>
        </p:spPr>
        <p:txBody>
          <a:bodyPr>
            <a:normAutofit/>
          </a:bodyPr>
          <a:lstStyle/>
          <a:p>
            <a:pPr marL="358775" indent="-277813">
              <a:buFont typeface="+mj-lt"/>
              <a:buAutoNum type="arabicPeriod"/>
            </a:pPr>
            <a:r>
              <a:rPr lang="uk-UA" sz="2000" dirty="0" smtClean="0"/>
              <a:t>Закон України від </a:t>
            </a:r>
            <a:r>
              <a:rPr lang="ru-RU" sz="2000" dirty="0" smtClean="0"/>
              <a:t>5 </a:t>
            </a:r>
            <a:r>
              <a:rPr lang="ru-RU" sz="2000" dirty="0" err="1"/>
              <a:t>жовтня</a:t>
            </a:r>
            <a:r>
              <a:rPr lang="ru-RU" sz="2000" dirty="0"/>
              <a:t> 2017 </a:t>
            </a:r>
            <a:r>
              <a:rPr lang="ru-RU" sz="2000" dirty="0" smtClean="0"/>
              <a:t>р. № 2155-VIII </a:t>
            </a:r>
            <a:r>
              <a:rPr lang="uk-UA" sz="2000" b="1" dirty="0" smtClean="0"/>
              <a:t>«Про електронні довірчі послуги».</a:t>
            </a:r>
          </a:p>
          <a:p>
            <a:pPr marL="358775" indent="-277813">
              <a:buFont typeface="+mj-lt"/>
              <a:buAutoNum type="arabicPeriod"/>
            </a:pPr>
            <a:r>
              <a:rPr lang="ru-RU" sz="2000" dirty="0"/>
              <a:t>Закон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28 </a:t>
            </a:r>
            <a:r>
              <a:rPr lang="ru-RU" sz="2000" dirty="0" err="1"/>
              <a:t>квітня</a:t>
            </a:r>
            <a:r>
              <a:rPr lang="ru-RU" sz="2000" dirty="0"/>
              <a:t> 2021 </a:t>
            </a:r>
            <a:r>
              <a:rPr lang="ru-RU" sz="2000" dirty="0" smtClean="0"/>
              <a:t>р. № 1423-IX «</a:t>
            </a:r>
            <a:r>
              <a:rPr lang="ru-RU" sz="2000" b="1" dirty="0" smtClean="0"/>
              <a:t>Про </a:t>
            </a:r>
            <a:r>
              <a:rPr lang="ru-RU" sz="2000" b="1" dirty="0" err="1"/>
              <a:t>внесення</a:t>
            </a:r>
            <a:r>
              <a:rPr lang="ru-RU" sz="2000" b="1" dirty="0"/>
              <a:t> </a:t>
            </a:r>
            <a:r>
              <a:rPr lang="ru-RU" sz="2000" b="1" dirty="0" err="1"/>
              <a:t>змін</a:t>
            </a:r>
            <a:r>
              <a:rPr lang="ru-RU" sz="2000" b="1" dirty="0"/>
              <a:t> до </a:t>
            </a:r>
            <a:r>
              <a:rPr lang="ru-RU" sz="2000" b="1" dirty="0" err="1"/>
              <a:t>деяких</a:t>
            </a:r>
            <a:r>
              <a:rPr lang="ru-RU" sz="2000" b="1" dirty="0"/>
              <a:t> </a:t>
            </a:r>
            <a:r>
              <a:rPr lang="ru-RU" sz="2000" b="1" dirty="0" err="1"/>
              <a:t>законодавчих</a:t>
            </a:r>
            <a:r>
              <a:rPr lang="ru-RU" sz="2000" b="1" dirty="0"/>
              <a:t> </a:t>
            </a:r>
            <a:r>
              <a:rPr lang="ru-RU" sz="2000" b="1" dirty="0" err="1"/>
              <a:t>актів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вдосконалення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b="1" dirty="0"/>
              <a:t> та </a:t>
            </a:r>
            <a:r>
              <a:rPr lang="ru-RU" sz="2000" b="1" dirty="0" err="1"/>
              <a:t>дерегуляції</a:t>
            </a:r>
            <a:r>
              <a:rPr lang="ru-RU" sz="2000" b="1" dirty="0"/>
              <a:t> у </a:t>
            </a:r>
            <a:r>
              <a:rPr lang="ru-RU" sz="2000" b="1" dirty="0" err="1"/>
              <a:t>сфері</a:t>
            </a:r>
            <a:r>
              <a:rPr lang="ru-RU" sz="2000" b="1" dirty="0"/>
              <a:t> </a:t>
            </a:r>
            <a:r>
              <a:rPr lang="ru-RU" sz="2000" b="1" dirty="0" err="1"/>
              <a:t>земельних</a:t>
            </a:r>
            <a:r>
              <a:rPr lang="ru-RU" sz="2000" b="1" dirty="0"/>
              <a:t> </a:t>
            </a:r>
            <a:r>
              <a:rPr lang="ru-RU" sz="2000" b="1" dirty="0" err="1" smtClean="0"/>
              <a:t>відносин</a:t>
            </a:r>
            <a:r>
              <a:rPr lang="ru-RU" sz="2000" b="1" dirty="0" smtClean="0"/>
              <a:t>».</a:t>
            </a:r>
          </a:p>
          <a:p>
            <a:pPr marL="358775" indent="-277813">
              <a:buFont typeface="+mj-lt"/>
              <a:buAutoNum type="arabicPeriod"/>
            </a:pPr>
            <a:r>
              <a:rPr lang="ru-RU" sz="2000" dirty="0" smtClean="0"/>
              <a:t>Постанова </a:t>
            </a:r>
            <a:r>
              <a:rPr lang="ru-RU" sz="2000" dirty="0" err="1" smtClean="0"/>
              <a:t>Кабінету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/>
              <a:t>22 </a:t>
            </a:r>
            <a:r>
              <a:rPr lang="ru-RU" sz="2000" dirty="0" err="1"/>
              <a:t>вересня</a:t>
            </a:r>
            <a:r>
              <a:rPr lang="ru-RU" sz="2000" dirty="0"/>
              <a:t> 2021 р. № </a:t>
            </a:r>
            <a:r>
              <a:rPr lang="ru-RU" sz="2000" dirty="0" smtClean="0"/>
              <a:t>1013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</a:t>
            </a:r>
            <a:r>
              <a:rPr lang="ru-RU" sz="2000" b="1" dirty="0" err="1"/>
              <a:t>питання</a:t>
            </a:r>
            <a:r>
              <a:rPr lang="ru-RU" sz="2000" b="1" dirty="0"/>
              <a:t> </a:t>
            </a:r>
            <a:r>
              <a:rPr lang="ru-RU" sz="2000" b="1" dirty="0" err="1"/>
              <a:t>підготовки</a:t>
            </a:r>
            <a:r>
              <a:rPr lang="ru-RU" sz="2000" b="1" dirty="0"/>
              <a:t> до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та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</a:t>
            </a:r>
            <a:r>
              <a:rPr lang="ru-RU" sz="2000" b="1" dirty="0" err="1"/>
              <a:t>земельних</a:t>
            </a:r>
            <a:r>
              <a:rPr lang="ru-RU" sz="2000" b="1" dirty="0"/>
              <a:t> </a:t>
            </a:r>
            <a:r>
              <a:rPr lang="ru-RU" sz="2000" b="1" dirty="0" err="1"/>
              <a:t>торгів</a:t>
            </a:r>
            <a:r>
              <a:rPr lang="ru-RU" sz="2000" b="1" dirty="0"/>
              <a:t> для продажу </a:t>
            </a:r>
            <a:r>
              <a:rPr lang="ru-RU" sz="2000" b="1" dirty="0" err="1"/>
              <a:t>земельних</a:t>
            </a:r>
            <a:r>
              <a:rPr lang="ru-RU" sz="2000" b="1" dirty="0"/>
              <a:t> </a:t>
            </a:r>
            <a:r>
              <a:rPr lang="ru-RU" sz="2000" b="1" dirty="0" err="1"/>
              <a:t>ділянок</a:t>
            </a:r>
            <a:r>
              <a:rPr lang="ru-RU" sz="2000" b="1" dirty="0"/>
              <a:t> та </a:t>
            </a:r>
            <a:r>
              <a:rPr lang="ru-RU" sz="2000" b="1" dirty="0" err="1"/>
              <a:t>набуття</a:t>
            </a:r>
            <a:r>
              <a:rPr lang="ru-RU" sz="2000" b="1" dirty="0"/>
              <a:t> прав </a:t>
            </a:r>
            <a:r>
              <a:rPr lang="ru-RU" sz="2000" b="1" dirty="0" err="1"/>
              <a:t>користування</a:t>
            </a:r>
            <a:r>
              <a:rPr lang="ru-RU" sz="2000" b="1" dirty="0"/>
              <a:t> ними (</a:t>
            </a:r>
            <a:r>
              <a:rPr lang="ru-RU" sz="2000" b="1" dirty="0" err="1"/>
              <a:t>оренди</a:t>
            </a:r>
            <a:r>
              <a:rPr lang="ru-RU" sz="2000" b="1" dirty="0"/>
              <a:t>, </a:t>
            </a:r>
            <a:r>
              <a:rPr lang="ru-RU" sz="2000" b="1" dirty="0" err="1"/>
              <a:t>суперфіцію</a:t>
            </a:r>
            <a:r>
              <a:rPr lang="ru-RU" sz="2000" b="1" dirty="0"/>
              <a:t>, </a:t>
            </a:r>
            <a:r>
              <a:rPr lang="ru-RU" sz="2000" b="1" dirty="0" err="1"/>
              <a:t>емфітевзису</a:t>
            </a:r>
            <a:r>
              <a:rPr lang="ru-RU" sz="2000" b="1" dirty="0" smtClean="0"/>
              <a:t>)».</a:t>
            </a:r>
          </a:p>
          <a:p>
            <a:pPr marL="358775" indent="-277813">
              <a:buFont typeface="+mj-lt"/>
              <a:buAutoNum type="arabicPeriod"/>
            </a:pPr>
            <a:endParaRPr lang="ru-RU" sz="2000" b="1" dirty="0"/>
          </a:p>
          <a:p>
            <a:pPr marL="80962" indent="0"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!!!</a:t>
            </a:r>
            <a:endParaRPr lang="uk-UA" sz="2000" b="1" dirty="0">
              <a:solidFill>
                <a:srgbClr val="C00000"/>
              </a:solidFill>
            </a:endParaRPr>
          </a:p>
          <a:p>
            <a:pPr marL="80962" indent="0">
              <a:buNone/>
            </a:pPr>
            <a:r>
              <a:rPr lang="uk-UA" sz="2000" dirty="0" smtClean="0">
                <a:solidFill>
                  <a:srgbClr val="00B050"/>
                </a:solidFill>
              </a:rPr>
              <a:t>Визначити </a:t>
            </a:r>
            <a:r>
              <a:rPr lang="uk-UA" sz="2000" dirty="0" smtClean="0">
                <a:solidFill>
                  <a:srgbClr val="C00000"/>
                </a:solidFill>
              </a:rPr>
              <a:t>акціонерне товариство “</a:t>
            </a:r>
            <a:r>
              <a:rPr lang="uk-UA" sz="2000" dirty="0" err="1" smtClean="0">
                <a:solidFill>
                  <a:srgbClr val="C00000"/>
                </a:solidFill>
              </a:rPr>
              <a:t>Прозорро.Продажі</a:t>
            </a:r>
            <a:r>
              <a:rPr lang="uk-UA" sz="2000" dirty="0" smtClean="0">
                <a:solidFill>
                  <a:srgbClr val="C00000"/>
                </a:solidFill>
              </a:rPr>
              <a:t>”</a:t>
            </a:r>
            <a:r>
              <a:rPr lang="uk-UA" sz="2000" dirty="0" smtClean="0">
                <a:solidFill>
                  <a:srgbClr val="00B050"/>
                </a:solidFill>
              </a:rPr>
              <a:t>, управління корпоративними правами щодо якого здійснює Міністерство економіки, - адміністратором електронної торгової системи.</a:t>
            </a:r>
            <a:endParaRPr lang="uk-UA" sz="2000" dirty="0" smtClean="0">
              <a:solidFill>
                <a:srgbClr val="00B050"/>
              </a:solidFill>
            </a:endParaRPr>
          </a:p>
          <a:p>
            <a:pPr marL="358775" indent="-277813">
              <a:buFont typeface="+mj-lt"/>
              <a:buAutoNum type="arabicPeriod"/>
            </a:pPr>
            <a:endParaRPr lang="uk-UA" sz="2000" dirty="0" smtClean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4" name="Стрілка вниз 3"/>
          <p:cNvSpPr/>
          <p:nvPr/>
        </p:nvSpPr>
        <p:spPr>
          <a:xfrm>
            <a:off x="4716016" y="422108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8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 smtClean="0"/>
              <a:t>Підстави припинення права власності на землю (</a:t>
            </a:r>
            <a:r>
              <a:rPr lang="uk-UA" sz="3000" b="1" dirty="0" err="1" smtClean="0"/>
              <a:t>гл</a:t>
            </a:r>
            <a:r>
              <a:rPr lang="uk-UA" sz="3000" b="1" dirty="0" smtClean="0"/>
              <a:t>. 22 </a:t>
            </a:r>
            <a:r>
              <a:rPr lang="uk-UA" sz="3000" b="1" dirty="0" err="1" smtClean="0"/>
              <a:t>ЗК</a:t>
            </a:r>
            <a:r>
              <a:rPr lang="uk-UA" sz="3000" b="1" dirty="0" smtClean="0"/>
              <a:t> України)</a:t>
            </a:r>
            <a:endParaRPr lang="ru-RU" sz="3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434745"/>
              </p:ext>
            </p:extLst>
          </p:nvPr>
        </p:nvGraphicFramePr>
        <p:xfrm>
          <a:off x="1357313" y="1628800"/>
          <a:ext cx="7535167" cy="432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0800000" flipV="1">
            <a:off x="3143240" y="4005064"/>
            <a:ext cx="3929090" cy="214314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912545" y="4040783"/>
            <a:ext cx="215108" cy="14367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5506"/>
            <a:ext cx="763284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Добровільні підстави припинення права приватної власності на землю (ст.87 ЗК):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600" b="1" dirty="0" smtClean="0"/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добровільна відмова власника від права власності на земельну ділянку (ст. 141 ЗК);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відчуження земельної ділянки за рішенням власника.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7632848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Примусові підстави припинення права приватної власності на землю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п</a:t>
            </a:r>
            <a:r>
              <a:rPr lang="uk-UA" sz="2800" b="1" dirty="0" smtClean="0">
                <a:solidFill>
                  <a:srgbClr val="C00000"/>
                </a:solidFill>
              </a:rPr>
              <a:t>ри правомірній поведінці власника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400" b="1" dirty="0" smtClean="0"/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смерть   </a:t>
            </a:r>
            <a:r>
              <a:rPr lang="uk-UA" sz="2600" b="1" dirty="0"/>
              <a:t>власника   земельної   ділянки   за   відсутності спадкоємця;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відчуження   </a:t>
            </a:r>
            <a:r>
              <a:rPr lang="uk-UA" sz="2600" b="1" dirty="0"/>
              <a:t>земельної   ділянки   з   мотивів  суспільної необхідності (ст. 147 ЗК) та для суспільних потреб (</a:t>
            </a:r>
            <a:r>
              <a:rPr lang="uk-UA" sz="2600" b="1" dirty="0" err="1"/>
              <a:t>ст.ст</a:t>
            </a:r>
            <a:r>
              <a:rPr lang="uk-UA" sz="2600" b="1" dirty="0"/>
              <a:t>.  146, 150, 151 ЗК</a:t>
            </a:r>
            <a:r>
              <a:rPr lang="uk-UA" sz="2600" b="1" dirty="0" smtClean="0"/>
              <a:t>).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b="1" dirty="0" smtClean="0"/>
              <a:t>Закон </a:t>
            </a:r>
            <a:r>
              <a:rPr lang="uk-UA" sz="2400" b="1" dirty="0"/>
              <a:t>України  від 17 листопада 2009 р</a:t>
            </a:r>
            <a:r>
              <a:rPr lang="uk-UA" sz="2400" b="1" dirty="0" smtClean="0"/>
              <a:t>.                «</a:t>
            </a:r>
            <a:r>
              <a:rPr lang="uk-UA" sz="2400" b="1" dirty="0"/>
              <a:t>Про відчуження земельних ділянок, інших об'єктів нерухомого майна, що на них розміщені, </a:t>
            </a:r>
            <a:r>
              <a:rPr lang="uk-UA" sz="2400" b="1" dirty="0" smtClean="0"/>
              <a:t>які </a:t>
            </a:r>
            <a:r>
              <a:rPr lang="uk-UA" sz="2400" b="1" dirty="0"/>
              <a:t>перебувають у приватній власності, для суспільних потреб чи з мотивів суспільної необхідності</a:t>
            </a:r>
            <a:r>
              <a:rPr lang="uk-UA" sz="2400" b="1" dirty="0" smtClean="0"/>
              <a:t>».</a:t>
            </a:r>
            <a:endParaRPr lang="uk-UA" sz="26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763284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uk-UA" sz="2400" b="1" dirty="0" smtClean="0"/>
          </a:p>
          <a:p>
            <a:pPr>
              <a:buClr>
                <a:srgbClr val="C00000"/>
              </a:buClr>
            </a:pPr>
            <a:r>
              <a:rPr lang="uk-UA" sz="2400" b="1" dirty="0" smtClean="0"/>
              <a:t>Закон України від </a:t>
            </a:r>
            <a:r>
              <a:rPr lang="ru-RU" sz="2400" b="1" dirty="0" smtClean="0"/>
              <a:t>12 </a:t>
            </a:r>
            <a:r>
              <a:rPr lang="ru-RU" sz="2400" b="1" dirty="0" err="1"/>
              <a:t>травня</a:t>
            </a:r>
            <a:r>
              <a:rPr lang="ru-RU" sz="2400" b="1" dirty="0"/>
              <a:t> 2015 </a:t>
            </a:r>
            <a:r>
              <a:rPr lang="ru-RU" sz="2400" b="1" dirty="0" smtClean="0"/>
              <a:t>р. № 389-VIII</a:t>
            </a:r>
          </a:p>
          <a:p>
            <a:pPr>
              <a:buClr>
                <a:srgbClr val="C00000"/>
              </a:buClr>
            </a:pPr>
            <a:r>
              <a:rPr lang="ru-RU" sz="2400" b="1" dirty="0" smtClean="0">
                <a:solidFill>
                  <a:srgbClr val="C00000"/>
                </a:solidFill>
              </a:rPr>
              <a:t>«Про </a:t>
            </a:r>
            <a:r>
              <a:rPr lang="ru-RU" sz="2400" b="1" dirty="0" err="1" smtClean="0">
                <a:solidFill>
                  <a:srgbClr val="C00000"/>
                </a:solidFill>
              </a:rPr>
              <a:t>правовий</a:t>
            </a:r>
            <a:r>
              <a:rPr lang="ru-RU" sz="2400" b="1" dirty="0" smtClean="0">
                <a:solidFill>
                  <a:srgbClr val="C00000"/>
                </a:solidFill>
              </a:rPr>
              <a:t> режим </a:t>
            </a:r>
            <a:r>
              <a:rPr lang="ru-RU" sz="2400" b="1" dirty="0" err="1" smtClean="0">
                <a:solidFill>
                  <a:srgbClr val="C00000"/>
                </a:solidFill>
              </a:rPr>
              <a:t>воєнного</a:t>
            </a:r>
            <a:r>
              <a:rPr lang="ru-RU" sz="2400" b="1" dirty="0" smtClean="0">
                <a:solidFill>
                  <a:srgbClr val="C00000"/>
                </a:solidFill>
              </a:rPr>
              <a:t> стану»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Clr>
                <a:srgbClr val="C00000"/>
              </a:buClr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ru-RU" sz="2400" b="1" dirty="0" err="1" smtClean="0"/>
              <a:t>Стаття</a:t>
            </a:r>
            <a:r>
              <a:rPr lang="ru-RU" sz="2400" b="1" dirty="0" smtClean="0"/>
              <a:t> </a:t>
            </a:r>
            <a:r>
              <a:rPr lang="ru-RU" sz="2400" b="1" dirty="0"/>
              <a:t>8. Заходи правового режиму </a:t>
            </a:r>
            <a:r>
              <a:rPr lang="ru-RU" sz="2400" b="1" dirty="0" err="1"/>
              <a:t>воєнного</a:t>
            </a:r>
            <a:r>
              <a:rPr lang="ru-RU" sz="2400" b="1" dirty="0"/>
              <a:t> </a:t>
            </a:r>
            <a:r>
              <a:rPr lang="ru-RU" sz="2400" b="1" dirty="0" smtClean="0"/>
              <a:t>стану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uk-UA" smtClean="0"/>
              <a:t>4</a:t>
            </a:r>
            <a:r>
              <a:rPr lang="uk-UA" dirty="0" smtClean="0"/>
              <a:t>) </a:t>
            </a:r>
            <a:r>
              <a:rPr lang="uk-UA" b="1" dirty="0" smtClean="0"/>
              <a:t>примусово відчужувати майно, що перебуває у приватній або комунальній власності</a:t>
            </a:r>
            <a:r>
              <a:rPr lang="uk-UA" dirty="0" smtClean="0"/>
              <a:t>, зокрема об’єкти фонду захисних споруд цивільного захисту, вилучати майно державних підприємств, державних господарських об’єднань для потреб держави в умовах правового режиму воєнного стану в установленому законом порядку та видавати про це відповідні документи встановленого зразка;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endParaRPr lang="ru-RU" sz="2400" b="1" dirty="0"/>
          </a:p>
          <a:p>
            <a:pPr>
              <a:spcAft>
                <a:spcPts val="1800"/>
              </a:spcAft>
              <a:buClr>
                <a:srgbClr val="C00000"/>
              </a:buClr>
            </a:pPr>
            <a:endParaRPr lang="ru-RU" sz="2400" b="1" dirty="0" smtClean="0"/>
          </a:p>
          <a:p>
            <a:pPr>
              <a:spcAft>
                <a:spcPts val="1800"/>
              </a:spcAft>
              <a:buClr>
                <a:srgbClr val="C00000"/>
              </a:buClr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763284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Примусові підстави припинення права приватної власності на землю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п</a:t>
            </a:r>
            <a:r>
              <a:rPr lang="uk-UA" sz="2800" b="1" dirty="0" smtClean="0">
                <a:solidFill>
                  <a:srgbClr val="C00000"/>
                </a:solidFill>
              </a:rPr>
              <a:t>ри неправомірній поведінці власника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400" b="1" dirty="0" smtClean="0"/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600" b="1" dirty="0" err="1" smtClean="0"/>
              <a:t>звернення</a:t>
            </a:r>
            <a:r>
              <a:rPr lang="ru-RU" sz="2600" b="1" dirty="0" smtClean="0"/>
              <a:t>  </a:t>
            </a:r>
            <a:r>
              <a:rPr lang="ru-RU" sz="2600" b="1" dirty="0" err="1"/>
              <a:t>стягнення</a:t>
            </a:r>
            <a:r>
              <a:rPr lang="ru-RU" sz="2600" b="1" dirty="0"/>
              <a:t>  на  </a:t>
            </a:r>
            <a:r>
              <a:rPr lang="ru-RU" sz="2600" b="1" dirty="0" err="1"/>
              <a:t>земельну</a:t>
            </a:r>
            <a:r>
              <a:rPr lang="ru-RU" sz="2600" b="1" dirty="0"/>
              <a:t>   </a:t>
            </a:r>
            <a:r>
              <a:rPr lang="ru-RU" sz="2600" b="1" dirty="0" err="1"/>
              <a:t>ділянку</a:t>
            </a:r>
            <a:r>
              <a:rPr lang="ru-RU" sz="2600" b="1" dirty="0"/>
              <a:t>   на   </a:t>
            </a:r>
            <a:r>
              <a:rPr lang="ru-RU" sz="2600" b="1" dirty="0" err="1"/>
              <a:t>вимогу</a:t>
            </a:r>
            <a:r>
              <a:rPr lang="ru-RU" sz="2600" b="1" dirty="0"/>
              <a:t> кредитора по </a:t>
            </a:r>
            <a:r>
              <a:rPr lang="ru-RU" sz="2600" b="1" dirty="0" err="1"/>
              <a:t>зобов’язанням</a:t>
            </a:r>
            <a:r>
              <a:rPr lang="ru-RU" sz="2600" b="1" dirty="0"/>
              <a:t> </a:t>
            </a:r>
            <a:r>
              <a:rPr lang="ru-RU" sz="2600" b="1" dirty="0" err="1"/>
              <a:t>власника</a:t>
            </a:r>
            <a:r>
              <a:rPr lang="ru-RU" sz="2600" b="1" dirty="0"/>
              <a:t>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600" b="1" dirty="0" err="1" smtClean="0"/>
              <a:t>невідчуження</a:t>
            </a:r>
            <a:r>
              <a:rPr lang="ru-RU" sz="2600" b="1" dirty="0" smtClean="0"/>
              <a:t>  </a:t>
            </a:r>
            <a:r>
              <a:rPr lang="ru-RU" sz="2600" b="1" dirty="0" err="1"/>
              <a:t>земельної</a:t>
            </a:r>
            <a:r>
              <a:rPr lang="ru-RU" sz="2600" b="1" dirty="0"/>
              <a:t>  </a:t>
            </a:r>
            <a:r>
              <a:rPr lang="ru-RU" sz="2600" b="1" dirty="0" err="1"/>
              <a:t>ділянки</a:t>
            </a:r>
            <a:r>
              <a:rPr lang="ru-RU" sz="2600" b="1" dirty="0"/>
              <a:t>  </a:t>
            </a:r>
            <a:r>
              <a:rPr lang="ru-RU" sz="2600" b="1" dirty="0" err="1"/>
              <a:t>іноземними</a:t>
            </a:r>
            <a:r>
              <a:rPr lang="ru-RU" sz="2600" b="1" dirty="0"/>
              <a:t>  особами   та особами   без   </a:t>
            </a:r>
            <a:r>
              <a:rPr lang="ru-RU" sz="2600" b="1" dirty="0" err="1"/>
              <a:t>громадянства</a:t>
            </a:r>
            <a:r>
              <a:rPr lang="ru-RU" sz="2600" b="1" dirty="0"/>
              <a:t>  у  </a:t>
            </a:r>
            <a:r>
              <a:rPr lang="ru-RU" sz="2600" b="1" dirty="0" err="1"/>
              <a:t>встановлений</a:t>
            </a:r>
            <a:r>
              <a:rPr lang="ru-RU" sz="2600" b="1" dirty="0"/>
              <a:t>  строк  у  </a:t>
            </a:r>
            <a:r>
              <a:rPr lang="ru-RU" sz="2600" b="1" dirty="0" err="1"/>
              <a:t>випадках</a:t>
            </a:r>
            <a:r>
              <a:rPr lang="ru-RU" sz="2600" b="1" dirty="0"/>
              <a:t>, </a:t>
            </a:r>
            <a:r>
              <a:rPr lang="ru-RU" sz="2600" b="1" dirty="0" err="1"/>
              <a:t>визначених</a:t>
            </a:r>
            <a:r>
              <a:rPr lang="ru-RU" sz="2600" b="1" dirty="0"/>
              <a:t> </a:t>
            </a:r>
            <a:r>
              <a:rPr lang="ru-RU" sz="2600" b="1" dirty="0" err="1"/>
              <a:t>цим</a:t>
            </a:r>
            <a:r>
              <a:rPr lang="ru-RU" sz="2600" b="1" dirty="0"/>
              <a:t> Кодексом (ст. 145 ЗК);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600" b="1" dirty="0" err="1" smtClean="0"/>
              <a:t>конфіскація</a:t>
            </a:r>
            <a:r>
              <a:rPr lang="ru-RU" sz="2600" b="1" dirty="0" smtClean="0"/>
              <a:t> </a:t>
            </a:r>
            <a:r>
              <a:rPr lang="ru-RU" sz="2600" b="1" dirty="0"/>
              <a:t>за </a:t>
            </a:r>
            <a:r>
              <a:rPr lang="ru-RU" sz="2600" b="1" dirty="0" err="1"/>
              <a:t>рішенням</a:t>
            </a:r>
            <a:r>
              <a:rPr lang="ru-RU" sz="2600" b="1" dirty="0"/>
              <a:t> суду (ст. 148 ЗК</a:t>
            </a:r>
            <a:r>
              <a:rPr lang="ru-RU" sz="2600" b="1" dirty="0" smtClean="0"/>
              <a:t>).</a:t>
            </a:r>
            <a:endParaRPr lang="uk-UA" sz="26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82880"/>
            <a:ext cx="763284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Підстави припинення права комунальної власності на землю: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400" b="1" dirty="0" smtClean="0"/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передача земельних ділянок до власності держави (ст. 117 ЗК);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відчуження на платних засадах;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безоплатна передача у приватну власність;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приватизація земельних ділянок, наданих у користування громадянам.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ru-RU" sz="2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82880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Підстави припинення права державної власності на землю: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uk-UA" sz="2400" b="1" dirty="0" smtClean="0"/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передача земельних ділянок у власність територіальних громад (ст. 117 ЗК);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відчуження на платних засадах;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безоплатна передача у приватну власність;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приватизація земельних ділянок, наданих у користування громадянам.</a:t>
            </a:r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ru-RU" sz="2600" b="1" dirty="0"/>
          </a:p>
          <a:p>
            <a:pPr marL="514350" indent="-51435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endParaRPr lang="ru-RU" sz="2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Гарантії права власності на землю</a:t>
            </a:r>
            <a:endParaRPr lang="ru-RU" b="1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285852" y="1428736"/>
          <a:ext cx="75695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Юридичні гарантії права власності на землю</a:t>
            </a:r>
            <a:endParaRPr lang="ru-RU" b="1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431194"/>
              </p:ext>
            </p:extLst>
          </p:nvPr>
        </p:nvGraphicFramePr>
        <p:xfrm>
          <a:off x="1285852" y="1428736"/>
          <a:ext cx="75695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7768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Стаття 125 ЗК. Виникнення права на земельну ділянку</a:t>
            </a:r>
          </a:p>
          <a:p>
            <a:pPr>
              <a:spcAft>
                <a:spcPts val="1200"/>
              </a:spcAft>
            </a:pPr>
            <a:r>
              <a:rPr lang="uk-UA" sz="2400" dirty="0" smtClean="0"/>
              <a:t>Право власності на земельну ділянку, а також право постійного користування та право оренди земельної ділянки виникають з </a:t>
            </a:r>
            <a:r>
              <a:rPr lang="uk-UA" sz="2400" b="1" dirty="0" smtClean="0"/>
              <a:t>моменту державної реєстрації </a:t>
            </a:r>
            <a:r>
              <a:rPr lang="uk-UA" sz="2400" dirty="0" smtClean="0"/>
              <a:t>цих прав.</a:t>
            </a:r>
          </a:p>
          <a:p>
            <a:endParaRPr lang="uk-UA" sz="2800" dirty="0" smtClean="0"/>
          </a:p>
          <a:p>
            <a:pPr>
              <a:spcAft>
                <a:spcPts val="120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Стаття 126 ЗК. Оформлення речових прав на земельну ділянку</a:t>
            </a:r>
          </a:p>
          <a:p>
            <a:pPr>
              <a:spcAft>
                <a:spcPts val="1200"/>
              </a:spcAft>
            </a:pPr>
            <a:r>
              <a:rPr lang="uk-UA" sz="2400" dirty="0" smtClean="0"/>
              <a:t>Право власності, користування земельною ділянкою оформлюється відповідно до </a:t>
            </a:r>
            <a:r>
              <a:rPr lang="uk-UA" sz="2400" b="1" dirty="0" smtClean="0"/>
              <a:t>Закону України «Про державну реєстрацію речових прав на нерухоме майно та їх обтяжень».</a:t>
            </a:r>
            <a:endParaRPr lang="uk-UA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Групи гарантій права власності на землю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234"/>
            <a:ext cx="7498080" cy="4800600"/>
          </a:xfrm>
        </p:spPr>
        <p:txBody>
          <a:bodyPr/>
          <a:lstStyle/>
          <a:p>
            <a:pPr marL="596646" lvl="0" indent="-514350">
              <a:buFont typeface="+mj-lt"/>
              <a:buAutoNum type="arabicPeriod"/>
            </a:pPr>
            <a:r>
              <a:rPr lang="uk-UA" dirty="0" smtClean="0"/>
              <a:t>гарантії </a:t>
            </a:r>
            <a:r>
              <a:rPr lang="uk-UA" b="1" dirty="0" smtClean="0"/>
              <a:t>захисту прав на землю           </a:t>
            </a:r>
            <a:r>
              <a:rPr lang="uk-UA" dirty="0" smtClean="0"/>
              <a:t>(</a:t>
            </a:r>
            <a:r>
              <a:rPr lang="uk-UA" dirty="0" err="1" smtClean="0"/>
              <a:t>гл</a:t>
            </a:r>
            <a:r>
              <a:rPr lang="uk-UA" dirty="0" smtClean="0"/>
              <a:t>. 23 ЗК – ст.ст. 152 – 155);</a:t>
            </a: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/>
              <a:t>гарантії </a:t>
            </a:r>
            <a:r>
              <a:rPr lang="uk-UA" b="1" dirty="0" smtClean="0"/>
              <a:t>при відшкодуванні збитків власникам землі та землекористувачам                                      </a:t>
            </a:r>
            <a:r>
              <a:rPr lang="uk-UA" dirty="0" smtClean="0"/>
              <a:t>(</a:t>
            </a:r>
            <a:r>
              <a:rPr lang="uk-UA" dirty="0" err="1" smtClean="0"/>
              <a:t>гл</a:t>
            </a:r>
            <a:r>
              <a:rPr lang="uk-UA" dirty="0" smtClean="0"/>
              <a:t>. 24 ЗК - ст.ст. 156 – 157);</a:t>
            </a: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/>
              <a:t>гарантії </a:t>
            </a:r>
            <a:r>
              <a:rPr lang="uk-UA" b="1" dirty="0" smtClean="0"/>
              <a:t>при вирішенні земельних спорів</a:t>
            </a:r>
            <a:r>
              <a:rPr lang="uk-UA" dirty="0" smtClean="0"/>
              <a:t> (</a:t>
            </a:r>
            <a:r>
              <a:rPr lang="uk-UA" dirty="0" err="1" smtClean="0"/>
              <a:t>гл</a:t>
            </a:r>
            <a:r>
              <a:rPr lang="uk-UA" dirty="0" smtClean="0"/>
              <a:t>. 25 ЗК - ст.ст. 158 – 161)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/>
              <a:t>Гарантії при відшкодуванні збитків власникам землі та </a:t>
            </a:r>
            <a:r>
              <a:rPr lang="uk-UA" sz="2600" b="1" dirty="0" smtClean="0"/>
              <a:t>землекористувачам</a:t>
            </a: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544616"/>
          </a:xfrm>
        </p:spPr>
        <p:txBody>
          <a:bodyPr>
            <a:normAutofit fontScale="92500" lnSpcReduction="10000"/>
          </a:bodyPr>
          <a:lstStyle/>
          <a:p>
            <a:pPr marL="596646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uk-UA" sz="1800" b="1" dirty="0" err="1" smtClean="0"/>
              <a:t>гл</a:t>
            </a:r>
            <a:r>
              <a:rPr lang="uk-UA" sz="1800" b="1" dirty="0" smtClean="0"/>
              <a:t>. 24 </a:t>
            </a:r>
            <a:r>
              <a:rPr lang="uk-UA" sz="1800" b="1" dirty="0" smtClean="0">
                <a:solidFill>
                  <a:srgbClr val="FF0000"/>
                </a:solidFill>
              </a:rPr>
              <a:t>ЗК України</a:t>
            </a:r>
            <a:r>
              <a:rPr lang="uk-UA" sz="1800" b="1" dirty="0" smtClean="0"/>
              <a:t> (ст.ст. 156 – 157).</a:t>
            </a:r>
          </a:p>
          <a:p>
            <a:pPr marL="596646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uk-UA" sz="1800" b="1" dirty="0" smtClean="0">
                <a:solidFill>
                  <a:srgbClr val="FF0000"/>
                </a:solidFill>
              </a:rPr>
              <a:t>Закон України від 17 листопада 2009 </a:t>
            </a:r>
            <a:r>
              <a:rPr lang="uk-UA" sz="1800" b="1" smtClean="0">
                <a:solidFill>
                  <a:srgbClr val="FF0000"/>
                </a:solidFill>
              </a:rPr>
              <a:t>р. </a:t>
            </a:r>
            <a:r>
              <a:rPr lang="uk-UA" sz="1800" b="1" smtClean="0"/>
              <a:t>«</a:t>
            </a:r>
            <a:r>
              <a:rPr lang="uk-UA" sz="1800" b="1" dirty="0" smtClean="0"/>
              <a:t>Про відчуження земельних ділянок, інших об'єктів нерухомого майна, що на них розміщені, які перебувають у приватній власності, для суспільних потреб чи з мотивів суспільної необхідності».</a:t>
            </a:r>
          </a:p>
          <a:p>
            <a:pPr marL="596646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uk-UA" sz="1800" b="1" dirty="0" smtClean="0">
                <a:solidFill>
                  <a:srgbClr val="FF0000"/>
                </a:solidFill>
              </a:rPr>
              <a:t>Постанова КМ України від 19 квітня 1993 р. № 284 </a:t>
            </a:r>
            <a:r>
              <a:rPr lang="uk-UA" sz="1800" b="1" dirty="0" smtClean="0"/>
              <a:t>«Про Порядок визначення та відшкодування збитків власникам землі та землекористувачам».</a:t>
            </a:r>
          </a:p>
          <a:p>
            <a:pPr marL="596646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uk-UA" sz="1800" b="1" dirty="0">
                <a:solidFill>
                  <a:srgbClr val="FF0000"/>
                </a:solidFill>
              </a:rPr>
              <a:t>Постанова КМ України від </a:t>
            </a:r>
            <a:r>
              <a:rPr lang="uk-UA" sz="1800" b="1" dirty="0" smtClean="0">
                <a:solidFill>
                  <a:srgbClr val="FF0000"/>
                </a:solidFill>
              </a:rPr>
              <a:t>25 липня 2007 р</a:t>
            </a:r>
            <a:r>
              <a:rPr lang="uk-UA" sz="1800" b="1" dirty="0">
                <a:solidFill>
                  <a:srgbClr val="FF0000"/>
                </a:solidFill>
              </a:rPr>
              <a:t>. № </a:t>
            </a:r>
            <a:r>
              <a:rPr lang="uk-UA" sz="1800" b="1" dirty="0" smtClean="0">
                <a:solidFill>
                  <a:srgbClr val="FF0000"/>
                </a:solidFill>
              </a:rPr>
              <a:t>963 </a:t>
            </a:r>
            <a:r>
              <a:rPr lang="uk-UA" sz="1800" b="1" dirty="0"/>
              <a:t>«Про затвердження Методики визначення розміру шкоди, заподіяної внаслідок самовільного зайняття земельних ділянок, використання земельних ділянок не за цільовим призначенням, псування земель, порушення режиму, нормативів і правил їх використання».</a:t>
            </a:r>
          </a:p>
          <a:p>
            <a:pPr marL="596646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uk-UA" sz="1800" b="1" dirty="0" smtClean="0">
                <a:solidFill>
                  <a:srgbClr val="FF0000"/>
                </a:solidFill>
              </a:rPr>
              <a:t>Наказ Міністерства охорони навколишнього природного середовища та ядерної безпеки України від 27.10.1997 № 171 </a:t>
            </a:r>
            <a:r>
              <a:rPr lang="uk-UA" sz="1800" b="1" dirty="0" smtClean="0"/>
              <a:t>«Про затвердження Методики визначення розмірів шкоди,  зумовленої забрудненням і засміченням земельних ресурсів через порушення природоохоронного законодавства». </a:t>
            </a:r>
          </a:p>
          <a:p>
            <a:pPr marL="596646" lvl="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dirty="0" smtClean="0">
              <a:solidFill>
                <a:srgbClr val="C00000"/>
              </a:solidFill>
            </a:endParaRPr>
          </a:p>
          <a:p>
            <a:r>
              <a:rPr lang="uk-UA" sz="2800" b="1" dirty="0" smtClean="0">
                <a:solidFill>
                  <a:srgbClr val="C00000"/>
                </a:solidFill>
              </a:rPr>
              <a:t>ЗАКОН УКРАЇНИ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від 3 жовтня 2017 р. № 2147-VIII</a:t>
            </a:r>
          </a:p>
          <a:p>
            <a:endParaRPr lang="uk-UA" sz="2800" dirty="0" smtClean="0"/>
          </a:p>
          <a:p>
            <a:r>
              <a:rPr lang="uk-UA" sz="2800" b="1" dirty="0" smtClean="0"/>
              <a:t>Про внесення змін до Господарського процесуального кодексу України, Цивільного процесуального кодексу України, Кодексу адміністративного судочинства України та інших законодавчих актів</a:t>
            </a:r>
          </a:p>
          <a:p>
            <a:endParaRPr lang="uk-UA" sz="2800" dirty="0" smtClean="0"/>
          </a:p>
          <a:p>
            <a:r>
              <a:rPr lang="uk-UA" sz="2800" dirty="0" smtClean="0"/>
              <a:t>(Відомості Верховної Ради (ВВР), 2017, № 48, ст.436)</a:t>
            </a:r>
            <a:endParaRPr lang="uk-UA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85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Ст. 20 </a:t>
            </a:r>
            <a:r>
              <a:rPr lang="uk-UA" sz="2400" b="1" dirty="0" smtClean="0">
                <a:solidFill>
                  <a:srgbClr val="C00000"/>
                </a:solidFill>
              </a:rPr>
              <a:t>ГПК України.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Справи</a:t>
            </a:r>
            <a:r>
              <a:rPr lang="uk-UA" sz="2400" b="1" dirty="0">
                <a:solidFill>
                  <a:srgbClr val="C00000"/>
                </a:solidFill>
              </a:rPr>
              <a:t>, що відносяться до юрисдикції господарських судів</a:t>
            </a:r>
          </a:p>
          <a:p>
            <a:endParaRPr lang="uk-UA" sz="2800" b="1" dirty="0"/>
          </a:p>
          <a:p>
            <a:r>
              <a:rPr lang="uk-UA" sz="2000" b="1" dirty="0"/>
              <a:t>1. Господарські суди розглядають справи у спорах, що виникають у зв’язку із здійсненням господарської діяльності (крім справ, передбачених частиною другою цієї статті), та інші справи у визначених законом випадках, зокрема: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6</a:t>
            </a:r>
            <a:r>
              <a:rPr lang="uk-UA" sz="2000" b="1" dirty="0"/>
              <a:t>) справи у спорах щодо права власності чи іншого речового права на майно (рухоме та нерухоме, в тому числі землю), реєстрації або обліку прав на майно, яке (права на яке) є предметом спору, визнання недійсними актів, що порушують такі права, крім спорів, стороною яких є фізична особа, яка не є підприємцем, та спорів щодо вилучення майна для суспільних потреб чи з мотивів суспільної необхідності, а також справи у спорах щодо майна, що є предметом забезпечення виконання зобов’язання, сторонами якого є юридичні особи та (або) фізичні особи </a:t>
            </a:r>
            <a:r>
              <a:rPr lang="uk-UA" sz="2000" b="1" dirty="0" smtClean="0"/>
              <a:t>– підприємці.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320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Ст. 19 Ц</a:t>
            </a:r>
            <a:r>
              <a:rPr lang="uk-UA" sz="2400" b="1" dirty="0" smtClean="0">
                <a:solidFill>
                  <a:srgbClr val="C00000"/>
                </a:solidFill>
              </a:rPr>
              <a:t>ПК України.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Справи</a:t>
            </a:r>
            <a:r>
              <a:rPr lang="uk-UA" sz="2400" b="1" dirty="0">
                <a:solidFill>
                  <a:srgbClr val="C00000"/>
                </a:solidFill>
              </a:rPr>
              <a:t>, що відносяться до юрисдикції </a:t>
            </a:r>
            <a:r>
              <a:rPr lang="uk-UA" sz="2400" b="1" dirty="0" smtClean="0">
                <a:solidFill>
                  <a:srgbClr val="C00000"/>
                </a:solidFill>
              </a:rPr>
              <a:t>загальних </a:t>
            </a:r>
            <a:r>
              <a:rPr lang="uk-UA" sz="2400" b="1" dirty="0">
                <a:solidFill>
                  <a:srgbClr val="C00000"/>
                </a:solidFill>
              </a:rPr>
              <a:t>судів</a:t>
            </a:r>
          </a:p>
          <a:p>
            <a:pPr fontAlgn="base"/>
            <a:endParaRPr lang="uk-UA" sz="2000" b="1" dirty="0" smtClean="0"/>
          </a:p>
          <a:p>
            <a:pPr indent="360363" fontAlgn="base"/>
            <a:r>
              <a:rPr lang="uk-UA" sz="2200" b="1" dirty="0" smtClean="0"/>
              <a:t>Суди </a:t>
            </a:r>
            <a:r>
              <a:rPr lang="uk-UA" sz="2200" b="1" dirty="0"/>
              <a:t>розглядають у порядку цивільного судочинства справи, що виникають з цивільних, </a:t>
            </a:r>
            <a:r>
              <a:rPr lang="uk-UA" sz="2200" b="1" u="sng" dirty="0"/>
              <a:t>земельних</a:t>
            </a:r>
            <a:r>
              <a:rPr lang="uk-UA" sz="2200" b="1" dirty="0"/>
              <a:t>, трудових, сімейних, житлових та інших правовідносин, крім справ, розгляд яких здійснюється в порядку іншого </a:t>
            </a:r>
            <a:r>
              <a:rPr lang="uk-UA" sz="2200" b="1" dirty="0" smtClean="0"/>
              <a:t>судочинства.</a:t>
            </a:r>
          </a:p>
          <a:p>
            <a:pPr indent="360363" fontAlgn="base"/>
            <a:endParaRPr lang="uk-UA" sz="2200" b="1" dirty="0"/>
          </a:p>
          <a:p>
            <a:pPr indent="360363" fontAlgn="base"/>
            <a:r>
              <a:rPr lang="uk-UA" sz="2200" b="1" dirty="0" smtClean="0"/>
              <a:t>Суди </a:t>
            </a:r>
            <a:r>
              <a:rPr lang="uk-UA" sz="2200" b="1" dirty="0"/>
              <a:t>розглядають у порядку цивільного судочинства також вимоги щодо реєстрації майна та майнових прав, інших реєстраційних дій, якщо такі вимоги є похідними від спору щодо такого майна або майнових прав, якщо цей спір підлягає розгляду в місцевому загальному суді і переданий на його розгляд з такими вимогами.</a:t>
            </a:r>
          </a:p>
          <a:p>
            <a:endParaRPr lang="uk-UA" sz="2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37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76435"/>
            <a:ext cx="777686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Ст. 12 КАС України. </a:t>
            </a:r>
          </a:p>
          <a:p>
            <a:r>
              <a:rPr lang="uk-UA" sz="2200" b="1" dirty="0" smtClean="0">
                <a:solidFill>
                  <a:srgbClr val="C00000"/>
                </a:solidFill>
              </a:rPr>
              <a:t>Форми адміністративного судочинства.</a:t>
            </a:r>
          </a:p>
          <a:p>
            <a:endParaRPr lang="uk-UA" sz="2400" b="1" dirty="0" smtClean="0">
              <a:solidFill>
                <a:srgbClr val="C00000"/>
              </a:solidFill>
            </a:endParaRPr>
          </a:p>
          <a:p>
            <a:r>
              <a:rPr lang="uk-UA" sz="2200" b="1" dirty="0" smtClean="0"/>
              <a:t>1. Адміністративне судочинство здійснюється за правилами, передбаченими цим Кодексом, у порядку позовного провадження (загального або спрощеного).</a:t>
            </a:r>
          </a:p>
          <a:p>
            <a:endParaRPr lang="uk-UA" sz="2200" b="1" dirty="0" smtClean="0"/>
          </a:p>
          <a:p>
            <a:r>
              <a:rPr lang="uk-UA" sz="2200" b="1" dirty="0" smtClean="0"/>
              <a:t>4. Виключно за правилами загального позовного провадження розглядаються справи у спорах:</a:t>
            </a:r>
          </a:p>
          <a:p>
            <a:endParaRPr lang="uk-UA" sz="2200" b="1" dirty="0" smtClean="0"/>
          </a:p>
          <a:p>
            <a:r>
              <a:rPr lang="uk-UA" sz="2200" b="1" dirty="0" smtClean="0"/>
              <a:t>3) про примусове відчуження земельної ділянки, інших об’єктів нерухомого майна, що на ній розміщені, з мотивів суспільної необхідності.</a:t>
            </a:r>
          </a:p>
          <a:p>
            <a:endParaRPr lang="uk-UA" sz="2200" b="1" dirty="0"/>
          </a:p>
          <a:p>
            <a:r>
              <a:rPr lang="uk-UA" sz="2200" b="1" dirty="0">
                <a:solidFill>
                  <a:srgbClr val="C00000"/>
                </a:solidFill>
              </a:rPr>
              <a:t>Стаття </a:t>
            </a:r>
            <a:r>
              <a:rPr lang="uk-UA" sz="2200" b="1" dirty="0" smtClean="0">
                <a:solidFill>
                  <a:srgbClr val="C00000"/>
                </a:solidFill>
              </a:rPr>
              <a:t>267 КАС України. </a:t>
            </a:r>
          </a:p>
          <a:p>
            <a:r>
              <a:rPr lang="uk-UA" sz="2200" b="1" dirty="0" smtClean="0"/>
              <a:t>Особливості </a:t>
            </a:r>
            <a:r>
              <a:rPr lang="uk-UA" sz="2200" b="1" dirty="0"/>
              <a:t>провадження у справах за адміністративними позовами про примусове відчуження земельної ділянки, інших об’єктів нерухомого майна, що на ній розміщені, з мотивів суспільної </a:t>
            </a:r>
            <a:r>
              <a:rPr lang="uk-UA" sz="2200" b="1" dirty="0" smtClean="0"/>
              <a:t>необхідності.</a:t>
            </a:r>
          </a:p>
          <a:p>
            <a:endParaRPr lang="ru-R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77686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000" b="1" dirty="0" smtClean="0">
                <a:solidFill>
                  <a:srgbClr val="FF0000"/>
                </a:solidFill>
              </a:rPr>
              <a:t>Стаття 126</a:t>
            </a:r>
            <a:r>
              <a:rPr lang="uk-UA" sz="2000" b="1" baseline="30000" dirty="0">
                <a:solidFill>
                  <a:srgbClr val="FF0000"/>
                </a:solidFill>
              </a:rPr>
              <a:t>1</a:t>
            </a:r>
            <a:r>
              <a:rPr lang="uk-UA" sz="2000" b="1" dirty="0" smtClean="0">
                <a:solidFill>
                  <a:srgbClr val="FF0000"/>
                </a:solidFill>
              </a:rPr>
              <a:t> ЗК. </a:t>
            </a:r>
            <a:r>
              <a:rPr lang="ru-RU" sz="2000" b="1" dirty="0" err="1" smtClean="0">
                <a:solidFill>
                  <a:srgbClr val="002060"/>
                </a:solidFill>
              </a:rPr>
              <a:t>Поновлення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договору </a:t>
            </a:r>
            <a:r>
              <a:rPr lang="ru-RU" sz="2000" b="1" dirty="0" err="1">
                <a:solidFill>
                  <a:srgbClr val="002060"/>
                </a:solidFill>
              </a:rPr>
              <a:t>оренди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землі</a:t>
            </a:r>
            <a:r>
              <a:rPr lang="ru-RU" sz="2000" b="1" dirty="0">
                <a:solidFill>
                  <a:srgbClr val="002060"/>
                </a:solidFill>
              </a:rPr>
              <a:t>, договору про </a:t>
            </a:r>
            <a:r>
              <a:rPr lang="ru-RU" sz="2000" b="1" dirty="0" err="1">
                <a:solidFill>
                  <a:srgbClr val="002060"/>
                </a:solidFill>
              </a:rPr>
              <a:t>встановлення</a:t>
            </a:r>
            <a:r>
              <a:rPr lang="ru-RU" sz="2000" b="1" dirty="0">
                <a:solidFill>
                  <a:srgbClr val="002060"/>
                </a:solidFill>
              </a:rPr>
              <a:t> земельного </a:t>
            </a:r>
            <a:r>
              <a:rPr lang="ru-RU" sz="2000" b="1" dirty="0" err="1">
                <a:solidFill>
                  <a:srgbClr val="002060"/>
                </a:solidFill>
              </a:rPr>
              <a:t>сервітуту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договорів</a:t>
            </a:r>
            <a:r>
              <a:rPr lang="ru-RU" sz="2000" b="1" dirty="0">
                <a:solidFill>
                  <a:srgbClr val="002060"/>
                </a:solidFill>
              </a:rPr>
              <a:t> про </a:t>
            </a:r>
            <a:r>
              <a:rPr lang="ru-RU" sz="2000" b="1" dirty="0" err="1">
                <a:solidFill>
                  <a:srgbClr val="002060"/>
                </a:solidFill>
              </a:rPr>
              <a:t>надання</a:t>
            </a:r>
            <a:r>
              <a:rPr lang="ru-RU" sz="2000" b="1" dirty="0">
                <a:solidFill>
                  <a:srgbClr val="002060"/>
                </a:solidFill>
              </a:rPr>
              <a:t> права </a:t>
            </a:r>
            <a:r>
              <a:rPr lang="ru-RU" sz="2000" b="1" dirty="0" err="1">
                <a:solidFill>
                  <a:srgbClr val="002060"/>
                </a:solidFill>
              </a:rPr>
              <a:t>користування</a:t>
            </a:r>
            <a:r>
              <a:rPr lang="ru-RU" sz="2000" b="1" dirty="0">
                <a:solidFill>
                  <a:srgbClr val="002060"/>
                </a:solidFill>
              </a:rPr>
              <a:t> земельною </a:t>
            </a:r>
            <a:r>
              <a:rPr lang="ru-RU" sz="2000" b="1" dirty="0" err="1">
                <a:solidFill>
                  <a:srgbClr val="002060"/>
                </a:solidFill>
              </a:rPr>
              <a:t>ділянкою</a:t>
            </a:r>
            <a:r>
              <a:rPr lang="ru-RU" sz="2000" b="1" dirty="0">
                <a:solidFill>
                  <a:srgbClr val="002060"/>
                </a:solidFill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</a:rPr>
              <a:t>сільськогосподарських</a:t>
            </a:r>
            <a:r>
              <a:rPr lang="ru-RU" sz="2000" b="1" dirty="0">
                <a:solidFill>
                  <a:srgbClr val="002060"/>
                </a:solidFill>
              </a:rPr>
              <a:t> потреб </a:t>
            </a:r>
            <a:r>
              <a:rPr lang="ru-RU" sz="2000" b="1" dirty="0" err="1">
                <a:solidFill>
                  <a:srgbClr val="002060"/>
                </a:solidFill>
              </a:rPr>
              <a:t>або</a:t>
            </a:r>
            <a:r>
              <a:rPr lang="ru-RU" sz="2000" b="1" dirty="0">
                <a:solidFill>
                  <a:srgbClr val="002060"/>
                </a:solidFill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забудови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Договором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договором про </a:t>
            </a:r>
            <a:r>
              <a:rPr lang="ru-RU" dirty="0" err="1"/>
              <a:t>встановлення</a:t>
            </a:r>
            <a:r>
              <a:rPr lang="ru-RU" dirty="0"/>
              <a:t> земельного </a:t>
            </a:r>
            <a:r>
              <a:rPr lang="ru-RU" dirty="0" err="1"/>
              <a:t>сервітуту</a:t>
            </a:r>
            <a:r>
              <a:rPr lang="ru-RU" dirty="0"/>
              <a:t>, договорами про </a:t>
            </a:r>
            <a:r>
              <a:rPr lang="ru-RU" dirty="0" err="1"/>
              <a:t>надання</a:t>
            </a:r>
            <a:r>
              <a:rPr lang="ru-RU" dirty="0"/>
              <a:t> права </a:t>
            </a:r>
            <a:r>
              <a:rPr lang="ru-RU" dirty="0" err="1"/>
              <a:t>користування</a:t>
            </a:r>
            <a:r>
              <a:rPr lang="ru-RU" dirty="0"/>
              <a:t> земельною </a:t>
            </a:r>
            <a:r>
              <a:rPr lang="ru-RU" dirty="0" err="1"/>
              <a:t>ділянкою</a:t>
            </a:r>
            <a:r>
              <a:rPr lang="ru-RU" dirty="0"/>
              <a:t> для </a:t>
            </a:r>
            <a:r>
              <a:rPr lang="ru-RU" dirty="0" err="1"/>
              <a:t>сільськогосподарських</a:t>
            </a:r>
            <a:r>
              <a:rPr lang="ru-RU" dirty="0"/>
              <a:t> потреб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забудови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</a:t>
            </a:r>
            <a:r>
              <a:rPr lang="ru-RU" b="1" dirty="0" err="1"/>
              <a:t>умова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поновлення</a:t>
            </a:r>
            <a:r>
              <a:rPr lang="ru-RU" b="1" dirty="0"/>
              <a:t> таких </a:t>
            </a:r>
            <a:r>
              <a:rPr lang="ru-RU" b="1" dirty="0" err="1"/>
              <a:t>договорів</a:t>
            </a:r>
            <a:r>
              <a:rPr lang="ru-RU" dirty="0" smtClean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умову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поновлення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строку,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укладено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поновлюється</a:t>
            </a:r>
            <a:r>
              <a:rPr lang="ru-RU" dirty="0"/>
              <a:t> на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строк і на таких самих </a:t>
            </a:r>
            <a:r>
              <a:rPr lang="ru-RU" dirty="0" err="1"/>
              <a:t>умовах</a:t>
            </a:r>
            <a:r>
              <a:rPr lang="ru-RU" dirty="0"/>
              <a:t>. </a:t>
            </a:r>
            <a:r>
              <a:rPr lang="ru-RU" dirty="0" err="1"/>
              <a:t>Поновленням</a:t>
            </a:r>
            <a:r>
              <a:rPr lang="ru-RU" dirty="0"/>
              <a:t> договору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поновлення</a:t>
            </a:r>
            <a:r>
              <a:rPr lang="ru-RU" dirty="0"/>
              <a:t> договору без </a:t>
            </a:r>
            <a:r>
              <a:rPr lang="ru-RU" dirty="0" err="1"/>
              <a:t>вчинення</a:t>
            </a:r>
            <a:r>
              <a:rPr lang="ru-RU" dirty="0"/>
              <a:t> сторонами договору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правочину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поновлення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b="1" dirty="0" err="1"/>
              <a:t>відсутності</a:t>
            </a:r>
            <a:r>
              <a:rPr lang="ru-RU" b="1" dirty="0"/>
              <a:t> заяви </a:t>
            </a:r>
            <a:r>
              <a:rPr lang="ru-RU" b="1" dirty="0" err="1"/>
              <a:t>однієї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b="1" dirty="0"/>
              <a:t> про </a:t>
            </a:r>
            <a:r>
              <a:rPr lang="ru-RU" b="1" dirty="0" err="1"/>
              <a:t>виключення</a:t>
            </a:r>
            <a:r>
              <a:rPr lang="ru-RU" b="1" dirty="0"/>
              <a:t> з Державного </a:t>
            </a:r>
            <a:r>
              <a:rPr lang="ru-RU" b="1" dirty="0" err="1"/>
              <a:t>реєстру</a:t>
            </a:r>
            <a:r>
              <a:rPr lang="ru-RU" b="1" dirty="0"/>
              <a:t> </a:t>
            </a:r>
            <a:r>
              <a:rPr lang="ru-RU" b="1" dirty="0" err="1"/>
              <a:t>речових</a:t>
            </a:r>
            <a:r>
              <a:rPr lang="ru-RU" b="1" dirty="0"/>
              <a:t> прав на </a:t>
            </a:r>
            <a:r>
              <a:rPr lang="ru-RU" b="1" dirty="0" err="1"/>
              <a:t>нерухоме</a:t>
            </a:r>
            <a:r>
              <a:rPr lang="ru-RU" b="1" dirty="0"/>
              <a:t> </a:t>
            </a:r>
            <a:r>
              <a:rPr lang="ru-RU" b="1" dirty="0" err="1"/>
              <a:t>майно</a:t>
            </a:r>
            <a:r>
              <a:rPr lang="ru-RU" b="1" dirty="0"/>
              <a:t> </a:t>
            </a:r>
            <a:r>
              <a:rPr lang="ru-RU" b="1" dirty="0" err="1"/>
              <a:t>відомостей</a:t>
            </a:r>
            <a:r>
              <a:rPr lang="ru-RU" b="1" dirty="0"/>
              <a:t> про </a:t>
            </a:r>
            <a:r>
              <a:rPr lang="ru-RU" b="1" dirty="0" err="1"/>
              <a:t>поновлення</a:t>
            </a:r>
            <a:r>
              <a:rPr lang="ru-RU" b="1" dirty="0"/>
              <a:t> договору</a:t>
            </a:r>
            <a:r>
              <a:rPr lang="ru-RU" dirty="0"/>
              <a:t>.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дій</a:t>
            </a:r>
            <a:r>
              <a:rPr lang="ru-RU" b="1" dirty="0"/>
              <a:t> </a:t>
            </a:r>
            <a:r>
              <a:rPr lang="ru-RU" dirty="0"/>
              <a:t>сторонами договору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поновлення</a:t>
            </a:r>
            <a:r>
              <a:rPr lang="ru-RU" dirty="0"/>
              <a:t> не </a:t>
            </a:r>
            <a:r>
              <a:rPr lang="ru-RU" dirty="0" err="1"/>
              <a:t>вимагається</a:t>
            </a:r>
            <a:r>
              <a:rPr lang="ru-RU" dirty="0"/>
              <a:t>.</a:t>
            </a:r>
            <a:endParaRPr lang="ru-RU" dirty="0" smtClean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заяви про </a:t>
            </a:r>
            <a:r>
              <a:rPr lang="ru-RU" dirty="0" err="1"/>
              <a:t>виключення</a:t>
            </a:r>
            <a:r>
              <a:rPr lang="ru-RU" dirty="0"/>
              <a:t> з Державного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речових</a:t>
            </a:r>
            <a:r>
              <a:rPr lang="ru-RU" dirty="0"/>
              <a:t> прав на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поновлення</a:t>
            </a:r>
            <a:r>
              <a:rPr lang="ru-RU" dirty="0"/>
              <a:t> договору до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такого договору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договору </a:t>
            </a:r>
            <a:r>
              <a:rPr lang="ru-RU" b="1" dirty="0" err="1"/>
              <a:t>державна</a:t>
            </a:r>
            <a:r>
              <a:rPr lang="ru-RU" b="1" dirty="0"/>
              <a:t> </a:t>
            </a:r>
            <a:r>
              <a:rPr lang="ru-RU" b="1" dirty="0" err="1"/>
              <a:t>реєстрація</a:t>
            </a:r>
            <a:r>
              <a:rPr lang="ru-RU" b="1" dirty="0"/>
              <a:t> </a:t>
            </a:r>
            <a:r>
              <a:rPr lang="ru-RU" b="1" dirty="0" err="1"/>
              <a:t>речового</a:t>
            </a:r>
            <a:r>
              <a:rPr lang="ru-RU" b="1" dirty="0"/>
              <a:t> права </a:t>
            </a:r>
            <a:r>
              <a:rPr lang="ru-RU" b="1" dirty="0" err="1"/>
              <a:t>продовжується</a:t>
            </a:r>
            <a:r>
              <a:rPr lang="ru-RU" b="1" dirty="0"/>
              <a:t> на той </a:t>
            </a:r>
            <a:r>
              <a:rPr lang="ru-RU" b="1" dirty="0" err="1"/>
              <a:t>самий</a:t>
            </a:r>
            <a:r>
              <a:rPr lang="ru-RU" b="1" dirty="0"/>
              <a:t> строк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45"/>
            <a:ext cx="74168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000" b="1" dirty="0" smtClean="0">
                <a:solidFill>
                  <a:srgbClr val="FF0000"/>
                </a:solidFill>
              </a:rPr>
              <a:t>Стаття 126 ЗК. Оформлення речових прав на земельну ділянку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000" b="1" dirty="0" smtClean="0"/>
              <a:t>Закон України від 01 липня 2004 р. (в редакції від 26 листопада 2015 р.) «Про державну реєстрацію речових прав на нерухоме майно та їх обтяжень»</a:t>
            </a:r>
          </a:p>
          <a:p>
            <a:pPr>
              <a:spcAft>
                <a:spcPts val="1200"/>
              </a:spcAft>
            </a:pPr>
            <a:r>
              <a:rPr lang="uk-UA" sz="2000" b="1" dirty="0" smtClean="0"/>
              <a:t>Постанова Кабінету Міністрів України від 25 грудня 2015 р. № 1127 «Про державну реєстрацію речових прав на нерухоме майно та їх обтяжень»: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Порядок </a:t>
            </a:r>
            <a:r>
              <a:rPr lang="ru-RU" sz="2000" dirty="0" err="1" smtClean="0"/>
              <a:t>державної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речових</a:t>
            </a:r>
            <a:r>
              <a:rPr lang="ru-RU" sz="2000" dirty="0" smtClean="0"/>
              <a:t> прав на </a:t>
            </a:r>
            <a:r>
              <a:rPr lang="ru-RU" sz="2000" dirty="0" err="1" smtClean="0"/>
              <a:t>нерухоме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майно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обтяжень</a:t>
            </a:r>
            <a:r>
              <a:rPr lang="ru-RU" sz="2000" dirty="0" smtClean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Порядок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з Державного </a:t>
            </a:r>
            <a:r>
              <a:rPr lang="ru-RU" sz="2000" dirty="0" err="1"/>
              <a:t>реєстру</a:t>
            </a:r>
            <a:r>
              <a:rPr lang="ru-RU" sz="2000" dirty="0"/>
              <a:t> </a:t>
            </a:r>
            <a:r>
              <a:rPr lang="ru-RU" sz="2000" dirty="0" err="1"/>
              <a:t>речових</a:t>
            </a:r>
            <a:r>
              <a:rPr lang="ru-RU" sz="2000" dirty="0"/>
              <a:t> прав на </a:t>
            </a:r>
            <a:r>
              <a:rPr lang="ru-RU" sz="2000" dirty="0" err="1"/>
              <a:t>нерухоме</a:t>
            </a:r>
            <a:r>
              <a:rPr lang="ru-RU" sz="2000" dirty="0"/>
              <a:t> </a:t>
            </a:r>
            <a:r>
              <a:rPr lang="ru-RU" sz="2000" dirty="0" err="1" smtClean="0"/>
              <a:t>майно</a:t>
            </a:r>
            <a:r>
              <a:rPr lang="ru-RU" sz="2000" dirty="0" smtClean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Порядок </a:t>
            </a:r>
            <a:r>
              <a:rPr lang="ru-RU" sz="2000" dirty="0"/>
              <a:t>доступу до Державного </a:t>
            </a:r>
            <a:r>
              <a:rPr lang="ru-RU" sz="2000" dirty="0" err="1"/>
              <a:t>реєстру</a:t>
            </a:r>
            <a:r>
              <a:rPr lang="ru-RU" sz="2000" dirty="0"/>
              <a:t> </a:t>
            </a:r>
            <a:r>
              <a:rPr lang="ru-RU" sz="2000" dirty="0" err="1"/>
              <a:t>речових</a:t>
            </a:r>
            <a:r>
              <a:rPr lang="ru-RU" sz="2000" dirty="0"/>
              <a:t> прав на </a:t>
            </a:r>
            <a:r>
              <a:rPr lang="ru-RU" sz="2000" dirty="0" err="1"/>
              <a:t>нерухоме</a:t>
            </a:r>
            <a:r>
              <a:rPr lang="ru-RU" sz="2000" dirty="0"/>
              <a:t> </a:t>
            </a:r>
            <a:r>
              <a:rPr lang="ru-RU" sz="2000" dirty="0" err="1" smtClean="0"/>
              <a:t>майно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/>
          </a:p>
          <a:p>
            <a:pPr>
              <a:spcAft>
                <a:spcPts val="1200"/>
              </a:spcAft>
            </a:pPr>
            <a:r>
              <a:rPr lang="uk-UA" sz="2000" b="1" dirty="0" smtClean="0"/>
              <a:t>Постанова Кабінету Міністрів України від 6 червня 2018 р.        № 484 «Деякі питання функціонування Державного реєстру речових прав на нерухоме майно»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uk-UA" sz="2000" dirty="0" smtClean="0"/>
              <a:t>Порядок ведення Державного реєстру речових прав на нерухоме майно)</a:t>
            </a:r>
            <a:endParaRPr lang="uk-UA" sz="20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572000" y="1484784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458112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45"/>
            <a:ext cx="76328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000" b="1" dirty="0" smtClean="0"/>
              <a:t>Закон України від 07 липня 2011 р. </a:t>
            </a:r>
            <a:r>
              <a:rPr lang="uk-UA" sz="2000" b="1" dirty="0" smtClean="0">
                <a:solidFill>
                  <a:srgbClr val="FF0000"/>
                </a:solidFill>
              </a:rPr>
              <a:t>«Про Державний земельний кадастр»</a:t>
            </a:r>
          </a:p>
          <a:p>
            <a:pPr>
              <a:spcAft>
                <a:spcPts val="1200"/>
              </a:spcAft>
            </a:pPr>
            <a:r>
              <a:rPr lang="uk-UA" sz="2000" b="1" dirty="0" smtClean="0"/>
              <a:t>Постанова Кабінету Міністрів України від 17 жовтня 2012 р.          № 1051 </a:t>
            </a:r>
            <a:r>
              <a:rPr lang="uk-UA" sz="2000" b="1" dirty="0" smtClean="0">
                <a:solidFill>
                  <a:srgbClr val="FF0000"/>
                </a:solidFill>
              </a:rPr>
              <a:t>«Про затвердження Порядку ведення Державного земельного кадастру»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000" b="1" dirty="0" smtClean="0"/>
              <a:t>Постанова </a:t>
            </a:r>
            <a:r>
              <a:rPr lang="uk-UA" sz="2000" b="1" dirty="0"/>
              <a:t>Кабінету Міністрів України від </a:t>
            </a:r>
            <a:r>
              <a:rPr lang="ru-RU" sz="2000" b="1" dirty="0" smtClean="0"/>
              <a:t>5</a:t>
            </a:r>
            <a:r>
              <a:rPr lang="uk-UA" sz="2000" b="1" dirty="0" smtClean="0"/>
              <a:t> червня 2019 </a:t>
            </a:r>
            <a:r>
              <a:rPr lang="uk-UA" sz="2000" b="1" dirty="0"/>
              <a:t>р. № </a:t>
            </a:r>
            <a:r>
              <a:rPr lang="uk-UA" sz="2000" b="1" dirty="0" smtClean="0"/>
              <a:t>476 </a:t>
            </a:r>
            <a:r>
              <a:rPr lang="uk-UA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</a:rPr>
              <a:t>Про </a:t>
            </a:r>
            <a:r>
              <a:rPr lang="ru-RU" sz="2000" b="1" dirty="0" err="1">
                <a:solidFill>
                  <a:srgbClr val="FF0000"/>
                </a:solidFill>
              </a:rPr>
              <a:t>затвердження</a:t>
            </a:r>
            <a:r>
              <a:rPr lang="ru-RU" sz="2000" b="1" dirty="0">
                <a:solidFill>
                  <a:srgbClr val="FF0000"/>
                </a:solidFill>
              </a:rPr>
              <a:t> Порядку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проведення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інвентаризації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земель та </a:t>
            </a:r>
            <a:r>
              <a:rPr lang="ru-RU" sz="2000" b="1" dirty="0" err="1">
                <a:solidFill>
                  <a:srgbClr val="FF0000"/>
                </a:solidFill>
              </a:rPr>
              <a:t>визнання</a:t>
            </a:r>
            <a:r>
              <a:rPr lang="ru-RU" sz="2000" b="1" dirty="0">
                <a:solidFill>
                  <a:srgbClr val="FF0000"/>
                </a:solidFill>
              </a:rPr>
              <a:t> такими, </a:t>
            </a:r>
            <a:r>
              <a:rPr lang="ru-RU" sz="2000" b="1" dirty="0" err="1">
                <a:solidFill>
                  <a:srgbClr val="FF0000"/>
                </a:solidFill>
              </a:rPr>
              <a:t>що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втратили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чинність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деяких</a:t>
            </a:r>
            <a:r>
              <a:rPr lang="ru-RU" sz="2000" b="1" dirty="0">
                <a:solidFill>
                  <a:srgbClr val="FF0000"/>
                </a:solidFill>
              </a:rPr>
              <a:t> постанов </a:t>
            </a:r>
            <a:r>
              <a:rPr lang="ru-RU" sz="2000" b="1" dirty="0" err="1">
                <a:solidFill>
                  <a:srgbClr val="FF0000"/>
                </a:solidFill>
              </a:rPr>
              <a:t>Кабінету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Міністрів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</a:p>
          <a:p>
            <a:pPr>
              <a:spcAft>
                <a:spcPts val="1200"/>
              </a:spcAft>
            </a:pPr>
            <a:r>
              <a:rPr lang="uk-UA" sz="2000" b="1" dirty="0" smtClean="0"/>
              <a:t>Постанова </a:t>
            </a:r>
            <a:r>
              <a:rPr lang="uk-UA" sz="2000" b="1" dirty="0"/>
              <a:t>Кабінету Міністрів України від </a:t>
            </a:r>
            <a:r>
              <a:rPr lang="uk-UA" sz="2000" b="1" dirty="0" smtClean="0"/>
              <a:t>9 жовтня 2020 </a:t>
            </a:r>
            <a:r>
              <a:rPr lang="uk-UA" sz="2000" b="1" dirty="0"/>
              <a:t>р. № </a:t>
            </a:r>
            <a:r>
              <a:rPr lang="uk-UA" sz="2000" b="1" dirty="0" smtClean="0"/>
              <a:t>948 </a:t>
            </a:r>
            <a:r>
              <a:rPr lang="uk-UA" sz="2000" b="1" dirty="0" smtClean="0">
                <a:solidFill>
                  <a:srgbClr val="FF0000"/>
                </a:solidFill>
              </a:rPr>
              <a:t>«Про </a:t>
            </a:r>
            <a:r>
              <a:rPr lang="uk-UA" sz="2000" b="1" dirty="0">
                <a:solidFill>
                  <a:srgbClr val="FF0000"/>
                </a:solidFill>
              </a:rPr>
              <a:t>затвердження Порядку проведення інвентаризації документації із землеустрою, внесення змін та визнання такими, що втратили чинність, деяких актів Кабінету Міністрів </a:t>
            </a:r>
            <a:r>
              <a:rPr lang="uk-UA" sz="2000" b="1" dirty="0" smtClean="0">
                <a:solidFill>
                  <a:srgbClr val="FF0000"/>
                </a:solidFill>
              </a:rPr>
              <a:t>України»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75400" y="878303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1916832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356992"/>
            <a:ext cx="585267" cy="2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5227</TotalTime>
  <Words>4706</Words>
  <Application>Microsoft Office PowerPoint</Application>
  <PresentationFormat>Екран (4:3)</PresentationFormat>
  <Paragraphs>426</Paragraphs>
  <Slides>65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65</vt:i4>
      </vt:variant>
    </vt:vector>
  </HeadingPairs>
  <TitlesOfParts>
    <vt:vector size="74" baseType="lpstr">
      <vt:lpstr>Arial</vt:lpstr>
      <vt:lpstr>Calibri</vt:lpstr>
      <vt:lpstr>Corbel</vt:lpstr>
      <vt:lpstr>Gill Sans MT</vt:lpstr>
      <vt:lpstr>Tahoma</vt:lpstr>
      <vt:lpstr>Verdana</vt:lpstr>
      <vt:lpstr>Wingdings</vt:lpstr>
      <vt:lpstr>Wingdings 2</vt:lpstr>
      <vt:lpstr>Солнцестояние</vt:lpstr>
      <vt:lpstr>Виникнення, припинення, охорона і захист Права власності на землю</vt:lpstr>
      <vt:lpstr>Основні питання теми</vt:lpstr>
      <vt:lpstr>Підстави виникнення права  власності на землю</vt:lpstr>
      <vt:lpstr>Класифікація підстав виникнення права власності  на землю</vt:lpstr>
      <vt:lpstr>Законодавчі засади виникнення права власності на землю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Особливості ведення ДЗК в умовах воєнного стану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Одержання земельних ділянок внаслідок приватизації державних і комунальних сільськогосподарських підприємств, установ та організацій </vt:lpstr>
      <vt:lpstr>Цивільно-правові угоди як підстава  для переходу права власності на земельну ділянку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Закон України від 17 листопада 2009 р.  «Про відчуження земельних ділянок, інших об'єктів нерухомого майна, що на них розміщені, які перебувають у приватній власності, для суспільних потреб чи з мотивів суспільної необхідності»</vt:lpstr>
      <vt:lpstr>Презентація PowerPoint</vt:lpstr>
      <vt:lpstr>Презентація PowerPoint</vt:lpstr>
      <vt:lpstr>Презентація PowerPoint</vt:lpstr>
      <vt:lpstr>Юридичне поняття ринку земельних ресурсів</vt:lpstr>
      <vt:lpstr>Принципи правового регулювання земельного ринку</vt:lpstr>
      <vt:lpstr>Принципи правового регулювання земельного ринку</vt:lpstr>
      <vt:lpstr>Основні суб'єкти земельно-ринкових відносин</vt:lpstr>
      <vt:lpstr>Об'єкти земельно-ринкових відносин  </vt:lpstr>
      <vt:lpstr>Презентація PowerPoint</vt:lpstr>
      <vt:lpstr>Закон України  від 31 березня 2020 року № 552-IX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Нормативне забезпечення підготовки та проведення земельних аукціонів</vt:lpstr>
      <vt:lpstr>Нормативне забезпечення підготовки та проведення земельних аукціонів</vt:lpstr>
      <vt:lpstr>Підстави припинення права власності на землю (гл. 22 ЗК України)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Гарантії права власності на землю</vt:lpstr>
      <vt:lpstr>Юридичні гарантії права власності на землю</vt:lpstr>
      <vt:lpstr>Групи гарантій права власності на землю</vt:lpstr>
      <vt:lpstr>Гарантії при відшкодуванні збитків власникам землі та землекористувачам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vice-rector</cp:lastModifiedBy>
  <cp:revision>329</cp:revision>
  <dcterms:created xsi:type="dcterms:W3CDTF">2010-09-03T10:03:27Z</dcterms:created>
  <dcterms:modified xsi:type="dcterms:W3CDTF">2025-09-24T14:46:19Z</dcterms:modified>
</cp:coreProperties>
</file>