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5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bazilik.media/iak-pratsiuiut-redaktsii-ukrainskykh-vydan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54735B-4FC8-4DDE-BC1B-34DAD464C0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Редакції газети/журналу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0CEFF3F-2D50-4DA9-A751-034E53E119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8486" y="3602037"/>
            <a:ext cx="9469514" cy="2387599"/>
          </a:xfrm>
        </p:spPr>
        <p:txBody>
          <a:bodyPr>
            <a:normAutofit fontScale="47500" lnSpcReduction="20000"/>
          </a:bodyPr>
          <a:lstStyle/>
          <a:p>
            <a:r>
              <a:rPr lang="ru-RU" sz="3800" dirty="0"/>
              <a:t>1. Структура </a:t>
            </a:r>
            <a:r>
              <a:rPr lang="ru-RU" sz="3800" dirty="0" err="1"/>
              <a:t>редакції</a:t>
            </a:r>
            <a:r>
              <a:rPr lang="ru-RU" sz="3800" dirty="0"/>
              <a:t> </a:t>
            </a:r>
            <a:r>
              <a:rPr lang="ru-RU" sz="3800" dirty="0" err="1"/>
              <a:t>періодичного</a:t>
            </a:r>
            <a:r>
              <a:rPr lang="ru-RU" sz="3800" dirty="0"/>
              <a:t> </a:t>
            </a:r>
            <a:r>
              <a:rPr lang="ru-RU" sz="3800" dirty="0" err="1"/>
              <a:t>друкованого</a:t>
            </a:r>
            <a:r>
              <a:rPr lang="ru-RU" sz="3800" dirty="0"/>
              <a:t> </a:t>
            </a:r>
            <a:r>
              <a:rPr lang="ru-RU" sz="3800" dirty="0" err="1"/>
              <a:t>видання</a:t>
            </a:r>
            <a:endParaRPr lang="ru-RU" sz="3800" dirty="0"/>
          </a:p>
          <a:p>
            <a:r>
              <a:rPr lang="ru-RU" sz="3800" dirty="0"/>
              <a:t>2. </a:t>
            </a:r>
            <a:r>
              <a:rPr lang="ru-RU" sz="3800" dirty="0" err="1"/>
              <a:t>Зміст</a:t>
            </a:r>
            <a:r>
              <a:rPr lang="ru-RU" sz="3800" dirty="0"/>
              <a:t> і </a:t>
            </a:r>
            <a:r>
              <a:rPr lang="ru-RU" sz="3800" dirty="0" err="1"/>
              <a:t>принципи</a:t>
            </a:r>
            <a:r>
              <a:rPr lang="ru-RU" sz="3800" dirty="0"/>
              <a:t> </a:t>
            </a:r>
            <a:r>
              <a:rPr lang="ru-RU" sz="3800" dirty="0" err="1"/>
              <a:t>співробітництва</a:t>
            </a:r>
            <a:r>
              <a:rPr lang="ru-RU" sz="3800" dirty="0"/>
              <a:t> </a:t>
            </a:r>
            <a:r>
              <a:rPr lang="ru-RU" sz="3800" dirty="0" err="1"/>
              <a:t>редакції</a:t>
            </a:r>
            <a:r>
              <a:rPr lang="ru-RU" sz="3800" dirty="0"/>
              <a:t> </a:t>
            </a:r>
            <a:r>
              <a:rPr lang="ru-RU" sz="3800" dirty="0" err="1"/>
              <a:t>газети</a:t>
            </a:r>
            <a:r>
              <a:rPr lang="ru-RU" sz="3800" dirty="0"/>
              <a:t>/журналу і </a:t>
            </a:r>
            <a:r>
              <a:rPr lang="ru-RU" sz="3800" dirty="0" err="1"/>
              <a:t>типографії</a:t>
            </a:r>
            <a:r>
              <a:rPr lang="ru-RU" sz="3800" dirty="0"/>
              <a:t>. </a:t>
            </a:r>
          </a:p>
          <a:p>
            <a:r>
              <a:rPr lang="ru-RU" sz="3800" dirty="0"/>
              <a:t>3. </a:t>
            </a:r>
            <a:r>
              <a:rPr lang="ru-RU" sz="3800" dirty="0" err="1"/>
              <a:t>Значення</a:t>
            </a:r>
            <a:r>
              <a:rPr lang="ru-RU" sz="3800" dirty="0"/>
              <a:t> понять «</a:t>
            </a:r>
            <a:r>
              <a:rPr lang="ru-RU" sz="3800" dirty="0" err="1"/>
              <a:t>преса</a:t>
            </a:r>
            <a:r>
              <a:rPr lang="ru-RU" sz="3800" dirty="0"/>
              <a:t>», «газета», «журнал», «</a:t>
            </a:r>
            <a:r>
              <a:rPr lang="ru-RU" sz="3800" dirty="0" err="1"/>
              <a:t>редакція</a:t>
            </a:r>
            <a:r>
              <a:rPr lang="ru-RU" sz="3800" dirty="0"/>
              <a:t>». </a:t>
            </a:r>
          </a:p>
          <a:p>
            <a:r>
              <a:rPr lang="ru-RU" sz="3800" dirty="0"/>
              <a:t>4. </a:t>
            </a:r>
            <a:r>
              <a:rPr lang="ru-RU" sz="3800" dirty="0" err="1"/>
              <a:t>Значення</a:t>
            </a:r>
            <a:r>
              <a:rPr lang="ru-RU" sz="3800" dirty="0"/>
              <a:t> </a:t>
            </a:r>
            <a:r>
              <a:rPr lang="ru-RU" sz="3800" dirty="0" err="1"/>
              <a:t>поліграфічних</a:t>
            </a:r>
            <a:r>
              <a:rPr lang="ru-RU" sz="3800" dirty="0"/>
              <a:t> </a:t>
            </a:r>
            <a:r>
              <a:rPr lang="ru-RU" sz="3800" dirty="0" err="1"/>
              <a:t>термінів</a:t>
            </a:r>
            <a:r>
              <a:rPr lang="ru-RU" sz="3800" dirty="0"/>
              <a:t> «</a:t>
            </a:r>
            <a:r>
              <a:rPr lang="ru-RU" sz="3800" dirty="0" err="1"/>
              <a:t>поліграфія</a:t>
            </a:r>
            <a:r>
              <a:rPr lang="ru-RU" sz="3800" dirty="0"/>
              <a:t>», «</a:t>
            </a:r>
            <a:r>
              <a:rPr lang="ru-RU" sz="3800" dirty="0" err="1"/>
              <a:t>типографія</a:t>
            </a:r>
            <a:r>
              <a:rPr lang="ru-RU" sz="3800" dirty="0"/>
              <a:t>», «</a:t>
            </a:r>
            <a:r>
              <a:rPr lang="ru-RU" sz="3800" dirty="0" err="1"/>
              <a:t>верстання</a:t>
            </a:r>
            <a:r>
              <a:rPr lang="ru-RU" sz="3800" dirty="0"/>
              <a:t>», «верстка», «</a:t>
            </a:r>
            <a:r>
              <a:rPr lang="ru-RU" sz="3800" dirty="0" err="1"/>
              <a:t>верстальник</a:t>
            </a:r>
            <a:r>
              <a:rPr lang="ru-RU" sz="3800" dirty="0"/>
              <a:t>», «</a:t>
            </a:r>
            <a:r>
              <a:rPr lang="ru-RU" sz="3800" dirty="0" err="1"/>
              <a:t>шпальта</a:t>
            </a:r>
            <a:r>
              <a:rPr lang="ru-RU" sz="3800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534565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901186-0124-4E08-8F2E-C19168D22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Структура </a:t>
            </a:r>
            <a:r>
              <a:rPr lang="ru-RU" dirty="0" err="1"/>
              <a:t>редакції</a:t>
            </a:r>
            <a:r>
              <a:rPr lang="ru-RU" dirty="0"/>
              <a:t> </a:t>
            </a:r>
            <a:r>
              <a:rPr lang="ru-RU" dirty="0" err="1"/>
              <a:t>періодичного</a:t>
            </a:r>
            <a:r>
              <a:rPr lang="ru-RU" dirty="0"/>
              <a:t> </a:t>
            </a:r>
            <a:r>
              <a:rPr lang="ru-RU" dirty="0" err="1"/>
              <a:t>друкованого</a:t>
            </a:r>
            <a:r>
              <a:rPr lang="ru-RU" dirty="0"/>
              <a:t> </a:t>
            </a:r>
            <a:r>
              <a:rPr lang="ru-RU" dirty="0" err="1"/>
              <a:t>видання</a:t>
            </a:r>
            <a:endParaRPr lang="ru-UA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A4D582C-C5AA-44D5-8BDB-2A335F28DB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5245" t="46025" r="52607" b="29089"/>
          <a:stretch/>
        </p:blipFill>
        <p:spPr>
          <a:xfrm>
            <a:off x="1597982" y="2097088"/>
            <a:ext cx="8425786" cy="3668897"/>
          </a:xfrm>
        </p:spPr>
      </p:pic>
    </p:spTree>
    <p:extLst>
      <p:ext uri="{BB962C8B-B14F-4D97-AF65-F5344CB8AC3E}">
        <p14:creationId xmlns:p14="http://schemas.microsoft.com/office/powerpoint/2010/main" val="3429073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9D5DAE-6581-4751-A384-F72FD8291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приклад штатного </a:t>
            </a:r>
            <a:r>
              <a:rPr lang="ru-RU" dirty="0" err="1"/>
              <a:t>розкладу</a:t>
            </a:r>
            <a:r>
              <a:rPr lang="ru-RU" dirty="0"/>
              <a:t> </a:t>
            </a:r>
            <a:r>
              <a:rPr lang="ru-RU" dirty="0" err="1"/>
              <a:t>газетитиражем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100 </a:t>
            </a:r>
            <a:r>
              <a:rPr lang="ru-RU" dirty="0" err="1"/>
              <a:t>тисяч</a:t>
            </a:r>
            <a:r>
              <a:rPr lang="ru-RU" dirty="0"/>
              <a:t> </a:t>
            </a:r>
            <a:r>
              <a:rPr lang="ru-RU" dirty="0" err="1"/>
              <a:t>примірників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F2FB22-0C21-4018-AE25-EFA9DF037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UA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904BFE2-3BD5-41FD-A737-A2B87F9670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032259"/>
              </p:ext>
            </p:extLst>
          </p:nvPr>
        </p:nvGraphicFramePr>
        <p:xfrm>
          <a:off x="2891827" y="1819922"/>
          <a:ext cx="5035932" cy="4891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4247923" imgH="6307671" progId="Word.Document.12">
                  <p:embed/>
                </p:oleObj>
              </mc:Choice>
              <mc:Fallback>
                <p:oleObj name="Document" r:id="rId3" imgW="4247923" imgH="630767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1827" y="1819922"/>
                        <a:ext cx="5035932" cy="48910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644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D797D6-7DED-4006-86D7-954DF2717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Редакційно-видавничий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C39063-008D-42C6-8478-E2A6823D4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редакційна</a:t>
            </a:r>
            <a:r>
              <a:rPr lang="ru-RU" dirty="0"/>
              <a:t> </a:t>
            </a:r>
            <a:r>
              <a:rPr lang="ru-RU" dirty="0" err="1"/>
              <a:t>стадія</a:t>
            </a:r>
            <a:endParaRPr lang="ru-RU" dirty="0"/>
          </a:p>
          <a:p>
            <a:r>
              <a:rPr lang="ru-RU" dirty="0" err="1"/>
              <a:t>видавнича</a:t>
            </a:r>
            <a:r>
              <a:rPr lang="ru-RU" dirty="0"/>
              <a:t> </a:t>
            </a:r>
            <a:r>
              <a:rPr lang="ru-RU" dirty="0" err="1"/>
              <a:t>стадія</a:t>
            </a:r>
            <a:endParaRPr lang="ru-RU" dirty="0"/>
          </a:p>
          <a:p>
            <a:r>
              <a:rPr lang="ru-RU" dirty="0" err="1"/>
              <a:t>виробнича</a:t>
            </a:r>
            <a:r>
              <a:rPr lang="ru-RU" dirty="0"/>
              <a:t> </a:t>
            </a:r>
            <a:r>
              <a:rPr lang="ru-RU" dirty="0" err="1"/>
              <a:t>стадія</a:t>
            </a:r>
            <a:endParaRPr lang="ru-RU" dirty="0"/>
          </a:p>
          <a:p>
            <a:r>
              <a:rPr lang="ru-RU" dirty="0" err="1"/>
              <a:t>маркетингова</a:t>
            </a:r>
            <a:r>
              <a:rPr lang="ru-RU" dirty="0"/>
              <a:t> </a:t>
            </a:r>
            <a:r>
              <a:rPr lang="ru-RU" dirty="0" err="1"/>
              <a:t>стадія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032440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49A319-3BEB-4485-B522-C4711A803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Видавнича</a:t>
            </a:r>
            <a:r>
              <a:rPr lang="ru-RU" dirty="0"/>
              <a:t> </a:t>
            </a:r>
            <a:r>
              <a:rPr lang="ru-RU" dirty="0" err="1"/>
              <a:t>продукція</a:t>
            </a:r>
            <a:r>
              <a:rPr lang="ru-RU" dirty="0"/>
              <a:t> 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9C2503-A17B-49F6-AE25-423A03565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640" y="1713390"/>
            <a:ext cx="10585772" cy="4651899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продукцію</a:t>
            </a:r>
            <a:r>
              <a:rPr lang="ru-RU" dirty="0"/>
              <a:t> </a:t>
            </a:r>
            <a:r>
              <a:rPr lang="ru-RU" dirty="0" err="1"/>
              <a:t>поліграфічного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розподілити</a:t>
            </a:r>
            <a:r>
              <a:rPr lang="ru-RU" dirty="0"/>
              <a:t> на 5 </a:t>
            </a:r>
            <a:r>
              <a:rPr lang="ru-RU" dirty="0" err="1"/>
              <a:t>груп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видавнича</a:t>
            </a:r>
            <a:r>
              <a:rPr lang="ru-RU" dirty="0"/>
              <a:t> </a:t>
            </a:r>
            <a:r>
              <a:rPr lang="ru-RU" dirty="0" err="1"/>
              <a:t>продукція</a:t>
            </a:r>
            <a:r>
              <a:rPr lang="ru-RU" dirty="0"/>
              <a:t> – </a:t>
            </a:r>
            <a:r>
              <a:rPr lang="ru-RU" dirty="0" err="1"/>
              <a:t>видання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випускає</a:t>
            </a:r>
            <a:r>
              <a:rPr lang="ru-RU" dirty="0"/>
              <a:t> </a:t>
            </a:r>
            <a:r>
              <a:rPr lang="ru-RU" dirty="0" err="1"/>
              <a:t>видавництво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інша</a:t>
            </a:r>
            <a:r>
              <a:rPr lang="ru-RU" dirty="0"/>
              <a:t> </a:t>
            </a:r>
            <a:r>
              <a:rPr lang="ru-RU" dirty="0" err="1"/>
              <a:t>видавнича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продукція</a:t>
            </a:r>
            <a:r>
              <a:rPr lang="ru-RU" dirty="0"/>
              <a:t> </a:t>
            </a:r>
            <a:r>
              <a:rPr lang="ru-RU" dirty="0" err="1"/>
              <a:t>слугує</a:t>
            </a:r>
            <a:r>
              <a:rPr lang="ru-RU" dirty="0"/>
              <a:t> в основному </a:t>
            </a:r>
            <a:r>
              <a:rPr lang="ru-RU" dirty="0" err="1"/>
              <a:t>засобом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етикетно-пакувальна</a:t>
            </a:r>
            <a:r>
              <a:rPr lang="ru-RU" dirty="0"/>
              <a:t> </a:t>
            </a:r>
            <a:r>
              <a:rPr lang="ru-RU" dirty="0" err="1"/>
              <a:t>продукція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засіб</a:t>
            </a:r>
            <a:r>
              <a:rPr lang="ru-RU" dirty="0"/>
              <a:t> </a:t>
            </a:r>
            <a:r>
              <a:rPr lang="ru-RU" dirty="0" err="1"/>
              <a:t>пакування</a:t>
            </a:r>
            <a:r>
              <a:rPr lang="ru-RU" dirty="0"/>
              <a:t> (</a:t>
            </a:r>
            <a:r>
              <a:rPr lang="ru-RU" dirty="0" err="1"/>
              <a:t>етикетки</a:t>
            </a:r>
            <a:r>
              <a:rPr lang="ru-RU" dirty="0"/>
              <a:t>, </a:t>
            </a:r>
            <a:r>
              <a:rPr lang="ru-RU" dirty="0" err="1"/>
              <a:t>обгортки</a:t>
            </a:r>
            <a:r>
              <a:rPr lang="ru-RU" dirty="0"/>
              <a:t>, коробки, паки);</a:t>
            </a:r>
          </a:p>
          <a:p>
            <a:r>
              <a:rPr lang="ru-RU" dirty="0"/>
              <a:t>3) </a:t>
            </a:r>
            <a:r>
              <a:rPr lang="ru-RU" dirty="0" err="1"/>
              <a:t>ділова</a:t>
            </a:r>
            <a:r>
              <a:rPr lang="ru-RU" dirty="0"/>
              <a:t> </a:t>
            </a:r>
            <a:r>
              <a:rPr lang="ru-RU" dirty="0" err="1"/>
              <a:t>продукція</a:t>
            </a:r>
            <a:r>
              <a:rPr lang="ru-RU" dirty="0"/>
              <a:t> </a:t>
            </a:r>
            <a:r>
              <a:rPr lang="ru-RU" dirty="0" err="1"/>
              <a:t>міністерств</a:t>
            </a:r>
            <a:r>
              <a:rPr lang="ru-RU" dirty="0"/>
              <a:t> і </a:t>
            </a:r>
            <a:r>
              <a:rPr lang="ru-RU" dirty="0" err="1"/>
              <a:t>відомств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засіб</a:t>
            </a:r>
            <a:r>
              <a:rPr lang="ru-RU" dirty="0"/>
              <a:t> </a:t>
            </a:r>
            <a:r>
              <a:rPr lang="ru-RU" dirty="0" err="1"/>
              <a:t>організаційної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(бланки </a:t>
            </a:r>
            <a:r>
              <a:rPr lang="ru-RU" dirty="0" err="1"/>
              <a:t>обміну</a:t>
            </a:r>
            <a:r>
              <a:rPr lang="ru-RU" dirty="0"/>
              <a:t> і </a:t>
            </a:r>
            <a:r>
              <a:rPr lang="ru-RU" dirty="0" err="1"/>
              <a:t>звітності</a:t>
            </a:r>
            <a:r>
              <a:rPr lang="ru-RU" dirty="0"/>
              <a:t>,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паспорти</a:t>
            </a:r>
            <a:r>
              <a:rPr lang="ru-RU" dirty="0"/>
              <a:t> на </a:t>
            </a:r>
            <a:r>
              <a:rPr lang="ru-RU" dirty="0" err="1"/>
              <a:t>товари</a:t>
            </a:r>
            <a:r>
              <a:rPr lang="ru-RU" dirty="0"/>
              <a:t> і </a:t>
            </a:r>
            <a:r>
              <a:rPr lang="ru-RU" dirty="0" err="1"/>
              <a:t>устаткування</a:t>
            </a:r>
            <a:r>
              <a:rPr lang="ru-RU" dirty="0"/>
              <a:t>);</a:t>
            </a:r>
          </a:p>
          <a:p>
            <a:r>
              <a:rPr lang="ru-RU" dirty="0"/>
              <a:t>4) </a:t>
            </a:r>
            <a:r>
              <a:rPr lang="ru-RU" dirty="0" err="1"/>
              <a:t>спеціальна</a:t>
            </a:r>
            <a:r>
              <a:rPr lang="ru-RU" dirty="0"/>
              <a:t> </a:t>
            </a:r>
            <a:r>
              <a:rPr lang="ru-RU" dirty="0" err="1"/>
              <a:t>продукція</a:t>
            </a:r>
            <a:r>
              <a:rPr lang="ru-RU" dirty="0"/>
              <a:t> </a:t>
            </a:r>
            <a:r>
              <a:rPr lang="ru-RU" dirty="0" err="1"/>
              <a:t>міністерств</a:t>
            </a:r>
            <a:r>
              <a:rPr lang="ru-RU" dirty="0"/>
              <a:t> і </a:t>
            </a:r>
            <a:r>
              <a:rPr lang="ru-RU" dirty="0" err="1"/>
              <a:t>відомств</a:t>
            </a:r>
            <a:r>
              <a:rPr lang="ru-RU" dirty="0"/>
              <a:t> (</a:t>
            </a:r>
            <a:r>
              <a:rPr lang="ru-RU" dirty="0" err="1"/>
              <a:t>грошові</a:t>
            </a:r>
            <a:r>
              <a:rPr lang="ru-RU" dirty="0"/>
              <a:t> знаки, чеки, </a:t>
            </a:r>
            <a:r>
              <a:rPr lang="ru-RU" dirty="0" err="1"/>
              <a:t>поштові</a:t>
            </a:r>
            <a:r>
              <a:rPr lang="ru-RU" dirty="0"/>
              <a:t> марки, бланки </a:t>
            </a:r>
            <a:r>
              <a:rPr lang="ru-RU" dirty="0" err="1"/>
              <a:t>паспортів</a:t>
            </a:r>
            <a:r>
              <a:rPr lang="ru-RU" dirty="0"/>
              <a:t> і т. д.);</a:t>
            </a:r>
          </a:p>
          <a:p>
            <a:r>
              <a:rPr lang="ru-RU" dirty="0"/>
              <a:t>5) </a:t>
            </a:r>
            <a:r>
              <a:rPr lang="ru-RU" dirty="0" err="1"/>
              <a:t>вироби</a:t>
            </a:r>
            <a:r>
              <a:rPr lang="ru-RU" dirty="0"/>
              <a:t> і </a:t>
            </a:r>
            <a:r>
              <a:rPr lang="ru-RU" dirty="0" err="1"/>
              <a:t>напівфабрикати</a:t>
            </a:r>
            <a:r>
              <a:rPr lang="ru-RU" dirty="0"/>
              <a:t> для </a:t>
            </a:r>
            <a:r>
              <a:rPr lang="ru-RU" dirty="0" err="1"/>
              <a:t>подальшого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в народному </a:t>
            </a:r>
            <a:r>
              <a:rPr lang="ru-RU" dirty="0" err="1"/>
              <a:t>господарстві</a:t>
            </a:r>
            <a:r>
              <a:rPr lang="ru-RU" dirty="0"/>
              <a:t> (</a:t>
            </a:r>
            <a:r>
              <a:rPr lang="ru-RU" dirty="0" err="1"/>
              <a:t>шпалери</a:t>
            </a:r>
            <a:r>
              <a:rPr lang="ru-RU" dirty="0"/>
              <a:t>, </a:t>
            </a:r>
            <a:r>
              <a:rPr lang="ru-RU" dirty="0" err="1"/>
              <a:t>карти</a:t>
            </a:r>
            <a:r>
              <a:rPr lang="ru-RU" dirty="0"/>
              <a:t>, вклейки, </a:t>
            </a:r>
            <a:r>
              <a:rPr lang="ru-RU" dirty="0" err="1"/>
              <a:t>перевідні</a:t>
            </a:r>
            <a:r>
              <a:rPr lang="ru-RU" dirty="0"/>
              <a:t> картинки)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525098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DD17DC-7973-4712-944C-6C7392D1C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619127"/>
            <a:ext cx="9906000" cy="552726"/>
          </a:xfrm>
        </p:spPr>
        <p:txBody>
          <a:bodyPr>
            <a:normAutofit fontScale="90000"/>
          </a:bodyPr>
          <a:lstStyle/>
          <a:p>
            <a:r>
              <a:rPr lang="uk-UA" dirty="0"/>
              <a:t>Газети і журнали</a:t>
            </a:r>
            <a:endParaRPr lang="ru-UA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DFB0E7E-04A0-4087-A96A-AC5D46A44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0019" y="1420427"/>
            <a:ext cx="4649783" cy="165297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Газета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друковане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цифрове</a:t>
            </a:r>
            <a:r>
              <a:rPr lang="ru-RU" dirty="0"/>
              <a:t> </a:t>
            </a:r>
            <a:r>
              <a:rPr lang="ru-RU" dirty="0" err="1"/>
              <a:t>видання</a:t>
            </a:r>
            <a:r>
              <a:rPr lang="ru-RU" dirty="0"/>
              <a:t>, яке в </a:t>
            </a:r>
            <a:r>
              <a:rPr lang="ru-RU" dirty="0" err="1"/>
              <a:t>хронологічному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тематичному</a:t>
            </a:r>
            <a:r>
              <a:rPr lang="ru-RU" dirty="0"/>
              <a:t> порядку </a:t>
            </a:r>
            <a:r>
              <a:rPr lang="ru-RU" dirty="0" err="1"/>
              <a:t>представляє</a:t>
            </a:r>
            <a:r>
              <a:rPr lang="ru-RU" dirty="0"/>
              <a:t> </a:t>
            </a:r>
            <a:r>
              <a:rPr lang="ru-RU" dirty="0" err="1"/>
              <a:t>новини</a:t>
            </a:r>
            <a:r>
              <a:rPr lang="ru-RU" dirty="0"/>
              <a:t>, думки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про </a:t>
            </a:r>
            <a:r>
              <a:rPr lang="ru-RU" dirty="0" err="1"/>
              <a:t>найважливіші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відбулися</a:t>
            </a:r>
            <a:r>
              <a:rPr lang="ru-RU" dirty="0"/>
              <a:t> в </a:t>
            </a:r>
            <a:r>
              <a:rPr lang="ru-RU" dirty="0" err="1"/>
              <a:t>певному</a:t>
            </a:r>
            <a:r>
              <a:rPr lang="ru-RU" dirty="0"/>
              <a:t> </a:t>
            </a:r>
            <a:r>
              <a:rPr lang="ru-RU" dirty="0" err="1"/>
              <a:t>періоді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часу.</a:t>
            </a:r>
            <a:endParaRPr lang="ru-UA" dirty="0"/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E2FE8990-9965-4AC0-BD23-0E418EE9B86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455938" y="3073397"/>
            <a:ext cx="3826275" cy="3645456"/>
          </a:xfrm>
          <a:prstGeom prst="rect">
            <a:avLst/>
          </a:prstGeom>
        </p:spPr>
      </p:pic>
      <p:sp>
        <p:nvSpPr>
          <p:cNvPr id="5" name="Текст 4">
            <a:extLst>
              <a:ext uri="{FF2B5EF4-FFF2-40B4-BE49-F238E27FC236}">
                <a16:creationId xmlns:a16="http://schemas.microsoft.com/office/drawing/2014/main" id="{3E0FC575-3E49-4255-A18E-E0636A80D9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0808" y="1420426"/>
            <a:ext cx="4646602" cy="165297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Журнал - </a:t>
            </a:r>
            <a:r>
              <a:rPr lang="ru-RU" dirty="0" err="1"/>
              <a:t>періодичне</a:t>
            </a:r>
            <a:r>
              <a:rPr lang="ru-RU" dirty="0"/>
              <a:t> </a:t>
            </a:r>
            <a:r>
              <a:rPr lang="ru-RU" dirty="0" err="1"/>
              <a:t>видання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з </a:t>
            </a:r>
            <a:r>
              <a:rPr lang="ru-RU" dirty="0" err="1"/>
              <a:t>різноманітних</a:t>
            </a:r>
            <a:r>
              <a:rPr lang="ru-RU" dirty="0"/>
              <a:t> </a:t>
            </a:r>
            <a:r>
              <a:rPr lang="ru-RU" dirty="0" err="1"/>
              <a:t>суспільно-політичних</a:t>
            </a:r>
            <a:r>
              <a:rPr lang="ru-RU" dirty="0"/>
              <a:t>, </a:t>
            </a:r>
            <a:r>
              <a:rPr lang="ru-RU" dirty="0" err="1"/>
              <a:t>наукових</a:t>
            </a:r>
            <a:r>
              <a:rPr lang="ru-RU" dirty="0"/>
              <a:t>, </a:t>
            </a:r>
            <a:r>
              <a:rPr lang="ru-RU" dirty="0" err="1"/>
              <a:t>виробничих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ru-RU" dirty="0" err="1"/>
              <a:t>питань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літературно-художні</a:t>
            </a:r>
            <a:r>
              <a:rPr lang="ru-RU" dirty="0"/>
              <a:t> твори.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постійну</a:t>
            </a:r>
            <a:r>
              <a:rPr lang="ru-RU" dirty="0"/>
              <a:t> </a:t>
            </a:r>
            <a:r>
              <a:rPr lang="ru-RU" dirty="0" err="1"/>
              <a:t>рубрикацію</a:t>
            </a:r>
            <a:r>
              <a:rPr lang="ru-RU" dirty="0"/>
              <a:t>.</a:t>
            </a:r>
            <a:endParaRPr lang="ru-UA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9B16D269-F098-45AE-B84A-EB979611092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094411" y="3073397"/>
            <a:ext cx="4983624" cy="2823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366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18F4E1-1EE0-4269-9AC4-1B6845546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Редакція</a:t>
            </a:r>
            <a:endParaRPr lang="ru-UA" dirty="0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C5C9CC2E-C05E-4D16-AC96-5E24F8246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1. </a:t>
            </a:r>
            <a:r>
              <a:rPr lang="ru-RU" dirty="0" err="1"/>
              <a:t>Редакція</a:t>
            </a:r>
            <a:r>
              <a:rPr lang="ru-RU" dirty="0"/>
              <a:t> — </a:t>
            </a:r>
            <a:r>
              <a:rPr lang="ru-RU" dirty="0" err="1"/>
              <a:t>окремий</a:t>
            </a:r>
            <a:r>
              <a:rPr lang="ru-RU" dirty="0"/>
              <a:t> </a:t>
            </a:r>
            <a:r>
              <a:rPr lang="ru-RU" dirty="0" err="1"/>
              <a:t>варіант</a:t>
            </a:r>
            <a:r>
              <a:rPr lang="ru-RU" dirty="0"/>
              <a:t> книги у </a:t>
            </a:r>
            <a:r>
              <a:rPr lang="ru-RU" dirty="0" err="1"/>
              <a:t>книгодрукуванні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певними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, як наклад, тип </a:t>
            </a:r>
            <a:r>
              <a:rPr lang="ru-RU" dirty="0" err="1"/>
              <a:t>обкладинки</a:t>
            </a:r>
            <a:r>
              <a:rPr lang="ru-RU" dirty="0"/>
              <a:t>, тип </a:t>
            </a:r>
            <a:r>
              <a:rPr lang="ru-RU" dirty="0" err="1"/>
              <a:t>паперу</a:t>
            </a:r>
            <a:r>
              <a:rPr lang="ru-RU" dirty="0"/>
              <a:t>, та </a:t>
            </a:r>
            <a:r>
              <a:rPr lang="ru-RU" dirty="0" err="1"/>
              <a:t>інше</a:t>
            </a:r>
            <a:r>
              <a:rPr lang="ru-RU" dirty="0"/>
              <a:t>. Так </a:t>
            </a:r>
            <a:r>
              <a:rPr lang="ru-RU" dirty="0" err="1"/>
              <a:t>видання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випущеним</a:t>
            </a:r>
            <a:r>
              <a:rPr lang="ru-RU" dirty="0"/>
              <a:t> </a:t>
            </a:r>
            <a:r>
              <a:rPr lang="ru-RU" dirty="0" err="1"/>
              <a:t>обмеженим</a:t>
            </a:r>
            <a:r>
              <a:rPr lang="ru-RU" dirty="0"/>
              <a:t> накладом, без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подальшого</a:t>
            </a:r>
            <a:r>
              <a:rPr lang="ru-RU" dirty="0"/>
              <a:t> </a:t>
            </a:r>
            <a:r>
              <a:rPr lang="ru-RU" dirty="0" err="1"/>
              <a:t>допечатування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навпаки</a:t>
            </a:r>
            <a:r>
              <a:rPr lang="ru-RU" dirty="0"/>
              <a:t> «</a:t>
            </a:r>
            <a:r>
              <a:rPr lang="ru-RU" dirty="0" err="1"/>
              <a:t>відкрите</a:t>
            </a:r>
            <a:r>
              <a:rPr lang="ru-RU" dirty="0"/>
              <a:t> </a:t>
            </a:r>
            <a:r>
              <a:rPr lang="ru-RU" dirty="0" err="1"/>
              <a:t>видання</a:t>
            </a:r>
            <a:r>
              <a:rPr lang="ru-RU" dirty="0"/>
              <a:t>», тираж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обмежується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попитом на книгу.</a:t>
            </a:r>
          </a:p>
          <a:p>
            <a:r>
              <a:rPr lang="ru-RU" dirty="0"/>
              <a:t>2. </a:t>
            </a:r>
            <a:r>
              <a:rPr lang="ru-RU" dirty="0" err="1"/>
              <a:t>Редакція</a:t>
            </a:r>
            <a:r>
              <a:rPr lang="ru-RU" dirty="0"/>
              <a:t> - </a:t>
            </a:r>
            <a:r>
              <a:rPr lang="ru-RU" dirty="0" err="1"/>
              <a:t>творчий</a:t>
            </a:r>
            <a:r>
              <a:rPr lang="ru-RU" dirty="0"/>
              <a:t> </a:t>
            </a:r>
            <a:r>
              <a:rPr lang="ru-RU" dirty="0" err="1"/>
              <a:t>колектив</a:t>
            </a:r>
            <a:r>
              <a:rPr lang="ru-RU" dirty="0"/>
              <a:t> </a:t>
            </a:r>
            <a:r>
              <a:rPr lang="ru-RU" dirty="0" err="1"/>
              <a:t>видання</a:t>
            </a:r>
            <a:r>
              <a:rPr lang="ru-RU" dirty="0"/>
              <a:t>. </a:t>
            </a:r>
            <a:r>
              <a:rPr lang="en-US" dirty="0">
                <a:hlinkClick r:id="rId2"/>
              </a:rPr>
              <a:t>https://bazilik.media/iak-pratsiuiut-redaktsii-ukrainskykh-vydan/</a:t>
            </a:r>
            <a:endParaRPr lang="uk-UA" dirty="0"/>
          </a:p>
          <a:p>
            <a:r>
              <a:rPr lang="ru-RU" dirty="0" err="1"/>
              <a:t>Гра</a:t>
            </a:r>
            <a:r>
              <a:rPr lang="ru-RU" dirty="0"/>
              <a:t> створи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найгірше</a:t>
            </a:r>
            <a:r>
              <a:rPr lang="ru-RU" dirty="0"/>
              <a:t> </a:t>
            </a:r>
            <a:r>
              <a:rPr lang="ru-RU" dirty="0" err="1"/>
              <a:t>медіа</a:t>
            </a:r>
            <a:r>
              <a:rPr lang="ru-RU" dirty="0"/>
              <a:t> - https://texty.org.ua/d/manipulator-game/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484724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578BC5-51D7-4254-B77A-9E58C6FA9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4311" y="618518"/>
            <a:ext cx="9183100" cy="1174771"/>
          </a:xfrm>
        </p:spPr>
        <p:txBody>
          <a:bodyPr>
            <a:normAutofit fontScale="90000"/>
          </a:bodyPr>
          <a:lstStyle/>
          <a:p>
            <a:r>
              <a:rPr lang="ru-RU" sz="2700" dirty="0" err="1"/>
              <a:t>Поліграфія</a:t>
            </a:r>
            <a:r>
              <a:rPr lang="ru-RU" sz="2700" dirty="0"/>
              <a:t> - </a:t>
            </a:r>
            <a:r>
              <a:rPr lang="ru-RU" sz="2700" dirty="0" err="1"/>
              <a:t>сукупність</a:t>
            </a:r>
            <a:r>
              <a:rPr lang="ru-RU" sz="2700" dirty="0"/>
              <a:t> </a:t>
            </a:r>
            <a:r>
              <a:rPr lang="ru-RU" sz="2700" dirty="0" err="1"/>
              <a:t>технічних</a:t>
            </a:r>
            <a:r>
              <a:rPr lang="ru-RU" sz="2700" dirty="0"/>
              <a:t> </a:t>
            </a:r>
            <a:r>
              <a:rPr lang="ru-RU" sz="2700" dirty="0" err="1"/>
              <a:t>засобів</a:t>
            </a:r>
            <a:r>
              <a:rPr lang="ru-RU" sz="2700" dirty="0"/>
              <a:t> </a:t>
            </a:r>
            <a:r>
              <a:rPr lang="ru-RU" sz="2700" dirty="0" err="1"/>
              <a:t>розмноження</a:t>
            </a:r>
            <a:r>
              <a:rPr lang="ru-RU" sz="2700" dirty="0"/>
              <a:t> </a:t>
            </a:r>
            <a:r>
              <a:rPr lang="ru-RU" sz="2700" dirty="0" err="1"/>
              <a:t>інформації</a:t>
            </a:r>
            <a:r>
              <a:rPr lang="ru-RU" sz="2700" dirty="0"/>
              <a:t> у </a:t>
            </a:r>
            <a:r>
              <a:rPr lang="ru-RU" sz="2700" dirty="0" err="1"/>
              <a:t>вигляді</a:t>
            </a:r>
            <a:r>
              <a:rPr lang="ru-RU" sz="2700" dirty="0"/>
              <a:t> </a:t>
            </a:r>
            <a:r>
              <a:rPr lang="ru-RU" sz="2700" dirty="0" err="1"/>
              <a:t>видань</a:t>
            </a:r>
            <a:r>
              <a:rPr lang="ru-RU" sz="2700" dirty="0"/>
              <a:t> і </a:t>
            </a:r>
            <a:r>
              <a:rPr lang="ru-RU" sz="2700" dirty="0" err="1"/>
              <a:t>друкованих</a:t>
            </a:r>
            <a:r>
              <a:rPr lang="ru-RU" sz="2700" dirty="0"/>
              <a:t> </a:t>
            </a:r>
            <a:r>
              <a:rPr lang="ru-RU" sz="2700" dirty="0" err="1"/>
              <a:t>виробів</a:t>
            </a:r>
            <a:r>
              <a:rPr lang="ru-RU" sz="2700" dirty="0"/>
              <a:t>, а </a:t>
            </a:r>
            <a:r>
              <a:rPr lang="ru-RU" sz="2700" dirty="0" err="1"/>
              <a:t>також</a:t>
            </a:r>
            <a:r>
              <a:rPr lang="ru-RU" sz="2700" dirty="0"/>
              <a:t> </a:t>
            </a:r>
            <a:r>
              <a:rPr lang="ru-RU" sz="2700" dirty="0" err="1"/>
              <a:t>поліграфією</a:t>
            </a:r>
            <a:r>
              <a:rPr lang="ru-RU" sz="2700" dirty="0"/>
              <a:t> </a:t>
            </a:r>
            <a:r>
              <a:rPr lang="ru-RU" sz="2700" dirty="0" err="1"/>
              <a:t>називають</a:t>
            </a:r>
            <a:r>
              <a:rPr lang="ru-RU" sz="2700" dirty="0"/>
              <a:t> </a:t>
            </a:r>
            <a:r>
              <a:rPr lang="ru-RU" sz="2700" dirty="0" err="1"/>
              <a:t>галузь</a:t>
            </a:r>
            <a:r>
              <a:rPr lang="ru-RU" sz="2700" dirty="0"/>
              <a:t> народного </a:t>
            </a:r>
            <a:r>
              <a:rPr lang="ru-RU" sz="2700" dirty="0" err="1"/>
              <a:t>господарства</a:t>
            </a:r>
            <a:r>
              <a:rPr lang="ru-RU" sz="2700" dirty="0"/>
              <a:t> – </a:t>
            </a:r>
            <a:r>
              <a:rPr lang="ru-RU" sz="2700" dirty="0" err="1"/>
              <a:t>поліграфічну</a:t>
            </a:r>
            <a:r>
              <a:rPr lang="ru-RU" sz="2700" dirty="0"/>
              <a:t> </a:t>
            </a:r>
            <a:r>
              <a:rPr lang="ru-RU" sz="2700" dirty="0" err="1"/>
              <a:t>промисловість</a:t>
            </a:r>
            <a:r>
              <a:rPr lang="ru-RU" dirty="0"/>
              <a:t>.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0D8B9-CD47-45AA-94C1-1B549E1C1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Верстання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книжкових</a:t>
            </a:r>
            <a:r>
              <a:rPr lang="ru-RU" dirty="0"/>
              <a:t>, </a:t>
            </a:r>
            <a:r>
              <a:rPr lang="ru-RU" dirty="0" err="1"/>
              <a:t>жур­нальних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газетних</a:t>
            </a:r>
            <a:r>
              <a:rPr lang="ru-RU" dirty="0"/>
              <a:t> полос </a:t>
            </a:r>
            <a:r>
              <a:rPr lang="ru-RU" dirty="0" err="1"/>
              <a:t>визначеного</a:t>
            </a:r>
            <a:r>
              <a:rPr lang="ru-RU" dirty="0"/>
              <a:t> формату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заздалегідь</a:t>
            </a:r>
            <a:r>
              <a:rPr lang="ru-RU" dirty="0"/>
              <a:t> </a:t>
            </a:r>
            <a:r>
              <a:rPr lang="ru-RU" dirty="0" err="1"/>
              <a:t>підготовлених</a:t>
            </a:r>
            <a:r>
              <a:rPr lang="ru-RU" dirty="0"/>
              <a:t> основного і </a:t>
            </a:r>
            <a:r>
              <a:rPr lang="ru-RU" dirty="0" err="1"/>
              <a:t>додаткового</a:t>
            </a:r>
            <a:r>
              <a:rPr lang="ru-RU" dirty="0"/>
              <a:t> тексту, </a:t>
            </a:r>
            <a:r>
              <a:rPr lang="ru-RU" dirty="0" err="1"/>
              <a:t>таблиць</a:t>
            </a:r>
            <a:r>
              <a:rPr lang="ru-RU" dirty="0"/>
              <a:t>, </a:t>
            </a:r>
            <a:r>
              <a:rPr lang="ru-RU" dirty="0" err="1"/>
              <a:t>ілюстрацій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видавничої</a:t>
            </a:r>
            <a:r>
              <a:rPr lang="ru-RU" dirty="0"/>
              <a:t> </a:t>
            </a:r>
            <a:r>
              <a:rPr lang="ru-RU" dirty="0" err="1"/>
              <a:t>технологічної</a:t>
            </a:r>
            <a:r>
              <a:rPr lang="ru-RU" dirty="0"/>
              <a:t> </a:t>
            </a:r>
            <a:r>
              <a:rPr lang="ru-RU" dirty="0" err="1"/>
              <a:t>специфікації</a:t>
            </a:r>
            <a:r>
              <a:rPr lang="ru-RU" dirty="0"/>
              <a:t>. </a:t>
            </a:r>
          </a:p>
          <a:p>
            <a:r>
              <a:rPr lang="ru-RU" dirty="0"/>
              <a:t>Верстка -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сторінок</a:t>
            </a:r>
            <a:r>
              <a:rPr lang="ru-RU" dirty="0"/>
              <a:t> книг, </a:t>
            </a:r>
            <a:r>
              <a:rPr lang="ru-RU" dirty="0" err="1"/>
              <a:t>журналів</a:t>
            </a:r>
            <a:r>
              <a:rPr lang="ru-RU" dirty="0"/>
              <a:t>, </a:t>
            </a:r>
            <a:r>
              <a:rPr lang="ru-RU" dirty="0" err="1"/>
              <a:t>газетних</a:t>
            </a:r>
            <a:r>
              <a:rPr lang="ru-RU" dirty="0"/>
              <a:t> </a:t>
            </a:r>
            <a:r>
              <a:rPr lang="ru-RU" dirty="0" err="1"/>
              <a:t>шпальт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поліграфії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web-сторінок</a:t>
            </a:r>
            <a:r>
              <a:rPr lang="ru-RU" dirty="0"/>
              <a:t>. </a:t>
            </a:r>
          </a:p>
          <a:p>
            <a:endParaRPr lang="ru-RU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154643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167</TotalTime>
  <Words>445</Words>
  <Application>Microsoft Office PowerPoint</Application>
  <PresentationFormat>Широкоэкранный</PresentationFormat>
  <Paragraphs>29</Paragraphs>
  <Slides>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Tw Cen MT</vt:lpstr>
      <vt:lpstr>Контур</vt:lpstr>
      <vt:lpstr>Документ Microsoft Word</vt:lpstr>
      <vt:lpstr>Редакції газети/журналу</vt:lpstr>
      <vt:lpstr>Структура редакції періодичного друкованого видання</vt:lpstr>
      <vt:lpstr>приклад штатного розкладу газетитиражем понад 100 тисяч примірників</vt:lpstr>
      <vt:lpstr>Редакційно-видавничий процес </vt:lpstr>
      <vt:lpstr>Видавнича продукція </vt:lpstr>
      <vt:lpstr>Газети і журнали</vt:lpstr>
      <vt:lpstr>Редакція</vt:lpstr>
      <vt:lpstr>Поліграфія - сукупність технічних засобів розмноження інформації у вигляді видань і друкованих виробів, а також поліграфією називають галузь народного господарства – поліграфічну промисловість.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Редакції газети/журналу</dc:title>
  <dc:creator>Людмила Чернявская</dc:creator>
  <cp:lastModifiedBy>Людмила Чернявская</cp:lastModifiedBy>
  <cp:revision>1</cp:revision>
  <dcterms:created xsi:type="dcterms:W3CDTF">2022-02-17T18:09:12Z</dcterms:created>
  <dcterms:modified xsi:type="dcterms:W3CDTF">2022-02-17T20:56:17Z</dcterms:modified>
</cp:coreProperties>
</file>