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6FA7A2-0392-4BD3-B1A5-4573B767590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8CDF78-05F1-45E5-BC3A-C1F8BDDC2F12}" type="datetimeFigureOut">
              <a:rPr lang="ru-RU" smtClean="0"/>
              <a:t>21.02.2022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340768"/>
            <a:ext cx="54726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Тема 10. Контроль маркетингу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86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Содержимое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314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Завдання ревізії маркетингу :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– установити, які пункти маркетингового плану не реалізуються і з яких причин;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– чи правильно визначено ціль, завдання, структура, стратегії маркетингу, наскільки у  враховано зміни в ситуації на ринку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– розроб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ити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 пропозицій, на підставі яких необхідно корегувати маркетингові плани.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3020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810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маркетингової діяльності.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2162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876935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b="1" smtClean="0">
                <a:latin typeface="Times New Roman" pitchFamily="18" charset="0"/>
                <a:cs typeface="Times New Roman" pitchFamily="18" charset="0"/>
              </a:rPr>
              <a:t>Контроль маркетингу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 - це процес оцінки та вимірювання результатів виконання плану маркетингу і проведення коригувальних дій, які здійснюють досягнення намічених цілей.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pic>
        <p:nvPicPr>
          <p:cNvPr id="9216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4772025"/>
            <a:ext cx="22002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9552" y="3315181"/>
            <a:ext cx="6408712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Умови к</a:t>
            </a:r>
            <a:r>
              <a:rPr lang="uk-UA" sz="3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онтролю маркетингу -</a:t>
            </a:r>
            <a:r>
              <a:rPr lang="uk-UA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періодичність (систематичність);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усебічність;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послідовність;</a:t>
            </a:r>
            <a:endParaRPr lang="uk-UA" sz="32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об'єктивність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3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Содержимое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uk-UA" b="1" i="1" smtClean="0">
                <a:latin typeface="Times New Roman" pitchFamily="18" charset="0"/>
                <a:cs typeface="Times New Roman" pitchFamily="18" charset="0"/>
              </a:rPr>
              <a:t>Цілі маркетингового контролю :</a:t>
            </a: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- встановлення ступеня досягнення мети (аналіз відхилень);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- з'ясування можливостей покращення (зворотний зв'язок);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- оцінка того, наскільки пристосованість підприємства до змін умов маркетингового середовища відповідає необхідній.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b="1" i="1" smtClean="0">
                <a:latin typeface="Times New Roman" pitchFamily="18" charset="0"/>
                <a:cs typeface="Times New Roman" pitchFamily="18" charset="0"/>
              </a:rPr>
              <a:t>Основні об'єкти контролю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обсяг продажу,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розміри прибутків і збитків,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реакція покупця на пропоновані підприємством нові товари та послуги,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відповідність запланованих і реальних (фактичних) результатів.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6766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9055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uk-UA" b="1" smtClean="0">
                <a:latin typeface="Comic Sans MS" pitchFamily="66" charset="0"/>
              </a:rPr>
              <a:t>Контроль маркетингу</a:t>
            </a:r>
            <a:r>
              <a:rPr lang="uk-UA" b="1" smtClean="0"/>
              <a:t> – </a:t>
            </a:r>
            <a:r>
              <a:rPr lang="uk-UA" smtClean="0"/>
              <a:t>процес визначення, оцінки та інформування щодо відповідності реального стану встановленим нормам.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uk-UA" smtClean="0"/>
              <a:t>Як процес, контроль маркетингу проходить у п’ять </a:t>
            </a:r>
            <a:r>
              <a:rPr lang="uk-UA" b="1" smtClean="0"/>
              <a:t>стадій</a:t>
            </a:r>
            <a:r>
              <a:rPr lang="uk-UA" smtClean="0"/>
              <a:t>: </a:t>
            </a:r>
          </a:p>
          <a:p>
            <a:pPr marL="609600" indent="-609600">
              <a:lnSpc>
                <a:spcPct val="80000"/>
              </a:lnSpc>
            </a:pPr>
            <a:r>
              <a:rPr lang="uk-UA" smtClean="0"/>
              <a:t>визначення планових показників, які підлягають контролю (частка ринку, прибутковість, неекономічні показники);</a:t>
            </a:r>
          </a:p>
          <a:p>
            <a:pPr marL="609600" indent="-609600">
              <a:lnSpc>
                <a:spcPct val="80000"/>
              </a:lnSpc>
            </a:pPr>
            <a:r>
              <a:rPr lang="uk-UA" smtClean="0"/>
              <a:t>замірювання (збір даних) фактичних показників і результатів маркетингової діяльності;</a:t>
            </a:r>
          </a:p>
          <a:p>
            <a:pPr marL="609600" indent="-609600">
              <a:lnSpc>
                <a:spcPct val="80000"/>
              </a:lnSpc>
            </a:pPr>
            <a:r>
              <a:rPr lang="uk-UA" smtClean="0"/>
              <a:t>порівняння планових і фактичних показників маркетингової діяльності;</a:t>
            </a:r>
          </a:p>
          <a:p>
            <a:pPr marL="609600" indent="-609600">
              <a:lnSpc>
                <a:spcPct val="80000"/>
              </a:lnSpc>
            </a:pPr>
            <a:r>
              <a:rPr lang="uk-UA" smtClean="0"/>
              <a:t>аналіз можливих відхилень фактичних показників від планових;</a:t>
            </a:r>
          </a:p>
          <a:p>
            <a:pPr marL="609600" indent="-609600">
              <a:lnSpc>
                <a:spcPct val="80000"/>
              </a:lnSpc>
            </a:pPr>
            <a:r>
              <a:rPr lang="uk-UA" smtClean="0"/>
              <a:t>планування маркетингових заходів на основі аналізу результатів відхилень показників (коригування планів, розробка нових планів). 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8983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9055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uk-UA" sz="3600" b="1" smtClean="0">
                <a:latin typeface="Times New Roman" pitchFamily="18" charset="0"/>
                <a:cs typeface="Times New Roman" pitchFamily="18" charset="0"/>
              </a:rPr>
              <a:t>Види контролю маркетингової діяльності:</a:t>
            </a:r>
          </a:p>
          <a:p>
            <a:pPr marL="609600" indent="-609600">
              <a:lnSpc>
                <a:spcPct val="90000"/>
              </a:lnSpc>
            </a:pPr>
            <a:r>
              <a:rPr lang="uk-UA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Стратегічний контроль - оцінка стратегічних рішень маркетингу з точки зору їх відповідності зовнішнім умовам діяльності підприємства</a:t>
            </a:r>
          </a:p>
          <a:p>
            <a:pPr marL="609600" indent="-609600">
              <a:lnSpc>
                <a:spcPct val="90000"/>
              </a:lnSpc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Оперативний контроль здійснюється за наступними показниками: доля ринку, обсяг продажів, ефективність комунікацій, виконання бюджету</a:t>
            </a:r>
          </a:p>
          <a:p>
            <a:pPr marL="609600" indent="-609600">
              <a:lnSpc>
                <a:spcPct val="90000"/>
              </a:lnSpc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Контроль прибутковості</a:t>
            </a:r>
          </a:p>
          <a:p>
            <a:pPr marL="609600" indent="-609600">
              <a:lnSpc>
                <a:spcPct val="90000"/>
              </a:lnSpc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5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100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Контроль за виконанням річних планів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96259" name="Group 2"/>
          <p:cNvGrpSpPr>
            <a:grpSpLocks/>
          </p:cNvGrpSpPr>
          <p:nvPr/>
        </p:nvGrpSpPr>
        <p:grpSpPr bwMode="auto">
          <a:xfrm>
            <a:off x="179388" y="1628775"/>
            <a:ext cx="8712200" cy="4321175"/>
            <a:chOff x="837" y="8352"/>
            <a:chExt cx="10327" cy="3744"/>
          </a:xfrm>
        </p:grpSpPr>
        <p:sp>
          <p:nvSpPr>
            <p:cNvPr id="96261" name="Rectangle 3"/>
            <p:cNvSpPr>
              <a:spLocks noChangeArrowheads="1"/>
            </p:cNvSpPr>
            <p:nvPr/>
          </p:nvSpPr>
          <p:spPr bwMode="auto">
            <a:xfrm>
              <a:off x="1008" y="10512"/>
              <a:ext cx="2304" cy="1152"/>
            </a:xfrm>
            <a:prstGeom prst="rect">
              <a:avLst/>
            </a:prstGeom>
            <a:noFill/>
            <a:ln w="19050">
              <a:solidFill>
                <a:srgbClr val="0D0D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Ч</a:t>
              </a:r>
              <a:r>
                <a:rPr lang="uk-UA" sz="2400">
                  <a:latin typeface="Times New Roman" pitchFamily="18" charset="0"/>
                  <a:cs typeface="Times New Roman" pitchFamily="18" charset="0"/>
                </a:rPr>
                <a:t>ого ми хочемо досягти</a:t>
              </a: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96262" name="Rectangle 4"/>
            <p:cNvSpPr>
              <a:spLocks noChangeArrowheads="1"/>
            </p:cNvSpPr>
            <p:nvPr/>
          </p:nvSpPr>
          <p:spPr bwMode="auto">
            <a:xfrm>
              <a:off x="3456" y="10512"/>
              <a:ext cx="2449" cy="1152"/>
            </a:xfrm>
            <a:prstGeom prst="rect">
              <a:avLst/>
            </a:prstGeom>
            <a:noFill/>
            <a:ln w="19050">
              <a:solidFill>
                <a:srgbClr val="0D0D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ts val="1800"/>
                </a:spcBef>
              </a:pPr>
              <a:r>
                <a:rPr lang="uk-UA" sz="2400">
                  <a:latin typeface="Times New Roman" pitchFamily="18" charset="0"/>
                </a:rPr>
                <a:t>Що відбувається?</a:t>
              </a:r>
              <a:endParaRPr lang="ru-RU" sz="2400"/>
            </a:p>
          </p:txBody>
        </p:sp>
        <p:sp>
          <p:nvSpPr>
            <p:cNvPr id="96263" name="Rectangle 5"/>
            <p:cNvSpPr>
              <a:spLocks noChangeArrowheads="1"/>
            </p:cNvSpPr>
            <p:nvPr/>
          </p:nvSpPr>
          <p:spPr bwMode="auto">
            <a:xfrm>
              <a:off x="6048" y="10512"/>
              <a:ext cx="2385" cy="1152"/>
            </a:xfrm>
            <a:prstGeom prst="rect">
              <a:avLst/>
            </a:prstGeom>
            <a:noFill/>
            <a:ln w="19050">
              <a:solidFill>
                <a:srgbClr val="0D0D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ts val="800"/>
                </a:spcBef>
                <a:spcAft>
                  <a:spcPts val="1000"/>
                </a:spcAft>
              </a:pPr>
              <a:r>
                <a:rPr lang="uk-UA" sz="2400">
                  <a:latin typeface="Times New Roman" pitchFamily="18" charset="0"/>
                  <a:cs typeface="Times New Roman" pitchFamily="18" charset="0"/>
                </a:rPr>
                <a:t>Чому так відбувається</a:t>
              </a: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96264" name="Rectangle 6"/>
            <p:cNvSpPr>
              <a:spLocks noChangeArrowheads="1"/>
            </p:cNvSpPr>
            <p:nvPr/>
          </p:nvSpPr>
          <p:spPr bwMode="auto">
            <a:xfrm>
              <a:off x="8496" y="10512"/>
              <a:ext cx="2668" cy="1443"/>
            </a:xfrm>
            <a:prstGeom prst="rect">
              <a:avLst/>
            </a:prstGeom>
            <a:noFill/>
            <a:ln w="19050">
              <a:solidFill>
                <a:srgbClr val="0D0D0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112000"/>
                </a:lnSpc>
                <a:spcAft>
                  <a:spcPts val="1000"/>
                </a:spcAft>
              </a:pPr>
              <a:r>
                <a:rPr lang="uk-UA" sz="2400">
                  <a:latin typeface="Times New Roman" pitchFamily="18" charset="0"/>
                  <a:cs typeface="Times New Roman" pitchFamily="18" charset="0"/>
                </a:rPr>
                <a:t>Що треба зробити для виправлення ситуації</a:t>
              </a: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96265" name="Line 7"/>
            <p:cNvSpPr>
              <a:spLocks noChangeShapeType="1"/>
            </p:cNvSpPr>
            <p:nvPr/>
          </p:nvSpPr>
          <p:spPr bwMode="auto">
            <a:xfrm flipV="1">
              <a:off x="5040" y="11664"/>
              <a:ext cx="0" cy="432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266" name="AutoShape 8" descr="Газетная бумага"/>
            <p:cNvSpPr>
              <a:spLocks noChangeArrowheads="1"/>
            </p:cNvSpPr>
            <p:nvPr/>
          </p:nvSpPr>
          <p:spPr bwMode="auto">
            <a:xfrm>
              <a:off x="837" y="8365"/>
              <a:ext cx="2475" cy="1872"/>
            </a:xfrm>
            <a:prstGeom prst="downArrowCallout">
              <a:avLst>
                <a:gd name="adj1" fmla="val 30764"/>
                <a:gd name="adj2" fmla="val 30770"/>
                <a:gd name="adj3" fmla="val 16667"/>
                <a:gd name="adj4" fmla="val 66667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1.</a:t>
              </a:r>
              <a:r>
                <a:rPr lang="uk-UA" sz="2000" b="1">
                  <a:latin typeface="Times New Roman" pitchFamily="18" charset="0"/>
                  <a:cs typeface="Times New Roman" pitchFamily="18" charset="0"/>
                </a:rPr>
                <a:t>Установлення контрольних показників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267" name="AutoShape 9" descr="Газетная бумага"/>
            <p:cNvSpPr>
              <a:spLocks noChangeArrowheads="1"/>
            </p:cNvSpPr>
            <p:nvPr/>
          </p:nvSpPr>
          <p:spPr bwMode="auto">
            <a:xfrm>
              <a:off x="3456" y="8352"/>
              <a:ext cx="2449" cy="1871"/>
            </a:xfrm>
            <a:prstGeom prst="downArrowCallout">
              <a:avLst>
                <a:gd name="adj1" fmla="val 32723"/>
                <a:gd name="adj2" fmla="val 32723"/>
                <a:gd name="adj3" fmla="val 16667"/>
                <a:gd name="adj4" fmla="val 66667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ts val="300"/>
                </a:spcBef>
                <a:spcAft>
                  <a:spcPts val="1000"/>
                </a:spcAft>
              </a:pPr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2.Вим</a:t>
              </a:r>
              <a:r>
                <a:rPr lang="uk-UA" sz="2000" b="1">
                  <a:latin typeface="Times New Roman" pitchFamily="18" charset="0"/>
                  <a:cs typeface="Times New Roman" pitchFamily="18" charset="0"/>
                </a:rPr>
                <a:t>іри показників ринкової долі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268" name="AutoShape 10" descr="Газетная бумага"/>
            <p:cNvSpPr>
              <a:spLocks noChangeArrowheads="1"/>
            </p:cNvSpPr>
            <p:nvPr/>
          </p:nvSpPr>
          <p:spPr bwMode="auto">
            <a:xfrm>
              <a:off x="6048" y="8352"/>
              <a:ext cx="2449" cy="1871"/>
            </a:xfrm>
            <a:prstGeom prst="downArrowCallout">
              <a:avLst>
                <a:gd name="adj1" fmla="val 32723"/>
                <a:gd name="adj2" fmla="val 32723"/>
                <a:gd name="adj3" fmla="val 16667"/>
                <a:gd name="adj4" fmla="val 66667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endParaRPr lang="ru-RU" sz="800" i="1">
                <a:latin typeface="Times New Roman" pitchFamily="18" charset="0"/>
              </a:endParaRPr>
            </a:p>
            <a:p>
              <a:pPr algn="ctr">
                <a:spcAft>
                  <a:spcPts val="1000"/>
                </a:spcAft>
              </a:pPr>
              <a:endParaRPr lang="ru-RU" sz="800" i="1">
                <a:latin typeface="Times New Roman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3.</a:t>
              </a:r>
              <a:r>
                <a:rPr lang="uk-UA" sz="2000" b="1">
                  <a:latin typeface="Times New Roman" pitchFamily="18" charset="0"/>
                  <a:cs typeface="Times New Roman" pitchFamily="18" charset="0"/>
                </a:rPr>
                <a:t>Аналіз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269" name="AutoShape 11" descr="Газетная бумага"/>
            <p:cNvSpPr>
              <a:spLocks noChangeArrowheads="1"/>
            </p:cNvSpPr>
            <p:nvPr/>
          </p:nvSpPr>
          <p:spPr bwMode="auto">
            <a:xfrm>
              <a:off x="8640" y="8365"/>
              <a:ext cx="2354" cy="1872"/>
            </a:xfrm>
            <a:prstGeom prst="downArrowCallout">
              <a:avLst>
                <a:gd name="adj1" fmla="val 29155"/>
                <a:gd name="adj2" fmla="val 29155"/>
                <a:gd name="adj3" fmla="val 16667"/>
                <a:gd name="adj4" fmla="val 66667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endParaRPr lang="ru-RU" sz="400" i="1">
                <a:latin typeface="Times New Roman" pitchFamily="18" charset="0"/>
              </a:endParaRPr>
            </a:p>
            <a:p>
              <a:pPr algn="ctr">
                <a:spcBef>
                  <a:spcPts val="600"/>
                </a:spcBef>
                <a:spcAft>
                  <a:spcPts val="1000"/>
                </a:spcAft>
              </a:pPr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4.</a:t>
              </a:r>
              <a:r>
                <a:rPr lang="uk-UA" sz="2000" b="1">
                  <a:latin typeface="Times New Roman" pitchFamily="18" charset="0"/>
                  <a:cs typeface="Times New Roman" pitchFamily="18" charset="0"/>
                </a:rPr>
                <a:t>Кор</a:t>
              </a:r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игувальні дії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270" name="Line 12"/>
            <p:cNvSpPr>
              <a:spLocks noChangeShapeType="1"/>
            </p:cNvSpPr>
            <p:nvPr/>
          </p:nvSpPr>
          <p:spPr bwMode="auto">
            <a:xfrm>
              <a:off x="9792" y="1166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271" name="Line 13"/>
            <p:cNvSpPr>
              <a:spLocks noChangeShapeType="1"/>
            </p:cNvSpPr>
            <p:nvPr/>
          </p:nvSpPr>
          <p:spPr bwMode="auto">
            <a:xfrm>
              <a:off x="5040" y="12096"/>
              <a:ext cx="47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6260" name="Rectangle 14"/>
          <p:cNvSpPr>
            <a:spLocks noChangeArrowheads="1"/>
          </p:cNvSpPr>
          <p:nvPr/>
        </p:nvSpPr>
        <p:spPr bwMode="auto">
          <a:xfrm>
            <a:off x="1692275" y="831850"/>
            <a:ext cx="5975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uk-UA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>
                <a:latin typeface="Times New Roman" pitchFamily="18" charset="0"/>
                <a:cs typeface="Times New Roman" pitchFamily="18" charset="0"/>
              </a:rPr>
              <a:t>Етапи і процес контролю маркетингу</a:t>
            </a:r>
          </a:p>
        </p:txBody>
      </p:sp>
    </p:spTree>
    <p:extLst>
      <p:ext uri="{BB962C8B-B14F-4D97-AF65-F5344CB8AC3E}">
        <p14:creationId xmlns:p14="http://schemas.microsoft.com/office/powerpoint/2010/main" val="3971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850" y="260350"/>
            <a:ext cx="8820150" cy="57467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 Контроль прибутковості</a:t>
            </a:r>
            <a:r>
              <a:rPr lang="uk-UA" sz="4000" dirty="0" smtClean="0"/>
              <a:t>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полягає у визначенні фактичної рентабельності різних товарів, територій, сегментів ринку і торгових каналів. </a:t>
            </a:r>
            <a:endParaRPr lang="uk-UA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uk-UA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На першому етапі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виявляються всі витрати з приводу продажу  товару, його реклами, упаковування, доставки й оформлення розрахункових документів.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На другому етапі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з'ясовують суми витрат за перерахованими видами діяльності під час торгівлі через кожний з каналів, що зацікавив.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269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1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Стратегічний контроль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полягає в регулярній перевірці відповідності вихідних стратегічних установок підприємства наявним ринковим можливостям.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Відповідальні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/>
              <a:t>—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вище керівництво і ревізор з маркетингу.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/>
              <a:t>—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визначення ефективності використання наявних маркетингових можливостей.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0014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0990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Ревізія маркетингу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це комплексне, системне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дослідження маркетингового середовища підприємства (чи організаційної одиниці), завдань, стратегій і оперативної діяльності з метою виявлення проблем стосовно можливостей, що відкриваються і видачі рекомендацій щодо плану дій з удосконалювання маркетингової діяльності підприємства.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Основна мета ревізії маркетингу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— сформулювати питання, які необхідно опрацювати для планування діяльності та виявлення слабких місць, недоліків.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95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378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Презентация PowerPoint</vt:lpstr>
      <vt:lpstr>Контроль маркетингової діяльності.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1</cp:revision>
  <dcterms:created xsi:type="dcterms:W3CDTF">2022-02-21T21:40:03Z</dcterms:created>
  <dcterms:modified xsi:type="dcterms:W3CDTF">2022-02-21T21:41:57Z</dcterms:modified>
</cp:coreProperties>
</file>