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24467-6C75-419E-9917-235101D7890D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AE81A-1BF9-4772-9298-5CA88504A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5542-63E3-41CA-BEB4-A0B9296B70AF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8999E-994C-43C2-85F6-E1A3BBB3B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65288-CD85-4422-9F84-8E428D5158D3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18725-F86B-470E-BE22-D16E0657F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F8D4-C878-4375-8E95-3AB075F34104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BE65-1ED2-4388-9FFB-5A386FEF8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CEFC-3E94-4A9C-96B4-2E329D8E8B54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94C67-FA30-41F0-B149-8920F1DF2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865B9-2496-47CE-A4E7-BEC3259B9742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A36C-1355-4794-BA2B-A897F5FE4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17131-37B1-404F-A7A0-76B656A6874A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C675-5061-405C-AC4B-7BA361EF0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1A951-0554-40F9-B1C7-003CD3C800E0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0CCF-CD7F-42CD-84D1-9C96ABFF3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B168-621F-4ECE-870D-2B2A6521B59B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B5267-C12D-4C39-959E-57D82B5AC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7439-D75F-467C-8030-C9F00B54081E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85C2-FAC9-4650-9F0D-952E15197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D074-2BBD-48AC-9BCF-2FDF5D486C7E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46A9-0D43-4B81-87E7-8C06A18F4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DAD96F-64E4-4D19-909D-AC76BAF016B8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C20A8F-7A3A-404B-A272-A54A1E0EE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3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4211638" y="333375"/>
            <a:ext cx="4572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 </a:t>
            </a: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Вітер - рух повітря відносно земної поверхні, викликаний нерівномірним розподілом атмосферного тиску і спрямоване із зони високого тиску до зони низького.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4437063"/>
            <a:ext cx="468153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971550" y="404813"/>
            <a:ext cx="4572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Бора</a:t>
            </a:r>
            <a:r>
              <a:rPr lang="ru-RU">
                <a:latin typeface="Calibri" pitchFamily="34" charset="0"/>
              </a:rPr>
              <a:t> виникає в тому випадку, якщо рухоме холодне повітря зустрічає на шляху перешкоду у вигляді невисоких гір. Тоді потік холодного повітря після подолання перешкоди з великою силою «падає» вниз, що супроводжується різким зниженням температури повітря. У різних країнах вітри бора мають різні назви: сарма на Байкалі, чинук - у Північній Америці, містраль - у Франції і тощо.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107950" y="188913"/>
            <a:ext cx="8208963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Мусони</a:t>
            </a:r>
            <a:r>
              <a:rPr lang="ru-RU">
                <a:latin typeface="Calibri" pitchFamily="34" charset="0"/>
              </a:rPr>
              <a:t> — рух повітря в нижній частині тропосфери над певними регіонами Землі з різкою зміною його напрямку від зими до літа на протилежний або близький до протилежного; напрям руху повітря при мусонах протягом сезону дуже стійкий. Оскільки зимові мусони частіше всього направлені з суші на океан (континентальні мусони), а літні—з океану на сушу (океанічні мусони), то одночасно зі зміною мусонів проходить зміна сухої малохмарної зимової погоди на вологу дощову літню</a:t>
            </a:r>
          </a:p>
        </p:txBody>
      </p:sp>
      <p:pic>
        <p:nvPicPr>
          <p:cNvPr id="23554" name="Picture 2" descr="Картинки по запросу муссон вет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492375"/>
            <a:ext cx="6624637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913" y="4763"/>
            <a:ext cx="9153526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4514850" y="188913"/>
            <a:ext cx="44180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Вітер характеризується швидкістю, що вимірюється в м/с, км/год, вузлах або умовних одиницях (балах шкали Бофорта) та напрямком, звідки дме вітер.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57338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611188" y="549275"/>
            <a:ext cx="6318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>
              <a:solidFill>
                <a:srgbClr val="000000"/>
              </a:solidFill>
              <a:latin typeface="Verdana" pitchFamily="34" charset="0"/>
            </a:endParaRPr>
          </a:p>
          <a:p>
            <a:pPr algn="just"/>
            <a:r>
              <a:rPr lang="ru-RU" b="1">
                <a:solidFill>
                  <a:srgbClr val="BF4A47"/>
                </a:solidFill>
                <a:latin typeface="Verdana" pitchFamily="34" charset="0"/>
              </a:rPr>
              <a:t>Розрізняють такі основні види вітрів:</a:t>
            </a:r>
            <a:endParaRPr lang="ru-RU">
              <a:solidFill>
                <a:srgbClr val="000000"/>
              </a:solidFill>
              <a:latin typeface="Verdana" pitchFamily="34" charset="0"/>
            </a:endParaRPr>
          </a:p>
          <a:p>
            <a:pPr algn="just"/>
            <a:endParaRPr lang="ru-RU" b="1">
              <a:solidFill>
                <a:srgbClr val="BF4A47"/>
              </a:solidFill>
              <a:latin typeface="Verdana" pitchFamily="34" charset="0"/>
            </a:endParaRPr>
          </a:p>
          <a:p>
            <a:pPr algn="just"/>
            <a:r>
              <a:rPr lang="ru-RU" b="1">
                <a:solidFill>
                  <a:srgbClr val="BF4A47"/>
                </a:solidFill>
                <a:latin typeface="Verdana" pitchFamily="34" charset="0"/>
              </a:rPr>
              <a:t>1. Планетарні.</a:t>
            </a:r>
            <a:endParaRPr lang="ru-RU">
              <a:solidFill>
                <a:srgbClr val="000000"/>
              </a:solidFill>
              <a:latin typeface="Verdana" pitchFamily="34" charset="0"/>
            </a:endParaRPr>
          </a:p>
          <a:p>
            <a:pPr algn="just"/>
            <a:endParaRPr lang="ru-RU" b="1">
              <a:solidFill>
                <a:srgbClr val="BF4A47"/>
              </a:solidFill>
              <a:latin typeface="Verdana" pitchFamily="34" charset="0"/>
            </a:endParaRPr>
          </a:p>
          <a:p>
            <a:pPr algn="just"/>
            <a:r>
              <a:rPr lang="ru-RU" b="1">
                <a:solidFill>
                  <a:srgbClr val="BF4A47"/>
                </a:solidFill>
                <a:latin typeface="Verdana" pitchFamily="34" charset="0"/>
              </a:rPr>
              <a:t>2. Локальні (місцеві).</a:t>
            </a: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8" y="2852738"/>
            <a:ext cx="4392612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620713"/>
            <a:ext cx="3779838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539750" y="404813"/>
            <a:ext cx="4572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                         Планетарні</a:t>
            </a:r>
          </a:p>
          <a:p>
            <a:endParaRPr lang="ru-RU" sz="2800">
              <a:latin typeface="Calibri" pitchFamily="34" charset="0"/>
            </a:endParaRPr>
          </a:p>
          <a:p>
            <a:r>
              <a:rPr lang="ru-RU" sz="2800">
                <a:latin typeface="Calibri" pitchFamily="34" charset="0"/>
              </a:rPr>
              <a:t>До планетарних </a:t>
            </a:r>
            <a:r>
              <a:rPr lang="ru-RU" sz="2800" u="sng">
                <a:latin typeface="Calibri" pitchFamily="34" charset="0"/>
              </a:rPr>
              <a:t>відносяться західні вітри помірних широт, пасати, вітри з полярних регіонів.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082925"/>
            <a:ext cx="424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вет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856984" cy="455371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80660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Verdana" pitchFamily="34" charset="0"/>
              </a:rPr>
              <a:t>За спостереженнями вчених, з тропіків і субтропіків, де фіксується підвищений тиск, основний потік повітряних мас направляється в екваторіальний пояс, де тиск нижчий. Під впливом сили обертання планети потоки відхиляються вліво в Південній півкулі і вправо - у Північному. Такі вітри дмуть постійно і називаються </a:t>
            </a:r>
            <a:r>
              <a:rPr lang="ru-RU">
                <a:solidFill>
                  <a:srgbClr val="FF0000"/>
                </a:solidFill>
                <a:latin typeface="Verdana" pitchFamily="34" charset="0"/>
              </a:rPr>
              <a:t>пасатами.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Картинки по запросу вет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323850" y="115888"/>
            <a:ext cx="83518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Певна частина тропічного повітря «перетікає» в помірний пояс. Особливо це помітно в літній період, коли там переважає низький тиск. Дані потоки повітря також відхиляються вправо в Північній півкулі й набувають південно-західний і західний напрям, у Південному - північно-західний та західний. Так, </a:t>
            </a: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для помірних широт характерний західний перенос повітряних мас.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Картинки по запросу вет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773238"/>
            <a:ext cx="7223125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4284663" y="285750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Так як в полярних поясах зазвичай високий атмосферний тиск, то повітря спрямовується в помірні широти, причому в Північній півкулі напрям повітряного потоку північно-східний, а в Південному - південно-східний.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53641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Локальні</a:t>
            </a:r>
          </a:p>
          <a:p>
            <a:r>
              <a:rPr lang="ru-RU">
                <a:latin typeface="Calibri" pitchFamily="34" charset="0"/>
              </a:rPr>
              <a:t>На Землі розрізняють також локальні, або місцеві вітри. Їх поява обумовлена особливостями рельєфу певної місцевості, нерівномірністю нагріву поверхні Землі.</a:t>
            </a: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20482" name="Picture 2" descr="Картинки по запросу вет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91440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0" y="44450"/>
            <a:ext cx="67500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До</a:t>
            </a:r>
            <a:r>
              <a:rPr lang="ru-RU">
                <a:solidFill>
                  <a:srgbClr val="FF0000"/>
                </a:solidFill>
                <a:latin typeface="Calibri" pitchFamily="34" charset="0"/>
              </a:rPr>
              <a:t> бризів </a:t>
            </a:r>
            <a:r>
              <a:rPr lang="ru-RU">
                <a:latin typeface="Calibri" pitchFamily="34" charset="0"/>
              </a:rPr>
              <a:t>відносяться берегові вітри, що виникають в ясну погоду на узбережжях водойм: морів, океанів, великих річок, озер. У денний час вони дмуть з води на сушу (</a:t>
            </a:r>
            <a:r>
              <a:rPr lang="ru-RU">
                <a:solidFill>
                  <a:srgbClr val="FF0000"/>
                </a:solidFill>
                <a:latin typeface="Calibri" pitchFamily="34" charset="0"/>
              </a:rPr>
              <a:t>морський бриз</a:t>
            </a:r>
            <a:r>
              <a:rPr lang="ru-RU">
                <a:latin typeface="Calibri" pitchFamily="34" charset="0"/>
              </a:rPr>
              <a:t>), в нічний - навпаки (</a:t>
            </a:r>
            <a:r>
              <a:rPr lang="ru-RU">
                <a:solidFill>
                  <a:srgbClr val="FF0000"/>
                </a:solidFill>
                <a:latin typeface="Calibri" pitchFamily="34" charset="0"/>
              </a:rPr>
              <a:t>береговий бриз</a:t>
            </a:r>
            <a:r>
              <a:rPr lang="ru-RU">
                <a:latin typeface="Calibri" pitchFamily="34" charset="0"/>
              </a:rPr>
              <a:t>). Це пов'язано з тим, що вдень суша нагрівається швидше. Тепле повітря над сушею піднімається вгору, а потоки прохолодного повітря, які утворюються над водоймою, спрямовуються на сушу. Так формується денний бриз. Особливо сильно виражені морські бризи в тропіках, приносячи прохолоду і вологу виснаженій спекою суші. Нічний (береговий) бриз утворюється за рахунок переносу повітря з суші на море, так як море вночі віддає тепло повітряним масам, які піднімаються догори. На їх місце і переміщається повітряний потік з суші.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0600" y="3573463"/>
            <a:ext cx="2965450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76700"/>
            <a:ext cx="532765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436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Verdana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Microsoft Office</cp:lastModifiedBy>
  <cp:revision>5</cp:revision>
  <dcterms:created xsi:type="dcterms:W3CDTF">2018-01-30T19:06:27Z</dcterms:created>
  <dcterms:modified xsi:type="dcterms:W3CDTF">2022-03-15T23:15:45Z</dcterms:modified>
</cp:coreProperties>
</file>